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8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Montserrat Bold" panose="020B0604020202020204" charset="0"/>
      <p:regular r:id="rId27"/>
      <p:bold r:id="rId28"/>
    </p:embeddedFont>
    <p:embeddedFont>
      <p:font typeface="Montserrat Medium" panose="020B0604020202020204" charset="0"/>
      <p:regular r:id="rId29"/>
      <p:italic r:id="rId30"/>
    </p:embeddedFont>
    <p:embeddedFont>
      <p:font typeface="Montserrat" panose="020B0604020202020204" charset="0"/>
      <p:regular r:id="rId31"/>
      <p:bold r:id="rId32"/>
      <p:italic r:id="rId33"/>
      <p:boldItalic r:id="rId34"/>
    </p:embeddedFont>
    <p:embeddedFont>
      <p:font typeface="Cambria Bold" panose="02040803050406030204" pitchFamily="18" charset="0"/>
      <p:regular r:id="rId35"/>
      <p:bold r:id="rId36"/>
    </p:embeddedFont>
    <p:embeddedFont>
      <p:font typeface="Arimo Bold" panose="020B0604020202020204" charset="0"/>
      <p:regular r:id="rId37"/>
    </p:embeddedFont>
    <p:embeddedFont>
      <p:font typeface="Montserrat Bold Italics" panose="020B0604020202020204" charset="0"/>
      <p:regular r:id="rId38"/>
    </p:embeddedFont>
    <p:embeddedFont>
      <p:font typeface="Times New Roman Bold" panose="02020803070505020304" pitchFamily="18" charset="0"/>
      <p:regular r:id="rId39"/>
      <p:bold r:id="rId40"/>
    </p:embeddedFont>
    <p:embeddedFont>
      <p:font typeface="Calibri" panose="020F0502020204030204" pitchFamily="34" charset="0"/>
      <p:regular r:id="rId41"/>
      <p:bold r:id="rId42"/>
      <p:italic r:id="rId43"/>
      <p:boldItalic r:id="rId44"/>
    </p:embeddedFont>
    <p:embeddedFont>
      <p:font typeface="Faustina SemiBold Bold" panose="020B0604020202020204" charset="0"/>
      <p:regular r:id="rId45"/>
    </p:embeddedFont>
    <p:embeddedFont>
      <p:font typeface="Arimo" panose="020B0604020202020204" charset="0"/>
      <p:regular r:id="rId46"/>
    </p:embeddedFont>
    <p:embeddedFont>
      <p:font typeface="Cambria" panose="02040503050406030204" pitchFamily="18" charset="0"/>
      <p:regular r:id="rId47"/>
      <p:bold r:id="rId48"/>
      <p:italic r:id="rId49"/>
      <p:boldItalic r:id="rId50"/>
    </p:embeddedFont>
    <p:embeddedFont>
      <p:font typeface="Montserrat Italics" panose="020B0604020202020204"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86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35" autoAdjust="0"/>
    <p:restoredTop sz="63342" autoAdjust="0"/>
  </p:normalViewPr>
  <p:slideViewPr>
    <p:cSldViewPr>
      <p:cViewPr>
        <p:scale>
          <a:sx n="33" d="100"/>
          <a:sy n="33" d="100"/>
        </p:scale>
        <p:origin x="62"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44"/>
    </p:cViewPr>
  </p:sorterViewPr>
  <p:notesViewPr>
    <p:cSldViewPr>
      <p:cViewPr varScale="1">
        <p:scale>
          <a:sx n="66" d="100"/>
          <a:sy n="66" d="100"/>
        </p:scale>
        <p:origin x="667"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3.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font" Target="fonts/font15.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12.05.2024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10"/>
          </p:nvPr>
        </p:nvSpPr>
        <p:spPr/>
        <p:txBody>
          <a:bodyPr/>
          <a:lstStyle/>
          <a:p>
            <a:fld id="{871B2431-D351-4C6E-A3CF-9DFAC0E3E050}" type="slidenum">
              <a:rPr lang="cs-CZ" smtClean="0"/>
              <a:t>2</a:t>
            </a:fld>
            <a:endParaRPr lang="cs-CZ"/>
          </a:p>
        </p:txBody>
      </p:sp>
    </p:spTree>
    <p:extLst>
      <p:ext uri="{BB962C8B-B14F-4D97-AF65-F5344CB8AC3E}">
        <p14:creationId xmlns:p14="http://schemas.microsoft.com/office/powerpoint/2010/main" val="2290442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Bộ dữ liệu dưới dạng file excel bao gồm 22 trường thuộc tính và khoảng gần 180000 bản ghi chứa lịch sử các giao dịch thanh toán trong thời gian quý 1 năm 2024</a:t>
            </a:r>
          </a:p>
          <a:p>
            <a:r>
              <a:rPr lang="en-US"/>
              <a:t>Các trường thông tin ví dụ như: Mã đơn hàng, Thời gian thanh toán, Mã hóa đơn,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vi-VN" sz="1200" b="0" i="0" u="none" strike="noStrike" kern="1200" dirty="0" smtClean="0">
                <a:solidFill>
                  <a:schemeClr val="tx1"/>
                </a:solidFill>
                <a:effectLst/>
                <a:latin typeface="+mn-lt"/>
                <a:ea typeface="+mn-ea"/>
                <a:cs typeface="+mn-cs"/>
              </a:rPr>
              <a:t>Vì cần kết quả liên quan tới sản phẩm đã được giao dịch nên chỉ xét tới những đơn hàng đã hoàn thành và loại bỏ các đơn hàng đã hủy và chưa thanh toán. Em sử dụng thư viện </a:t>
            </a:r>
            <a:r>
              <a:rPr lang="vi-VN" sz="1200" b="1" i="0" u="none" strike="noStrike" kern="1200" dirty="0" smtClean="0">
                <a:solidFill>
                  <a:schemeClr val="tx1"/>
                </a:solidFill>
                <a:effectLst/>
                <a:latin typeface="+mn-lt"/>
                <a:ea typeface="+mn-ea"/>
                <a:cs typeface="+mn-cs"/>
              </a:rPr>
              <a:t>pandas </a:t>
            </a:r>
            <a:r>
              <a:rPr lang="vi-VN" sz="1200" b="0" i="0" u="none" strike="noStrike" kern="1200" dirty="0" smtClean="0">
                <a:solidFill>
                  <a:schemeClr val="tx1"/>
                </a:solidFill>
                <a:effectLst/>
                <a:latin typeface="+mn-lt"/>
                <a:ea typeface="+mn-ea"/>
                <a:cs typeface="+mn-cs"/>
              </a:rPr>
              <a:t>và cấu trúc dữ liệu </a:t>
            </a:r>
            <a:r>
              <a:rPr lang="vi-VN" sz="1200" b="1" i="0" u="none" strike="noStrike" kern="1200" dirty="0" smtClean="0">
                <a:solidFill>
                  <a:schemeClr val="tx1"/>
                </a:solidFill>
                <a:effectLst/>
                <a:latin typeface="+mn-lt"/>
                <a:ea typeface="+mn-ea"/>
                <a:cs typeface="+mn-cs"/>
              </a:rPr>
              <a:t>dataframe </a:t>
            </a:r>
            <a:r>
              <a:rPr lang="vi-VN" sz="1200" b="0" i="0" u="none" strike="noStrike" kern="1200" dirty="0" smtClean="0">
                <a:solidFill>
                  <a:schemeClr val="tx1"/>
                </a:solidFill>
                <a:effectLst/>
                <a:latin typeface="+mn-lt"/>
                <a:ea typeface="+mn-ea"/>
                <a:cs typeface="+mn-cs"/>
              </a:rPr>
              <a:t>để đọc file dữ liệu và lọc các đơn hàng có trạng thái đơn hàng là </a:t>
            </a:r>
            <a:r>
              <a:rPr lang="vi-VN" sz="1200" b="1" i="0" u="none" strike="noStrike" kern="1200" dirty="0" smtClean="0">
                <a:solidFill>
                  <a:schemeClr val="tx1"/>
                </a:solidFill>
                <a:effectLst/>
                <a:latin typeface="+mn-lt"/>
                <a:ea typeface="+mn-ea"/>
                <a:cs typeface="+mn-cs"/>
              </a:rPr>
              <a:t>Hoàn thành</a:t>
            </a:r>
            <a:r>
              <a:rPr lang="vi-VN" sz="1200" b="0" i="0" u="none" strike="noStrike" kern="1200" dirty="0" smtClean="0">
                <a:solidFill>
                  <a:schemeClr val="tx1"/>
                </a:solidFill>
                <a:effectLst/>
                <a:latin typeface="+mn-lt"/>
                <a:ea typeface="+mn-ea"/>
                <a:cs typeface="+mn-cs"/>
              </a:rPr>
              <a:t>.lọc ra các dòng từ bảng dữ liệu df có giá trị "Hoàn thành" trong cột "Trạng thái" và lưu vào một dataframe mới.</a:t>
            </a:r>
            <a:endParaRPr lang="vi-VN" b="0" dirty="0" smtClean="0">
              <a:effectLst/>
            </a:endParaRPr>
          </a:p>
          <a:p>
            <a:pPr rtl="0"/>
            <a:r>
              <a:rPr lang="vi-VN" b="0" dirty="0" smtClean="0">
                <a:effectLst/>
              </a:rPr>
              <a:t/>
            </a:r>
            <a:br>
              <a:rPr lang="vi-VN" b="0" dirty="0" smtClean="0">
                <a:effectLst/>
              </a:rPr>
            </a:br>
            <a:r>
              <a:rPr lang="vi-VN" sz="1200" b="0" i="0" u="none" strike="noStrike" kern="1200" dirty="0" smtClean="0">
                <a:solidFill>
                  <a:schemeClr val="tx1"/>
                </a:solidFill>
                <a:effectLst/>
                <a:latin typeface="+mn-lt"/>
                <a:ea typeface="+mn-ea"/>
                <a:cs typeface="+mn-cs"/>
              </a:rPr>
              <a:t>Ngoài ra, tên sản phẩm cũng chứa thông tin cụ thể của sản phẩm, làm cho kết quả luật sinh ra không được khái quát và giảm độ chính xác. </a:t>
            </a:r>
            <a:endParaRPr lang="vi-VN" b="0" dirty="0" smtClean="0">
              <a:effectLst/>
            </a:endParaRPr>
          </a:p>
          <a:p>
            <a:pPr rtl="0"/>
            <a:r>
              <a:rPr lang="vi-VN" sz="1200" b="0" i="0" u="none" strike="noStrike" kern="1200" dirty="0" smtClean="0">
                <a:solidFill>
                  <a:schemeClr val="tx1"/>
                </a:solidFill>
                <a:effectLst/>
                <a:latin typeface="+mn-lt"/>
                <a:ea typeface="+mn-ea"/>
                <a:cs typeface="+mn-cs"/>
              </a:rPr>
              <a:t>Do đó em đã thực hiện chuẩn hóa tên sản phẩm bằng cách:</a:t>
            </a:r>
            <a:endParaRPr lang="vi-VN" b="0" dirty="0" smtClean="0">
              <a:effectLst/>
            </a:endParaRPr>
          </a:p>
          <a:p>
            <a:pPr rtl="0" fontAlgn="base"/>
            <a:r>
              <a:rPr lang="vi-VN" sz="1200" b="0" i="0" u="none" strike="noStrike" kern="1200" dirty="0" smtClean="0">
                <a:solidFill>
                  <a:schemeClr val="tx1"/>
                </a:solidFill>
                <a:effectLst/>
                <a:latin typeface="+mn-lt"/>
                <a:ea typeface="+mn-ea"/>
                <a:cs typeface="+mn-cs"/>
              </a:rPr>
              <a:t>Thêm đầy đủ dấu tiếng Việt cho tên sản phẩm</a:t>
            </a:r>
          </a:p>
          <a:p>
            <a:pPr rtl="0" fontAlgn="base"/>
            <a:r>
              <a:rPr lang="vi-VN" sz="1200" b="0" i="0" u="none" strike="noStrike" kern="1200" dirty="0" smtClean="0">
                <a:solidFill>
                  <a:schemeClr val="tx1"/>
                </a:solidFill>
                <a:effectLst/>
                <a:latin typeface="+mn-lt"/>
                <a:ea typeface="+mn-ea"/>
                <a:cs typeface="+mn-cs"/>
              </a:rPr>
              <a:t>Lược bỏ những ký tự mô tả tính chất sản phẩm không cần thiết</a:t>
            </a:r>
          </a:p>
          <a:p>
            <a:r>
              <a:rPr lang="vi-VN" b="0" dirty="0" smtClean="0">
                <a:effectLst/>
              </a:rPr>
              <a:t/>
            </a:r>
            <a:br>
              <a:rPr lang="vi-VN" b="0" dirty="0" smtClean="0">
                <a:effectLst/>
              </a:rPr>
            </a:b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en-US" dirty="0" err="1"/>
              <a:t>Tiếp</a:t>
            </a:r>
            <a:r>
              <a:rPr lang="en-US" dirty="0"/>
              <a:t> </a:t>
            </a:r>
            <a:r>
              <a:rPr lang="en-US" dirty="0" err="1"/>
              <a:t>theo</a:t>
            </a:r>
            <a:r>
              <a:rPr lang="en-US" dirty="0"/>
              <a:t>, </a:t>
            </a:r>
            <a:r>
              <a:rPr lang="en-US" dirty="0" err="1"/>
              <a:t>em</a:t>
            </a:r>
            <a:r>
              <a:rPr lang="en-US" dirty="0"/>
              <a:t> </a:t>
            </a:r>
            <a:r>
              <a:rPr lang="en-US" dirty="0" err="1"/>
              <a:t>sẽ</a:t>
            </a:r>
            <a:r>
              <a:rPr lang="en-US" dirty="0"/>
              <a:t> </a:t>
            </a:r>
            <a:r>
              <a:rPr lang="en-US" dirty="0" err="1"/>
              <a:t>chuyển</a:t>
            </a:r>
            <a:r>
              <a:rPr lang="en-US" dirty="0"/>
              <a:t> </a:t>
            </a:r>
            <a:r>
              <a:rPr lang="en-US" dirty="0" err="1"/>
              <a:t>đổi</a:t>
            </a:r>
            <a:r>
              <a:rPr lang="en-US" dirty="0"/>
              <a:t> </a:t>
            </a:r>
            <a:r>
              <a:rPr lang="en-US" dirty="0" err="1"/>
              <a:t>dữ</a:t>
            </a:r>
            <a:r>
              <a:rPr lang="en-US" dirty="0"/>
              <a:t> </a:t>
            </a:r>
            <a:r>
              <a:rPr lang="en-US" dirty="0" err="1"/>
              <a:t>liệu</a:t>
            </a:r>
            <a:r>
              <a:rPr lang="en-US" dirty="0"/>
              <a:t> </a:t>
            </a:r>
            <a:r>
              <a:rPr lang="en-US" dirty="0" err="1"/>
              <a:t>về</a:t>
            </a:r>
            <a:r>
              <a:rPr lang="en-US" dirty="0"/>
              <a:t> </a:t>
            </a:r>
            <a:r>
              <a:rPr lang="en-US" dirty="0" err="1"/>
              <a:t>dạng</a:t>
            </a:r>
            <a:r>
              <a:rPr lang="en-US" dirty="0"/>
              <a:t> </a:t>
            </a:r>
            <a:r>
              <a:rPr lang="en-US" dirty="0" err="1"/>
              <a:t>mảng</a:t>
            </a:r>
            <a:r>
              <a:rPr lang="en-US" dirty="0"/>
              <a:t>, </a:t>
            </a:r>
            <a:r>
              <a:rPr lang="en-US" dirty="0" err="1"/>
              <a:t>mỗi</a:t>
            </a:r>
            <a:r>
              <a:rPr lang="en-US" dirty="0"/>
              <a:t> </a:t>
            </a:r>
            <a:r>
              <a:rPr lang="en-US" dirty="0" err="1"/>
              <a:t>phần</a:t>
            </a:r>
            <a:r>
              <a:rPr lang="en-US" dirty="0"/>
              <a:t> </a:t>
            </a:r>
            <a:r>
              <a:rPr lang="en-US" dirty="0" err="1"/>
              <a:t>tử</a:t>
            </a:r>
            <a:r>
              <a:rPr lang="en-US" dirty="0"/>
              <a:t> </a:t>
            </a:r>
            <a:r>
              <a:rPr lang="en-US" dirty="0" err="1"/>
              <a:t>của</a:t>
            </a:r>
            <a:r>
              <a:rPr lang="en-US" dirty="0"/>
              <a:t> </a:t>
            </a:r>
            <a:r>
              <a:rPr lang="en-US" dirty="0" err="1"/>
              <a:t>mảng</a:t>
            </a:r>
            <a:r>
              <a:rPr lang="en-US" dirty="0"/>
              <a:t> </a:t>
            </a:r>
            <a:r>
              <a:rPr lang="en-US" dirty="0" err="1"/>
              <a:t>là</a:t>
            </a:r>
            <a:r>
              <a:rPr lang="en-US" dirty="0"/>
              <a:t> </a:t>
            </a:r>
            <a:r>
              <a:rPr lang="en-US" dirty="0" err="1"/>
              <a:t>một</a:t>
            </a:r>
            <a:r>
              <a:rPr lang="en-US" dirty="0"/>
              <a:t> </a:t>
            </a:r>
            <a:r>
              <a:rPr lang="en-US" dirty="0" err="1"/>
              <a:t>danh</a:t>
            </a:r>
            <a:r>
              <a:rPr lang="en-US" dirty="0"/>
              <a:t> </a:t>
            </a:r>
            <a:r>
              <a:rPr lang="en-US" dirty="0" err="1"/>
              <a:t>sách</a:t>
            </a:r>
            <a:r>
              <a:rPr lang="en-US" dirty="0"/>
              <a:t> </a:t>
            </a:r>
            <a:r>
              <a:rPr lang="en-US" dirty="0" err="1"/>
              <a:t>sản</a:t>
            </a:r>
            <a:r>
              <a:rPr lang="en-US" dirty="0"/>
              <a:t> </a:t>
            </a:r>
            <a:r>
              <a:rPr lang="en-US" dirty="0" err="1"/>
              <a:t>phẩm</a:t>
            </a:r>
            <a:r>
              <a:rPr lang="en-US" dirty="0"/>
              <a:t> </a:t>
            </a:r>
            <a:r>
              <a:rPr lang="en-US" dirty="0" err="1"/>
              <a:t>có</a:t>
            </a:r>
            <a:r>
              <a:rPr lang="en-US" dirty="0"/>
              <a:t> </a:t>
            </a:r>
            <a:r>
              <a:rPr lang="en-US" dirty="0" err="1"/>
              <a:t>trong</a:t>
            </a:r>
            <a:r>
              <a:rPr lang="en-US" dirty="0"/>
              <a:t> </a:t>
            </a:r>
            <a:r>
              <a:rPr lang="en-US" dirty="0" err="1"/>
              <a:t>một</a:t>
            </a:r>
            <a:r>
              <a:rPr lang="en-US" dirty="0"/>
              <a:t> </a:t>
            </a:r>
            <a:r>
              <a:rPr lang="en-US" dirty="0" err="1"/>
              <a:t>đơn</a:t>
            </a:r>
            <a:r>
              <a:rPr lang="en-US" dirty="0"/>
              <a:t> </a:t>
            </a:r>
            <a:r>
              <a:rPr lang="en-US" dirty="0" err="1"/>
              <a:t>hàng</a:t>
            </a:r>
            <a:r>
              <a:rPr lang="en-US" dirty="0" smtClean="0"/>
              <a:t>. </a:t>
            </a:r>
            <a:r>
              <a:rPr lang="vi-VN" sz="1200" b="0" i="0" u="none" strike="noStrike" kern="1200" dirty="0" smtClean="0">
                <a:solidFill>
                  <a:schemeClr val="tx1"/>
                </a:solidFill>
                <a:effectLst/>
                <a:latin typeface="+mn-lt"/>
                <a:ea typeface="+mn-ea"/>
                <a:cs typeface="+mn-cs"/>
              </a:rPr>
              <a:t>Em sử dụng thư viện </a:t>
            </a:r>
            <a:r>
              <a:rPr lang="vi-VN" sz="1200" b="1" i="0" u="none" strike="noStrike" kern="1200" dirty="0" smtClean="0">
                <a:solidFill>
                  <a:schemeClr val="tx1"/>
                </a:solidFill>
                <a:effectLst/>
                <a:latin typeface="+mn-lt"/>
                <a:ea typeface="+mn-ea"/>
                <a:cs typeface="+mn-cs"/>
              </a:rPr>
              <a:t>numpy </a:t>
            </a:r>
            <a:r>
              <a:rPr lang="vi-VN" sz="1200" b="0" i="0" u="none" strike="noStrike" kern="1200" dirty="0" smtClean="0">
                <a:solidFill>
                  <a:schemeClr val="tx1"/>
                </a:solidFill>
                <a:effectLst/>
                <a:latin typeface="+mn-lt"/>
                <a:ea typeface="+mn-ea"/>
                <a:cs typeface="+mn-cs"/>
              </a:rPr>
              <a:t>và hàm </a:t>
            </a:r>
            <a:r>
              <a:rPr lang="vi-VN" sz="1200" b="1" i="0" u="none" strike="noStrike" kern="1200" dirty="0" smtClean="0">
                <a:solidFill>
                  <a:schemeClr val="tx1"/>
                </a:solidFill>
                <a:effectLst/>
                <a:latin typeface="+mn-lt"/>
                <a:ea typeface="+mn-ea"/>
                <a:cs typeface="+mn-cs"/>
              </a:rPr>
              <a:t>numpy.array() </a:t>
            </a:r>
            <a:r>
              <a:rPr lang="vi-VN" sz="1200" b="0" i="0" u="none" strike="noStrike" kern="1200" dirty="0" smtClean="0">
                <a:solidFill>
                  <a:schemeClr val="tx1"/>
                </a:solidFill>
                <a:effectLst/>
                <a:latin typeface="+mn-lt"/>
                <a:ea typeface="+mn-ea"/>
                <a:cs typeface="+mn-cs"/>
              </a:rPr>
              <a:t>để thu được mảng chứa từng đơn hàng.</a:t>
            </a:r>
            <a:endParaRPr lang="en-US" dirty="0"/>
          </a:p>
          <a:p>
            <a:r>
              <a:rPr lang="en-US" dirty="0" err="1"/>
              <a:t>Vì</a:t>
            </a:r>
            <a:r>
              <a:rPr lang="en-US" dirty="0"/>
              <a:t> </a:t>
            </a:r>
            <a:r>
              <a:rPr lang="en-US" dirty="0" err="1"/>
              <a:t>dữ</a:t>
            </a:r>
            <a:r>
              <a:rPr lang="en-US" dirty="0"/>
              <a:t> </a:t>
            </a:r>
            <a:r>
              <a:rPr lang="en-US" dirty="0" err="1"/>
              <a:t>liệu</a:t>
            </a:r>
            <a:r>
              <a:rPr lang="en-US" dirty="0"/>
              <a:t> sau </a:t>
            </a:r>
            <a:r>
              <a:rPr lang="en-US" dirty="0" err="1"/>
              <a:t>khi</a:t>
            </a:r>
            <a:r>
              <a:rPr lang="en-US" dirty="0"/>
              <a:t> </a:t>
            </a:r>
            <a:r>
              <a:rPr lang="en-US" dirty="0" err="1"/>
              <a:t>chuyển</a:t>
            </a:r>
            <a:r>
              <a:rPr lang="en-US" dirty="0"/>
              <a:t> </a:t>
            </a:r>
            <a:r>
              <a:rPr lang="en-US" dirty="0" err="1"/>
              <a:t>đổi</a:t>
            </a:r>
            <a:r>
              <a:rPr lang="en-US" dirty="0"/>
              <a:t> </a:t>
            </a:r>
            <a:r>
              <a:rPr lang="en-US" dirty="0" err="1"/>
              <a:t>được</a:t>
            </a:r>
            <a:r>
              <a:rPr lang="en-US" dirty="0"/>
              <a:t> </a:t>
            </a:r>
            <a:r>
              <a:rPr lang="en-US" dirty="0" err="1"/>
              <a:t>mã</a:t>
            </a:r>
            <a:r>
              <a:rPr lang="en-US" dirty="0"/>
              <a:t> </a:t>
            </a:r>
            <a:r>
              <a:rPr lang="en-US" dirty="0" err="1"/>
              <a:t>hóa</a:t>
            </a:r>
            <a:r>
              <a:rPr lang="en-US" dirty="0"/>
              <a:t> </a:t>
            </a:r>
            <a:r>
              <a:rPr lang="en-US" dirty="0" err="1"/>
              <a:t>thành</a:t>
            </a:r>
            <a:r>
              <a:rPr lang="en-US" dirty="0"/>
              <a:t> </a:t>
            </a:r>
            <a:r>
              <a:rPr lang="en-US" dirty="0" err="1"/>
              <a:t>dạng</a:t>
            </a:r>
            <a:r>
              <a:rPr lang="en-US" dirty="0"/>
              <a:t> </a:t>
            </a:r>
            <a:r>
              <a:rPr lang="en-US" dirty="0" err="1"/>
              <a:t>danh</a:t>
            </a:r>
            <a:r>
              <a:rPr lang="en-US" dirty="0"/>
              <a:t> </a:t>
            </a:r>
            <a:r>
              <a:rPr lang="en-US" dirty="0" err="1"/>
              <a:t>sách</a:t>
            </a:r>
            <a:r>
              <a:rPr lang="en-US" dirty="0"/>
              <a:t> </a:t>
            </a:r>
            <a:r>
              <a:rPr lang="en-US" dirty="0" err="1"/>
              <a:t>giao</a:t>
            </a:r>
            <a:r>
              <a:rPr lang="en-US" dirty="0"/>
              <a:t> </a:t>
            </a:r>
            <a:r>
              <a:rPr lang="en-US" dirty="0" err="1"/>
              <a:t>dịch</a:t>
            </a:r>
            <a:r>
              <a:rPr lang="en-US" dirty="0"/>
              <a:t> </a:t>
            </a:r>
            <a:r>
              <a:rPr lang="en-US" dirty="0" err="1"/>
              <a:t>theo</a:t>
            </a:r>
            <a:r>
              <a:rPr lang="en-US" dirty="0"/>
              <a:t> </a:t>
            </a:r>
          </a:p>
          <a:p>
            <a:r>
              <a:rPr lang="en-US" dirty="0" err="1"/>
              <a:t>hóa</a:t>
            </a:r>
            <a:r>
              <a:rPr lang="en-US" dirty="0"/>
              <a:t> </a:t>
            </a:r>
            <a:r>
              <a:rPr lang="en-US" dirty="0" err="1"/>
              <a:t>đơn</a:t>
            </a:r>
            <a:r>
              <a:rPr lang="en-US" dirty="0"/>
              <a:t>, </a:t>
            </a:r>
            <a:r>
              <a:rPr lang="en-US" dirty="0" err="1"/>
              <a:t>vì</a:t>
            </a:r>
            <a:r>
              <a:rPr lang="en-US" dirty="0"/>
              <a:t> </a:t>
            </a:r>
            <a:r>
              <a:rPr lang="en-US" dirty="0" err="1"/>
              <a:t>vậy</a:t>
            </a:r>
            <a:r>
              <a:rPr lang="en-US" dirty="0"/>
              <a:t> </a:t>
            </a:r>
            <a:r>
              <a:rPr lang="en-US" dirty="0" err="1"/>
              <a:t>số</a:t>
            </a:r>
            <a:r>
              <a:rPr lang="en-US" dirty="0"/>
              <a:t> </a:t>
            </a:r>
            <a:r>
              <a:rPr lang="en-US" dirty="0" err="1"/>
              <a:t>cột</a:t>
            </a:r>
            <a:r>
              <a:rPr lang="en-US" dirty="0"/>
              <a:t> </a:t>
            </a:r>
            <a:r>
              <a:rPr lang="en-US" dirty="0" err="1"/>
              <a:t>là</a:t>
            </a:r>
            <a:r>
              <a:rPr lang="en-US" dirty="0"/>
              <a:t> </a:t>
            </a:r>
            <a:r>
              <a:rPr lang="en-US" dirty="0" err="1"/>
              <a:t>số</a:t>
            </a:r>
            <a:r>
              <a:rPr lang="en-US" dirty="0"/>
              <a:t> </a:t>
            </a:r>
            <a:r>
              <a:rPr lang="en-US" dirty="0" err="1"/>
              <a:t>sản</a:t>
            </a:r>
            <a:r>
              <a:rPr lang="en-US" dirty="0"/>
              <a:t> </a:t>
            </a:r>
            <a:r>
              <a:rPr lang="en-US" dirty="0" err="1"/>
              <a:t>phẩm</a:t>
            </a:r>
            <a:r>
              <a:rPr lang="en-US" dirty="0"/>
              <a:t> </a:t>
            </a:r>
            <a:r>
              <a:rPr lang="en-US" dirty="0" err="1"/>
              <a:t>nhiều</a:t>
            </a:r>
            <a:r>
              <a:rPr lang="en-US" dirty="0"/>
              <a:t> </a:t>
            </a:r>
            <a:r>
              <a:rPr lang="en-US" dirty="0" err="1"/>
              <a:t>nhất</a:t>
            </a:r>
            <a:r>
              <a:rPr lang="en-US" dirty="0"/>
              <a:t> </a:t>
            </a:r>
            <a:r>
              <a:rPr lang="en-US" dirty="0" err="1"/>
              <a:t>trong</a:t>
            </a:r>
            <a:r>
              <a:rPr lang="en-US" dirty="0"/>
              <a:t> </a:t>
            </a:r>
            <a:r>
              <a:rPr lang="en-US" dirty="0" err="1"/>
              <a:t>một</a:t>
            </a:r>
            <a:r>
              <a:rPr lang="en-US" dirty="0"/>
              <a:t> </a:t>
            </a:r>
            <a:r>
              <a:rPr lang="en-US" dirty="0" err="1"/>
              <a:t>hóa</a:t>
            </a:r>
            <a:r>
              <a:rPr lang="en-US" dirty="0"/>
              <a:t> </a:t>
            </a:r>
            <a:r>
              <a:rPr lang="en-US" dirty="0" err="1"/>
              <a:t>đơn</a:t>
            </a:r>
            <a:r>
              <a:rPr lang="en-US" dirty="0"/>
              <a:t> </a:t>
            </a:r>
            <a:r>
              <a:rPr lang="en-US" dirty="0" err="1"/>
              <a:t>nên</a:t>
            </a:r>
            <a:r>
              <a:rPr lang="en-US" dirty="0"/>
              <a:t> </a:t>
            </a:r>
            <a:r>
              <a:rPr lang="en-US" dirty="0" err="1"/>
              <a:t>bảng</a:t>
            </a:r>
            <a:r>
              <a:rPr lang="en-US" dirty="0"/>
              <a:t> </a:t>
            </a:r>
            <a:r>
              <a:rPr lang="en-US" dirty="0" err="1"/>
              <a:t>dữ</a:t>
            </a:r>
            <a:r>
              <a:rPr lang="en-US" dirty="0"/>
              <a:t> </a:t>
            </a:r>
            <a:r>
              <a:rPr lang="en-US" dirty="0" err="1"/>
              <a:t>liệu</a:t>
            </a:r>
            <a:r>
              <a:rPr lang="en-US" dirty="0"/>
              <a:t> sau </a:t>
            </a:r>
            <a:r>
              <a:rPr lang="en-US" dirty="0" err="1"/>
              <a:t>khi</a:t>
            </a:r>
            <a:r>
              <a:rPr lang="en-US" dirty="0"/>
              <a:t> </a:t>
            </a:r>
            <a:r>
              <a:rPr lang="en-US" dirty="0" err="1"/>
              <a:t>chuyển</a:t>
            </a:r>
            <a:r>
              <a:rPr lang="en-US" dirty="0"/>
              <a:t> </a:t>
            </a:r>
            <a:r>
              <a:rPr lang="en-US" dirty="0" err="1"/>
              <a:t>đổi</a:t>
            </a:r>
            <a:r>
              <a:rPr lang="en-US" dirty="0"/>
              <a:t> </a:t>
            </a:r>
            <a:r>
              <a:rPr lang="en-US" dirty="0" err="1"/>
              <a:t>có</a:t>
            </a:r>
            <a:r>
              <a:rPr lang="en-US" dirty="0"/>
              <a:t> 78 </a:t>
            </a:r>
            <a:r>
              <a:rPr lang="en-US" dirty="0" err="1"/>
              <a:t>cột</a:t>
            </a:r>
            <a:r>
              <a:rPr lang="en-US" dirty="0"/>
              <a:t>. Do </a:t>
            </a:r>
            <a:r>
              <a:rPr lang="en-US" dirty="0" err="1"/>
              <a:t>đó</a:t>
            </a:r>
            <a:r>
              <a:rPr lang="en-US" dirty="0"/>
              <a:t> </a:t>
            </a:r>
            <a:r>
              <a:rPr lang="en-US" dirty="0" err="1"/>
              <a:t>những</a:t>
            </a:r>
            <a:r>
              <a:rPr lang="en-US" dirty="0"/>
              <a:t> </a:t>
            </a:r>
            <a:r>
              <a:rPr lang="en-US" dirty="0" err="1"/>
              <a:t>hóa</a:t>
            </a:r>
            <a:r>
              <a:rPr lang="en-US" dirty="0"/>
              <a:t> </a:t>
            </a:r>
            <a:r>
              <a:rPr lang="en-US" dirty="0" err="1"/>
              <a:t>đơn</a:t>
            </a:r>
            <a:r>
              <a:rPr lang="en-US" dirty="0"/>
              <a:t> </a:t>
            </a:r>
            <a:r>
              <a:rPr lang="en-US" dirty="0" err="1"/>
              <a:t>nào</a:t>
            </a:r>
            <a:r>
              <a:rPr lang="en-US" dirty="0"/>
              <a:t> </a:t>
            </a:r>
            <a:r>
              <a:rPr lang="en-US" dirty="0" err="1"/>
              <a:t>dưới</a:t>
            </a:r>
            <a:r>
              <a:rPr lang="en-US" dirty="0"/>
              <a:t> </a:t>
            </a:r>
            <a:r>
              <a:rPr lang="en-US" dirty="0" err="1"/>
              <a:t>lượng</a:t>
            </a:r>
            <a:r>
              <a:rPr lang="en-US" dirty="0"/>
              <a:t> 78 </a:t>
            </a:r>
            <a:r>
              <a:rPr lang="en-US" dirty="0" err="1"/>
              <a:t>sản</a:t>
            </a:r>
            <a:r>
              <a:rPr lang="en-US" dirty="0"/>
              <a:t> </a:t>
            </a:r>
            <a:r>
              <a:rPr lang="en-US" dirty="0" err="1"/>
              <a:t>phẩm</a:t>
            </a:r>
            <a:r>
              <a:rPr lang="en-US" dirty="0"/>
              <a:t> </a:t>
            </a:r>
            <a:r>
              <a:rPr lang="en-US" dirty="0" err="1"/>
              <a:t>đó</a:t>
            </a:r>
            <a:r>
              <a:rPr lang="en-US" dirty="0"/>
              <a:t> </a:t>
            </a:r>
            <a:r>
              <a:rPr lang="en-US" dirty="0" err="1"/>
              <a:t>thì</a:t>
            </a:r>
            <a:r>
              <a:rPr lang="en-US" dirty="0"/>
              <a:t> </a:t>
            </a:r>
            <a:r>
              <a:rPr lang="en-US" dirty="0" err="1"/>
              <a:t>những</a:t>
            </a:r>
            <a:r>
              <a:rPr lang="en-US" dirty="0"/>
              <a:t> </a:t>
            </a:r>
            <a:r>
              <a:rPr lang="en-US" dirty="0" err="1"/>
              <a:t>giá</a:t>
            </a:r>
            <a:r>
              <a:rPr lang="en-US" dirty="0"/>
              <a:t> </a:t>
            </a:r>
            <a:r>
              <a:rPr lang="en-US" dirty="0" err="1"/>
              <a:t>trị</a:t>
            </a:r>
            <a:r>
              <a:rPr lang="en-US" dirty="0"/>
              <a:t> </a:t>
            </a:r>
            <a:r>
              <a:rPr lang="en-US" dirty="0" err="1"/>
              <a:t>còn</a:t>
            </a:r>
            <a:r>
              <a:rPr lang="en-US" dirty="0"/>
              <a:t> </a:t>
            </a:r>
            <a:r>
              <a:rPr lang="en-US" dirty="0" err="1"/>
              <a:t>lại</a:t>
            </a:r>
            <a:r>
              <a:rPr lang="en-US" dirty="0"/>
              <a:t> </a:t>
            </a:r>
            <a:r>
              <a:rPr lang="en-US" dirty="0" err="1"/>
              <a:t>sẽ</a:t>
            </a:r>
            <a:r>
              <a:rPr lang="en-US" dirty="0"/>
              <a:t> </a:t>
            </a:r>
            <a:r>
              <a:rPr lang="en-US" dirty="0" err="1"/>
              <a:t>trống</a:t>
            </a:r>
            <a:r>
              <a:rPr lang="en-US" dirty="0"/>
              <a:t> </a:t>
            </a:r>
            <a:r>
              <a:rPr lang="en-US" dirty="0" err="1"/>
              <a:t>và</a:t>
            </a:r>
            <a:r>
              <a:rPr lang="en-US" dirty="0"/>
              <a:t> </a:t>
            </a:r>
            <a:r>
              <a:rPr lang="en-US" dirty="0" err="1"/>
              <a:t>hiển</a:t>
            </a:r>
            <a:r>
              <a:rPr lang="en-US" dirty="0"/>
              <a:t> </a:t>
            </a:r>
            <a:r>
              <a:rPr lang="en-US" dirty="0" err="1"/>
              <a:t>thị</a:t>
            </a:r>
            <a:r>
              <a:rPr lang="en-US" dirty="0"/>
              <a:t> </a:t>
            </a:r>
            <a:r>
              <a:rPr lang="en-US" dirty="0" err="1"/>
              <a:t>là</a:t>
            </a:r>
            <a:r>
              <a:rPr lang="en-US" dirty="0"/>
              <a:t> </a:t>
            </a:r>
            <a:r>
              <a:rPr lang="en-US" dirty="0" err="1"/>
              <a:t>NaN</a:t>
            </a:r>
            <a:r>
              <a:rPr lang="en-US" dirty="0"/>
              <a:t>.  </a:t>
            </a:r>
            <a:r>
              <a:rPr lang="en-US" dirty="0" err="1"/>
              <a:t>Để</a:t>
            </a:r>
            <a:r>
              <a:rPr lang="en-US" dirty="0"/>
              <a:t> </a:t>
            </a:r>
            <a:r>
              <a:rPr lang="en-US" dirty="0" err="1"/>
              <a:t>tránh</a:t>
            </a:r>
            <a:r>
              <a:rPr lang="en-US" dirty="0"/>
              <a:t> </a:t>
            </a:r>
            <a:r>
              <a:rPr lang="en-US" dirty="0" err="1"/>
              <a:t>sinh</a:t>
            </a:r>
            <a:r>
              <a:rPr lang="en-US" dirty="0"/>
              <a:t> </a:t>
            </a:r>
            <a:r>
              <a:rPr lang="en-US" dirty="0" err="1"/>
              <a:t>ra</a:t>
            </a:r>
            <a:r>
              <a:rPr lang="en-US" dirty="0"/>
              <a:t> </a:t>
            </a:r>
            <a:r>
              <a:rPr lang="en-US" dirty="0" err="1"/>
              <a:t>những</a:t>
            </a:r>
            <a:r>
              <a:rPr lang="en-US" dirty="0"/>
              <a:t> </a:t>
            </a:r>
            <a:r>
              <a:rPr lang="en-US" dirty="0" err="1"/>
              <a:t>luật</a:t>
            </a:r>
            <a:r>
              <a:rPr lang="en-US" dirty="0"/>
              <a:t> </a:t>
            </a:r>
            <a:r>
              <a:rPr lang="en-US" dirty="0" err="1"/>
              <a:t>chứa</a:t>
            </a:r>
            <a:r>
              <a:rPr lang="en-US" dirty="0"/>
              <a:t> </a:t>
            </a:r>
            <a:r>
              <a:rPr lang="en-US" dirty="0" err="1"/>
              <a:t>sản</a:t>
            </a:r>
            <a:r>
              <a:rPr lang="en-US" dirty="0"/>
              <a:t> </a:t>
            </a:r>
            <a:r>
              <a:rPr lang="en-US" dirty="0" err="1"/>
              <a:t>phẩm</a:t>
            </a:r>
            <a:r>
              <a:rPr lang="en-US" dirty="0"/>
              <a:t> </a:t>
            </a:r>
            <a:r>
              <a:rPr lang="en-US" dirty="0" err="1"/>
              <a:t>có</a:t>
            </a:r>
            <a:r>
              <a:rPr lang="en-US" dirty="0"/>
              <a:t> </a:t>
            </a:r>
          </a:p>
          <a:p>
            <a:r>
              <a:rPr lang="en-US" dirty="0" err="1"/>
              <a:t>tên</a:t>
            </a:r>
            <a:r>
              <a:rPr lang="en-US" dirty="0"/>
              <a:t> </a:t>
            </a:r>
            <a:r>
              <a:rPr lang="en-US" dirty="0" err="1"/>
              <a:t>là</a:t>
            </a:r>
            <a:r>
              <a:rPr lang="en-US" dirty="0"/>
              <a:t> </a:t>
            </a:r>
            <a:r>
              <a:rPr lang="en-US" dirty="0" err="1"/>
              <a:t>NaN</a:t>
            </a:r>
            <a:r>
              <a:rPr lang="en-US" dirty="0"/>
              <a:t> </a:t>
            </a:r>
            <a:r>
              <a:rPr lang="en-US" dirty="0" err="1"/>
              <a:t>thì</a:t>
            </a:r>
            <a:r>
              <a:rPr lang="en-US" dirty="0"/>
              <a:t> </a:t>
            </a:r>
            <a:r>
              <a:rPr lang="en-US" dirty="0" err="1"/>
              <a:t>em</a:t>
            </a:r>
            <a:r>
              <a:rPr lang="en-US" dirty="0"/>
              <a:t> </a:t>
            </a:r>
            <a:r>
              <a:rPr lang="en-US" dirty="0" err="1"/>
              <a:t>sẽ</a:t>
            </a:r>
            <a:r>
              <a:rPr lang="en-US" dirty="0"/>
              <a:t> </a:t>
            </a:r>
            <a:r>
              <a:rPr lang="en-US" dirty="0" err="1"/>
              <a:t>mã</a:t>
            </a:r>
            <a:r>
              <a:rPr lang="en-US" dirty="0"/>
              <a:t> </a:t>
            </a:r>
            <a:r>
              <a:rPr lang="en-US" dirty="0" err="1"/>
              <a:t>hóa</a:t>
            </a:r>
            <a:r>
              <a:rPr lang="en-US" dirty="0"/>
              <a:t> </a:t>
            </a:r>
            <a:r>
              <a:rPr lang="en-US" dirty="0" err="1"/>
              <a:t>bộ</a:t>
            </a:r>
            <a:r>
              <a:rPr lang="en-US" dirty="0"/>
              <a:t> </a:t>
            </a:r>
            <a:r>
              <a:rPr lang="en-US" dirty="0" err="1"/>
              <a:t>dữ</a:t>
            </a:r>
            <a:r>
              <a:rPr lang="en-US" dirty="0"/>
              <a:t> </a:t>
            </a:r>
            <a:r>
              <a:rPr lang="en-US" dirty="0" err="1"/>
              <a:t>liệu</a:t>
            </a:r>
            <a:r>
              <a:rPr lang="en-US" dirty="0"/>
              <a:t> </a:t>
            </a:r>
            <a:r>
              <a:rPr lang="en-US" dirty="0" err="1"/>
              <a:t>về</a:t>
            </a:r>
            <a:r>
              <a:rPr lang="en-US" dirty="0"/>
              <a:t> </a:t>
            </a:r>
            <a:r>
              <a:rPr lang="en-US" dirty="0" err="1"/>
              <a:t>dạng</a:t>
            </a:r>
            <a:r>
              <a:rPr lang="en-US" dirty="0"/>
              <a:t> </a:t>
            </a:r>
            <a:r>
              <a:rPr lang="en-US" dirty="0" err="1"/>
              <a:t>bảng</a:t>
            </a:r>
            <a:r>
              <a:rPr lang="en-US" dirty="0"/>
              <a:t> vs </a:t>
            </a:r>
            <a:r>
              <a:rPr lang="en-US" dirty="0" err="1"/>
              <a:t>giá</a:t>
            </a:r>
            <a:r>
              <a:rPr lang="en-US" dirty="0"/>
              <a:t> </a:t>
            </a:r>
            <a:r>
              <a:rPr lang="en-US" dirty="0" err="1"/>
              <a:t>trị</a:t>
            </a:r>
            <a:r>
              <a:rPr lang="en-US" dirty="0"/>
              <a:t> </a:t>
            </a:r>
            <a:r>
              <a:rPr lang="en-US" dirty="0" err="1"/>
              <a:t>boolean</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651577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a:p>
          <a:p>
            <a:r>
              <a:rPr lang="en-US"/>
              <a:t>Đây là dữ liệu sau khi được xử lý, với mỗi bản ghi là một danh sách sản phẩm có trong một đơn hàng và giá trị True/False của cột sản phẩm tương ứng với việc sản phẩm đó có xuất hiện trong đơn hàng hay không.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rtl="0"/>
            <a:r>
              <a:rPr lang="vi-VN" b="0" dirty="0" smtClean="0">
                <a:effectLst/>
              </a:rPr>
              <a:t/>
            </a:r>
            <a:br>
              <a:rPr lang="vi-VN" b="0" dirty="0" smtClean="0">
                <a:effectLst/>
              </a:rPr>
            </a:br>
            <a:r>
              <a:rPr lang="vi-VN" sz="1200" b="1" i="0" u="none" strike="noStrike" kern="1200" dirty="0" smtClean="0">
                <a:solidFill>
                  <a:schemeClr val="tx1"/>
                </a:solidFill>
                <a:effectLst/>
                <a:latin typeface="+mn-lt"/>
                <a:ea typeface="+mn-ea"/>
                <a:cs typeface="+mn-cs"/>
              </a:rPr>
              <a:t>Dựa vào bảng này em thấy giá trị min support = 0.03 số luật thu được rất ít, tiến tới 0.003 thì rất nhiều (1210 luật). Do đó để luật được sinh ra không bị nhiễu tác giả lựa chọn min support = 0.005 (0.5%) để thực nghiệm.</a:t>
            </a:r>
            <a:endParaRPr lang="vi-VN" b="0" dirty="0" smtClean="0">
              <a:effectLst/>
            </a:endParaRPr>
          </a:p>
          <a:p>
            <a:r>
              <a:rPr lang="vi-VN" dirty="0" smtClean="0"/>
              <a:t/>
            </a:r>
            <a:br>
              <a:rPr lang="vi-VN" dirty="0" smtClean="0"/>
            </a:b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Trên</a:t>
            </a:r>
            <a:r>
              <a:rPr lang="en-US" dirty="0"/>
              <a:t> </a:t>
            </a:r>
            <a:r>
              <a:rPr lang="en-US" dirty="0" err="1"/>
              <a:t>đây</a:t>
            </a:r>
            <a:r>
              <a:rPr lang="en-US" dirty="0"/>
              <a:t> </a:t>
            </a:r>
            <a:r>
              <a:rPr lang="en-US" dirty="0" err="1"/>
              <a:t>là</a:t>
            </a:r>
            <a:r>
              <a:rPr lang="en-US" dirty="0"/>
              <a:t> </a:t>
            </a:r>
            <a:r>
              <a:rPr lang="en-US" dirty="0" err="1"/>
              <a:t>mã</a:t>
            </a:r>
            <a:r>
              <a:rPr lang="en-US" dirty="0"/>
              <a:t> </a:t>
            </a:r>
            <a:r>
              <a:rPr lang="en-US" dirty="0" err="1"/>
              <a:t>nguồn</a:t>
            </a:r>
            <a:r>
              <a:rPr lang="en-US" dirty="0"/>
              <a:t> </a:t>
            </a:r>
            <a:r>
              <a:rPr lang="en-US" dirty="0" err="1"/>
              <a:t>và</a:t>
            </a:r>
            <a:r>
              <a:rPr lang="en-US" dirty="0"/>
              <a:t> </a:t>
            </a:r>
            <a:r>
              <a:rPr lang="en-US" dirty="0" err="1"/>
              <a:t>kết</a:t>
            </a:r>
            <a:r>
              <a:rPr lang="en-US" dirty="0"/>
              <a:t> </a:t>
            </a:r>
            <a:r>
              <a:rPr lang="en-US" dirty="0" err="1"/>
              <a:t>quả</a:t>
            </a:r>
            <a:r>
              <a:rPr lang="en-US" dirty="0"/>
              <a:t> sau </a:t>
            </a:r>
            <a:r>
              <a:rPr lang="en-US" dirty="0" err="1"/>
              <a:t>khi</a:t>
            </a:r>
            <a:r>
              <a:rPr lang="en-US" dirty="0"/>
              <a:t> </a:t>
            </a:r>
            <a:r>
              <a:rPr lang="en-US" dirty="0" err="1"/>
              <a:t>em</a:t>
            </a:r>
            <a:r>
              <a:rPr lang="en-US" dirty="0"/>
              <a:t> </a:t>
            </a:r>
            <a:r>
              <a:rPr lang="en-US" dirty="0" err="1"/>
              <a:t>áp</a:t>
            </a:r>
            <a:r>
              <a:rPr lang="en-US" dirty="0"/>
              <a:t> </a:t>
            </a:r>
            <a:r>
              <a:rPr lang="en-US" dirty="0" err="1"/>
              <a:t>dụng</a:t>
            </a:r>
            <a:r>
              <a:rPr lang="en-US" dirty="0"/>
              <a:t> </a:t>
            </a:r>
            <a:r>
              <a:rPr lang="en-US" dirty="0" err="1"/>
              <a:t>hàm</a:t>
            </a:r>
            <a:r>
              <a:rPr lang="en-US" dirty="0"/>
              <a:t> </a:t>
            </a:r>
            <a:r>
              <a:rPr lang="en-US" dirty="0" err="1"/>
              <a:t>apriori</a:t>
            </a:r>
            <a:r>
              <a:rPr lang="en-US" dirty="0"/>
              <a:t>() </a:t>
            </a:r>
            <a:r>
              <a:rPr lang="en-US" dirty="0" err="1"/>
              <a:t>để</a:t>
            </a:r>
            <a:r>
              <a:rPr lang="en-US" dirty="0"/>
              <a:t> </a:t>
            </a:r>
            <a:r>
              <a:rPr lang="en-US" dirty="0" err="1"/>
              <a:t>sinh</a:t>
            </a:r>
            <a:r>
              <a:rPr lang="en-US" dirty="0"/>
              <a:t> </a:t>
            </a:r>
            <a:r>
              <a:rPr lang="en-US" dirty="0" err="1"/>
              <a:t>tập</a:t>
            </a:r>
            <a:r>
              <a:rPr lang="en-US" dirty="0"/>
              <a:t> </a:t>
            </a:r>
            <a:r>
              <a:rPr lang="en-US" dirty="0" err="1"/>
              <a:t>mục</a:t>
            </a:r>
            <a:r>
              <a:rPr lang="en-US" dirty="0"/>
              <a:t> </a:t>
            </a:r>
            <a:r>
              <a:rPr lang="en-US" dirty="0" err="1"/>
              <a:t>thường</a:t>
            </a:r>
            <a:r>
              <a:rPr lang="en-US" dirty="0"/>
              <a:t> </a:t>
            </a:r>
            <a:r>
              <a:rPr lang="en-US" dirty="0" err="1"/>
              <a:t>xuyên</a:t>
            </a:r>
            <a:r>
              <a:rPr lang="en-US" dirty="0"/>
              <a:t> </a:t>
            </a:r>
            <a:r>
              <a:rPr lang="en-US" dirty="0" err="1"/>
              <a:t>và</a:t>
            </a:r>
            <a:r>
              <a:rPr lang="en-US" dirty="0"/>
              <a:t> </a:t>
            </a:r>
            <a:r>
              <a:rPr lang="en-US" dirty="0" err="1"/>
              <a:t>hàm</a:t>
            </a:r>
            <a:r>
              <a:rPr lang="en-US" dirty="0"/>
              <a:t> </a:t>
            </a:r>
            <a:r>
              <a:rPr lang="en-US" sz="1200" dirty="0" err="1" smtClean="0">
                <a:solidFill>
                  <a:srgbClr val="000000"/>
                </a:solidFill>
                <a:latin typeface="Montserrat"/>
              </a:rPr>
              <a:t>association_rules</a:t>
            </a:r>
            <a:r>
              <a:rPr lang="en-US" sz="1200" dirty="0" smtClean="0">
                <a:solidFill>
                  <a:srgbClr val="000000"/>
                </a:solidFill>
                <a:latin typeface="Montserrat"/>
              </a:rPr>
              <a:t> </a:t>
            </a:r>
            <a:r>
              <a:rPr lang="en-US" dirty="0" smtClean="0"/>
              <a:t>() </a:t>
            </a:r>
            <a:r>
              <a:rPr lang="en-US" dirty="0" err="1"/>
              <a:t>để</a:t>
            </a:r>
            <a:r>
              <a:rPr lang="en-US" dirty="0"/>
              <a:t> </a:t>
            </a:r>
            <a:r>
              <a:rPr lang="en-US" dirty="0" err="1"/>
              <a:t>sinh</a:t>
            </a:r>
            <a:r>
              <a:rPr lang="en-US" dirty="0"/>
              <a:t> </a:t>
            </a:r>
            <a:r>
              <a:rPr lang="en-US" dirty="0" err="1"/>
              <a:t>ra</a:t>
            </a:r>
            <a:r>
              <a:rPr lang="en-US" dirty="0"/>
              <a:t> </a:t>
            </a:r>
            <a:r>
              <a:rPr lang="en-US" dirty="0" err="1"/>
              <a:t>luật</a:t>
            </a:r>
            <a:r>
              <a:rPr lang="en-US" dirty="0"/>
              <a:t> </a:t>
            </a:r>
            <a:r>
              <a:rPr lang="en-US" dirty="0" err="1"/>
              <a:t>kết</a:t>
            </a:r>
            <a:r>
              <a:rPr lang="en-US" dirty="0"/>
              <a:t> </a:t>
            </a:r>
            <a:r>
              <a:rPr lang="en-US" dirty="0" err="1"/>
              <a:t>hợp</a:t>
            </a:r>
            <a:r>
              <a:rPr lang="en-US" dirty="0"/>
              <a:t>.</a:t>
            </a:r>
          </a:p>
          <a:p>
            <a:r>
              <a:rPr lang="en-US" dirty="0" err="1"/>
              <a:t>Độ</a:t>
            </a:r>
            <a:r>
              <a:rPr lang="en-US" dirty="0"/>
              <a:t> </a:t>
            </a:r>
            <a:r>
              <a:rPr lang="en-US" dirty="0" err="1"/>
              <a:t>hỗ</a:t>
            </a:r>
            <a:r>
              <a:rPr lang="en-US" dirty="0"/>
              <a:t> </a:t>
            </a:r>
            <a:r>
              <a:rPr lang="en-US" dirty="0" err="1"/>
              <a:t>trợ</a:t>
            </a:r>
            <a:r>
              <a:rPr lang="en-US" dirty="0"/>
              <a:t> </a:t>
            </a:r>
            <a:r>
              <a:rPr lang="en-US" dirty="0" err="1"/>
              <a:t>tối</a:t>
            </a:r>
            <a:r>
              <a:rPr lang="en-US" dirty="0"/>
              <a:t> </a:t>
            </a:r>
            <a:r>
              <a:rPr lang="en-US" dirty="0" err="1"/>
              <a:t>thiểu</a:t>
            </a:r>
            <a:r>
              <a:rPr lang="en-US" dirty="0"/>
              <a:t> </a:t>
            </a:r>
            <a:r>
              <a:rPr lang="en-US" dirty="0" err="1"/>
              <a:t>được</a:t>
            </a:r>
            <a:r>
              <a:rPr lang="en-US" dirty="0"/>
              <a:t> </a:t>
            </a:r>
            <a:r>
              <a:rPr lang="en-US" dirty="0" err="1"/>
              <a:t>truyền</a:t>
            </a:r>
            <a:r>
              <a:rPr lang="en-US" dirty="0"/>
              <a:t> </a:t>
            </a:r>
            <a:r>
              <a:rPr lang="en-US" dirty="0" err="1"/>
              <a:t>vào</a:t>
            </a:r>
            <a:r>
              <a:rPr lang="en-US" dirty="0"/>
              <a:t> </a:t>
            </a:r>
            <a:r>
              <a:rPr lang="en-US" dirty="0" err="1"/>
              <a:t>hàm</a:t>
            </a:r>
            <a:r>
              <a:rPr lang="en-US" dirty="0"/>
              <a:t> </a:t>
            </a:r>
            <a:r>
              <a:rPr lang="en-US" dirty="0" err="1"/>
              <a:t>apriori</a:t>
            </a:r>
            <a:r>
              <a:rPr lang="en-US" dirty="0"/>
              <a:t> </a:t>
            </a:r>
            <a:r>
              <a:rPr lang="en-US" dirty="0" err="1"/>
              <a:t>là</a:t>
            </a:r>
            <a:r>
              <a:rPr lang="en-US" dirty="0"/>
              <a:t> 0,005, </a:t>
            </a:r>
            <a:r>
              <a:rPr lang="en-US" dirty="0" err="1"/>
              <a:t>trong</a:t>
            </a:r>
            <a:r>
              <a:rPr lang="en-US" dirty="0"/>
              <a:t> </a:t>
            </a:r>
            <a:r>
              <a:rPr lang="en-US" dirty="0" err="1"/>
              <a:t>khi</a:t>
            </a:r>
            <a:r>
              <a:rPr lang="en-US" dirty="0"/>
              <a:t> </a:t>
            </a:r>
            <a:r>
              <a:rPr lang="en-US" dirty="0" err="1"/>
              <a:t>độ</a:t>
            </a:r>
            <a:r>
              <a:rPr lang="en-US" dirty="0"/>
              <a:t> </a:t>
            </a:r>
            <a:r>
              <a:rPr lang="en-US" dirty="0" err="1"/>
              <a:t>nâng</a:t>
            </a:r>
            <a:r>
              <a:rPr lang="en-US" dirty="0"/>
              <a:t> (lift) </a:t>
            </a:r>
            <a:r>
              <a:rPr lang="en-US" dirty="0" err="1"/>
              <a:t>của</a:t>
            </a:r>
            <a:r>
              <a:rPr lang="en-US" dirty="0"/>
              <a:t> </a:t>
            </a:r>
            <a:r>
              <a:rPr lang="en-US" dirty="0" err="1"/>
              <a:t>các</a:t>
            </a:r>
            <a:r>
              <a:rPr lang="en-US" dirty="0"/>
              <a:t> </a:t>
            </a:r>
            <a:r>
              <a:rPr lang="en-US" dirty="0" err="1"/>
              <a:t>luật</a:t>
            </a:r>
            <a:r>
              <a:rPr lang="en-US" dirty="0"/>
              <a:t> </a:t>
            </a:r>
            <a:r>
              <a:rPr lang="en-US" dirty="0" err="1"/>
              <a:t>được</a:t>
            </a:r>
            <a:r>
              <a:rPr lang="en-US" dirty="0"/>
              <a:t> </a:t>
            </a:r>
            <a:r>
              <a:rPr lang="en-US" dirty="0" err="1"/>
              <a:t>sinh</a:t>
            </a:r>
            <a:r>
              <a:rPr lang="en-US" dirty="0"/>
              <a:t> </a:t>
            </a:r>
            <a:r>
              <a:rPr lang="en-US" dirty="0" err="1"/>
              <a:t>ra</a:t>
            </a:r>
            <a:r>
              <a:rPr lang="en-US" dirty="0"/>
              <a:t> </a:t>
            </a:r>
            <a:r>
              <a:rPr lang="en-US" dirty="0" err="1"/>
              <a:t>được</a:t>
            </a:r>
            <a:r>
              <a:rPr lang="en-US" dirty="0"/>
              <a:t> </a:t>
            </a:r>
            <a:r>
              <a:rPr lang="en-US" dirty="0" err="1"/>
              <a:t>giới</a:t>
            </a:r>
            <a:r>
              <a:rPr lang="en-US" dirty="0"/>
              <a:t> </a:t>
            </a:r>
            <a:r>
              <a:rPr lang="en-US" dirty="0" err="1"/>
              <a:t>hạn</a:t>
            </a:r>
            <a:r>
              <a:rPr lang="en-US" dirty="0"/>
              <a:t> </a:t>
            </a:r>
            <a:r>
              <a:rPr lang="en-US" dirty="0" err="1"/>
              <a:t>tối</a:t>
            </a:r>
            <a:r>
              <a:rPr lang="en-US" dirty="0"/>
              <a:t> </a:t>
            </a:r>
            <a:r>
              <a:rPr lang="en-US" dirty="0" err="1"/>
              <a:t>thiểu</a:t>
            </a:r>
            <a:r>
              <a:rPr lang="en-US" dirty="0"/>
              <a:t> </a:t>
            </a:r>
            <a:r>
              <a:rPr lang="en-US" dirty="0" err="1"/>
              <a:t>là</a:t>
            </a:r>
            <a:r>
              <a:rPr lang="en-US" dirty="0"/>
              <a:t> 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Tương</a:t>
            </a:r>
            <a:r>
              <a:rPr lang="en-US" dirty="0"/>
              <a:t> </a:t>
            </a:r>
            <a:r>
              <a:rPr lang="en-US" dirty="0" err="1"/>
              <a:t>tự</a:t>
            </a:r>
            <a:r>
              <a:rPr lang="en-US" dirty="0"/>
              <a:t> </a:t>
            </a:r>
            <a:r>
              <a:rPr lang="en-US" dirty="0" err="1"/>
              <a:t>với</a:t>
            </a:r>
            <a:r>
              <a:rPr lang="en-US" dirty="0"/>
              <a:t> </a:t>
            </a:r>
            <a:r>
              <a:rPr lang="en-US" dirty="0" err="1"/>
              <a:t>giải</a:t>
            </a:r>
            <a:r>
              <a:rPr lang="en-US" dirty="0"/>
              <a:t> </a:t>
            </a:r>
            <a:r>
              <a:rPr lang="en-US" dirty="0" err="1"/>
              <a:t>thuật</a:t>
            </a:r>
            <a:r>
              <a:rPr lang="en-US" dirty="0"/>
              <a:t> </a:t>
            </a:r>
            <a:r>
              <a:rPr lang="en-US" dirty="0" err="1"/>
              <a:t>Apriori</a:t>
            </a:r>
            <a:r>
              <a:rPr lang="en-US" dirty="0"/>
              <a:t>, </a:t>
            </a:r>
            <a:r>
              <a:rPr lang="en-US" dirty="0" err="1"/>
              <a:t>em</a:t>
            </a:r>
            <a:r>
              <a:rPr lang="en-US" dirty="0"/>
              <a:t> </a:t>
            </a:r>
            <a:r>
              <a:rPr lang="en-US" dirty="0" err="1"/>
              <a:t>sử</a:t>
            </a:r>
            <a:r>
              <a:rPr lang="en-US" dirty="0"/>
              <a:t> </a:t>
            </a:r>
            <a:r>
              <a:rPr lang="en-US" dirty="0" err="1"/>
              <a:t>dụng</a:t>
            </a:r>
            <a:r>
              <a:rPr lang="en-US" dirty="0"/>
              <a:t> </a:t>
            </a:r>
            <a:r>
              <a:rPr lang="en-US" dirty="0" err="1"/>
              <a:t>hàm</a:t>
            </a:r>
            <a:r>
              <a:rPr lang="en-US" dirty="0"/>
              <a:t> </a:t>
            </a:r>
            <a:r>
              <a:rPr lang="en-US" dirty="0" err="1"/>
              <a:t>fpgrowth</a:t>
            </a:r>
            <a:r>
              <a:rPr lang="en-US" dirty="0"/>
              <a:t>() </a:t>
            </a:r>
            <a:r>
              <a:rPr lang="en-US" dirty="0" err="1"/>
              <a:t>để</a:t>
            </a:r>
            <a:r>
              <a:rPr lang="en-US" dirty="0"/>
              <a:t> </a:t>
            </a:r>
            <a:r>
              <a:rPr lang="en-US" dirty="0" err="1"/>
              <a:t>sinh</a:t>
            </a:r>
            <a:r>
              <a:rPr lang="en-US" dirty="0"/>
              <a:t> </a:t>
            </a:r>
            <a:r>
              <a:rPr lang="en-US" dirty="0" err="1"/>
              <a:t>ra</a:t>
            </a:r>
            <a:r>
              <a:rPr lang="en-US" dirty="0"/>
              <a:t> </a:t>
            </a:r>
            <a:r>
              <a:rPr lang="en-US" dirty="0" err="1"/>
              <a:t>tập</a:t>
            </a:r>
            <a:r>
              <a:rPr lang="en-US" dirty="0"/>
              <a:t> </a:t>
            </a:r>
            <a:r>
              <a:rPr lang="en-US" dirty="0" err="1"/>
              <a:t>mục</a:t>
            </a:r>
            <a:r>
              <a:rPr lang="en-US" dirty="0"/>
              <a:t> </a:t>
            </a:r>
            <a:r>
              <a:rPr lang="en-US" dirty="0" err="1"/>
              <a:t>thường</a:t>
            </a:r>
            <a:r>
              <a:rPr lang="en-US" dirty="0"/>
              <a:t> </a:t>
            </a:r>
            <a:r>
              <a:rPr lang="en-US" dirty="0" err="1"/>
              <a:t>xuyên</a:t>
            </a:r>
            <a:r>
              <a:rPr lang="en-US" dirty="0"/>
              <a:t> </a:t>
            </a:r>
            <a:r>
              <a:rPr lang="en-US" dirty="0" err="1"/>
              <a:t>và</a:t>
            </a:r>
            <a:r>
              <a:rPr lang="en-US" dirty="0"/>
              <a:t> </a:t>
            </a:r>
            <a:r>
              <a:rPr lang="en-US" dirty="0" err="1"/>
              <a:t>dùng</a:t>
            </a:r>
            <a:r>
              <a:rPr lang="en-US" dirty="0"/>
              <a:t> </a:t>
            </a:r>
            <a:r>
              <a:rPr lang="en-US" dirty="0" err="1"/>
              <a:t>hàm</a:t>
            </a:r>
            <a:r>
              <a:rPr lang="en-US" dirty="0"/>
              <a:t> association() </a:t>
            </a:r>
            <a:r>
              <a:rPr lang="en-US" dirty="0" err="1"/>
              <a:t>để</a:t>
            </a:r>
            <a:r>
              <a:rPr lang="en-US" dirty="0"/>
              <a:t> </a:t>
            </a:r>
            <a:r>
              <a:rPr lang="en-US" dirty="0" err="1"/>
              <a:t>sinh</a:t>
            </a:r>
            <a:r>
              <a:rPr lang="en-US" dirty="0"/>
              <a:t> </a:t>
            </a:r>
            <a:r>
              <a:rPr lang="en-US" dirty="0" err="1"/>
              <a:t>ra</a:t>
            </a:r>
            <a:r>
              <a:rPr lang="en-US" dirty="0"/>
              <a:t> </a:t>
            </a:r>
            <a:r>
              <a:rPr lang="en-US" dirty="0" err="1"/>
              <a:t>các</a:t>
            </a:r>
            <a:r>
              <a:rPr lang="en-US" dirty="0"/>
              <a:t> </a:t>
            </a:r>
            <a:r>
              <a:rPr lang="en-US" dirty="0" err="1"/>
              <a:t>luật</a:t>
            </a:r>
            <a:r>
              <a:rPr lang="en-US" dirty="0"/>
              <a:t> </a:t>
            </a:r>
            <a:r>
              <a:rPr lang="en-US" dirty="0" err="1"/>
              <a:t>như</a:t>
            </a:r>
            <a:r>
              <a:rPr lang="en-US" dirty="0"/>
              <a:t> slide </a:t>
            </a:r>
            <a:r>
              <a:rPr lang="en-US" dirty="0" err="1"/>
              <a:t>trước</a:t>
            </a:r>
            <a:r>
              <a:rPr lang="en-US" dirty="0"/>
              <a:t> </a:t>
            </a:r>
            <a:r>
              <a:rPr lang="en-US" dirty="0" err="1"/>
              <a:t>đã</a:t>
            </a:r>
            <a:r>
              <a:rPr lang="en-US" dirty="0"/>
              <a:t> </a:t>
            </a:r>
            <a:r>
              <a:rPr lang="en-US" dirty="0" err="1"/>
              <a:t>trình</a:t>
            </a:r>
            <a:r>
              <a:rPr lang="en-US" dirty="0"/>
              <a:t> </a:t>
            </a:r>
            <a:r>
              <a:rPr lang="en-US" dirty="0" err="1"/>
              <a:t>bày</a:t>
            </a:r>
            <a:r>
              <a:rPr lang="en-US" dirty="0"/>
              <a:t>.</a:t>
            </a:r>
          </a:p>
          <a:p>
            <a:r>
              <a:rPr lang="en-US" dirty="0" err="1"/>
              <a:t>Có</a:t>
            </a:r>
            <a:r>
              <a:rPr lang="en-US" dirty="0"/>
              <a:t> </a:t>
            </a:r>
            <a:r>
              <a:rPr lang="en-US" dirty="0" err="1"/>
              <a:t>thể</a:t>
            </a:r>
            <a:r>
              <a:rPr lang="en-US" dirty="0"/>
              <a:t> </a:t>
            </a:r>
            <a:r>
              <a:rPr lang="en-US" dirty="0" err="1"/>
              <a:t>thấy</a:t>
            </a:r>
            <a:r>
              <a:rPr lang="en-US" dirty="0"/>
              <a:t>, </a:t>
            </a:r>
            <a:r>
              <a:rPr lang="en-US" dirty="0" err="1"/>
              <a:t>các</a:t>
            </a:r>
            <a:r>
              <a:rPr lang="en-US" dirty="0"/>
              <a:t> </a:t>
            </a:r>
            <a:r>
              <a:rPr lang="en-US" dirty="0" err="1"/>
              <a:t>luật</a:t>
            </a:r>
            <a:r>
              <a:rPr lang="en-US" dirty="0"/>
              <a:t> </a:t>
            </a:r>
            <a:r>
              <a:rPr lang="en-US" dirty="0" err="1"/>
              <a:t>sinh</a:t>
            </a:r>
            <a:r>
              <a:rPr lang="en-US" dirty="0"/>
              <a:t> </a:t>
            </a:r>
            <a:r>
              <a:rPr lang="en-US" dirty="0" err="1"/>
              <a:t>ra</a:t>
            </a:r>
            <a:r>
              <a:rPr lang="en-US" dirty="0"/>
              <a:t> </a:t>
            </a:r>
            <a:r>
              <a:rPr lang="en-US" dirty="0" err="1"/>
              <a:t>bao</a:t>
            </a:r>
            <a:r>
              <a:rPr lang="en-US" dirty="0"/>
              <a:t> </a:t>
            </a:r>
            <a:r>
              <a:rPr lang="en-US" dirty="0" err="1"/>
              <a:t>gồm</a:t>
            </a:r>
            <a:r>
              <a:rPr lang="en-US" dirty="0"/>
              <a:t> </a:t>
            </a:r>
            <a:r>
              <a:rPr lang="en-US" dirty="0" err="1"/>
              <a:t>tập</a:t>
            </a:r>
            <a:r>
              <a:rPr lang="en-US" dirty="0"/>
              <a:t> </a:t>
            </a:r>
            <a:r>
              <a:rPr lang="en-US" dirty="0" err="1"/>
              <a:t>mục</a:t>
            </a:r>
            <a:r>
              <a:rPr lang="en-US" dirty="0"/>
              <a:t> </a:t>
            </a:r>
            <a:r>
              <a:rPr lang="en-US" dirty="0" err="1"/>
              <a:t>nguyên</a:t>
            </a:r>
            <a:r>
              <a:rPr lang="en-US" dirty="0"/>
              <a:t> </a:t>
            </a:r>
            <a:r>
              <a:rPr lang="en-US" dirty="0" err="1"/>
              <a:t>nhân</a:t>
            </a:r>
            <a:r>
              <a:rPr lang="en-US" dirty="0"/>
              <a:t>, </a:t>
            </a:r>
            <a:r>
              <a:rPr lang="en-US" dirty="0" err="1"/>
              <a:t>tập</a:t>
            </a:r>
            <a:r>
              <a:rPr lang="en-US" dirty="0"/>
              <a:t> </a:t>
            </a:r>
            <a:r>
              <a:rPr lang="en-US" dirty="0" err="1"/>
              <a:t>mục</a:t>
            </a:r>
            <a:r>
              <a:rPr lang="en-US" dirty="0"/>
              <a:t> </a:t>
            </a:r>
            <a:r>
              <a:rPr lang="en-US" dirty="0" err="1"/>
              <a:t>kết</a:t>
            </a:r>
            <a:r>
              <a:rPr lang="en-US" dirty="0"/>
              <a:t> </a:t>
            </a:r>
            <a:r>
              <a:rPr lang="en-US" dirty="0" err="1"/>
              <a:t>quả</a:t>
            </a:r>
            <a:r>
              <a:rPr lang="en-US" dirty="0"/>
              <a:t> </a:t>
            </a:r>
            <a:r>
              <a:rPr lang="en-US" dirty="0" err="1"/>
              <a:t>và</a:t>
            </a:r>
            <a:r>
              <a:rPr lang="en-US" dirty="0"/>
              <a:t> </a:t>
            </a:r>
            <a:r>
              <a:rPr lang="en-US" dirty="0" err="1"/>
              <a:t>các</a:t>
            </a:r>
            <a:r>
              <a:rPr lang="en-US" dirty="0"/>
              <a:t> </a:t>
            </a:r>
            <a:r>
              <a:rPr lang="en-US" dirty="0" err="1"/>
              <a:t>độ</a:t>
            </a:r>
            <a:r>
              <a:rPr lang="en-US" dirty="0"/>
              <a:t> </a:t>
            </a:r>
            <a:r>
              <a:rPr lang="en-US" dirty="0" err="1"/>
              <a:t>đo</a:t>
            </a:r>
            <a:r>
              <a:rPr lang="en-US" dirty="0"/>
              <a:t> </a:t>
            </a:r>
            <a:r>
              <a:rPr lang="en-US" dirty="0" err="1"/>
              <a:t>tương</a:t>
            </a:r>
            <a:r>
              <a:rPr lang="en-US" dirty="0"/>
              <a:t> </a:t>
            </a:r>
            <a:r>
              <a:rPr lang="en-US" dirty="0" err="1"/>
              <a:t>ứng</a:t>
            </a:r>
            <a:r>
              <a:rPr lang="en-US" dirty="0"/>
              <a:t>. </a:t>
            </a:r>
          </a:p>
          <a:p>
            <a:endParaRPr lang="en-US" dirty="0"/>
          </a:p>
          <a:p>
            <a:r>
              <a:rPr lang="en-US" dirty="0" err="1"/>
              <a:t>Ví</a:t>
            </a:r>
            <a:r>
              <a:rPr lang="en-US" dirty="0"/>
              <a:t> </a:t>
            </a:r>
            <a:r>
              <a:rPr lang="en-US" dirty="0" err="1"/>
              <a:t>dụ</a:t>
            </a:r>
            <a:r>
              <a:rPr lang="en-US" dirty="0"/>
              <a:t>: </a:t>
            </a:r>
            <a:r>
              <a:rPr lang="en-US" dirty="0" err="1"/>
              <a:t>Với</a:t>
            </a:r>
            <a:r>
              <a:rPr lang="en-US" dirty="0"/>
              <a:t> </a:t>
            </a:r>
            <a:r>
              <a:rPr lang="en-US" dirty="0" err="1"/>
              <a:t>luật</a:t>
            </a:r>
            <a:r>
              <a:rPr lang="en-US" dirty="0"/>
              <a:t> 333, </a:t>
            </a:r>
            <a:r>
              <a:rPr lang="en-US" dirty="0" err="1"/>
              <a:t>tập</a:t>
            </a:r>
            <a:r>
              <a:rPr lang="en-US" dirty="0"/>
              <a:t> </a:t>
            </a:r>
            <a:r>
              <a:rPr lang="en-US" dirty="0" err="1"/>
              <a:t>nguyên</a:t>
            </a:r>
            <a:r>
              <a:rPr lang="en-US" dirty="0"/>
              <a:t> </a:t>
            </a:r>
            <a:r>
              <a:rPr lang="en-US" dirty="0" err="1"/>
              <a:t>nhân</a:t>
            </a:r>
            <a:r>
              <a:rPr lang="en-US" dirty="0"/>
              <a:t> </a:t>
            </a:r>
            <a:r>
              <a:rPr lang="en-US" dirty="0" err="1"/>
              <a:t>là</a:t>
            </a:r>
            <a:r>
              <a:rPr lang="en-US" dirty="0"/>
              <a:t> (Sushi, </a:t>
            </a:r>
            <a:r>
              <a:rPr lang="en-US" dirty="0" err="1"/>
              <a:t>Đùi</a:t>
            </a:r>
            <a:r>
              <a:rPr lang="en-US" dirty="0"/>
              <a:t> </a:t>
            </a:r>
            <a:r>
              <a:rPr lang="en-US" dirty="0" err="1"/>
              <a:t>gà</a:t>
            </a:r>
            <a:r>
              <a:rPr lang="en-US" dirty="0"/>
              <a:t> </a:t>
            </a:r>
            <a:r>
              <a:rPr lang="en-US" dirty="0" err="1"/>
              <a:t>chiên</a:t>
            </a:r>
            <a:r>
              <a:rPr lang="en-US" dirty="0"/>
              <a:t> </a:t>
            </a:r>
            <a:r>
              <a:rPr lang="en-US" dirty="0" err="1"/>
              <a:t>mắm</a:t>
            </a:r>
            <a:r>
              <a:rPr lang="en-US" dirty="0"/>
              <a:t>) </a:t>
            </a:r>
            <a:r>
              <a:rPr lang="en-US" dirty="0" err="1"/>
              <a:t>và</a:t>
            </a:r>
            <a:r>
              <a:rPr lang="en-US" dirty="0"/>
              <a:t> </a:t>
            </a:r>
            <a:r>
              <a:rPr lang="en-US" dirty="0" err="1"/>
              <a:t>tập</a:t>
            </a:r>
            <a:r>
              <a:rPr lang="en-US" dirty="0"/>
              <a:t> </a:t>
            </a:r>
            <a:r>
              <a:rPr lang="en-US" dirty="0" err="1"/>
              <a:t>kết</a:t>
            </a:r>
            <a:r>
              <a:rPr lang="en-US" dirty="0"/>
              <a:t> </a:t>
            </a:r>
            <a:r>
              <a:rPr lang="en-US" dirty="0" err="1"/>
              <a:t>quả</a:t>
            </a:r>
            <a:r>
              <a:rPr lang="en-US" dirty="0"/>
              <a:t> </a:t>
            </a:r>
            <a:r>
              <a:rPr lang="en-US" dirty="0" err="1"/>
              <a:t>là</a:t>
            </a:r>
            <a:r>
              <a:rPr lang="en-US" dirty="0"/>
              <a:t> (</a:t>
            </a:r>
            <a:r>
              <a:rPr lang="en-US" dirty="0" err="1"/>
              <a:t>Bánh</a:t>
            </a:r>
            <a:r>
              <a:rPr lang="en-US" dirty="0"/>
              <a:t> </a:t>
            </a:r>
            <a:r>
              <a:rPr lang="en-US" dirty="0" err="1"/>
              <a:t>quy</a:t>
            </a:r>
            <a:r>
              <a:rPr lang="en-US" dirty="0"/>
              <a:t>). </a:t>
            </a:r>
            <a:r>
              <a:rPr lang="en-US" dirty="0" err="1"/>
              <a:t>Độ</a:t>
            </a:r>
            <a:r>
              <a:rPr lang="en-US" dirty="0"/>
              <a:t> </a:t>
            </a:r>
            <a:r>
              <a:rPr lang="en-US" dirty="0" err="1"/>
              <a:t>hỗ</a:t>
            </a:r>
            <a:r>
              <a:rPr lang="en-US" dirty="0"/>
              <a:t> </a:t>
            </a:r>
            <a:r>
              <a:rPr lang="en-US" dirty="0" err="1"/>
              <a:t>trợ</a:t>
            </a:r>
            <a:r>
              <a:rPr lang="en-US" dirty="0"/>
              <a:t> </a:t>
            </a:r>
            <a:r>
              <a:rPr lang="en-US" dirty="0" err="1"/>
              <a:t>của</a:t>
            </a:r>
            <a:r>
              <a:rPr lang="en-US" dirty="0"/>
              <a:t> </a:t>
            </a:r>
            <a:r>
              <a:rPr lang="en-US" dirty="0" err="1"/>
              <a:t>luật</a:t>
            </a:r>
            <a:r>
              <a:rPr lang="en-US" dirty="0"/>
              <a:t> </a:t>
            </a:r>
            <a:r>
              <a:rPr lang="en-US" dirty="0" err="1"/>
              <a:t>này</a:t>
            </a:r>
            <a:r>
              <a:rPr lang="en-US" dirty="0"/>
              <a:t> </a:t>
            </a:r>
            <a:r>
              <a:rPr lang="en-US" dirty="0" err="1"/>
              <a:t>là</a:t>
            </a:r>
            <a:r>
              <a:rPr lang="en-US" dirty="0"/>
              <a:t> 0,005, </a:t>
            </a:r>
            <a:r>
              <a:rPr lang="en-US" dirty="0" err="1"/>
              <a:t>có</a:t>
            </a:r>
            <a:r>
              <a:rPr lang="en-US" dirty="0"/>
              <a:t> ý </a:t>
            </a:r>
            <a:r>
              <a:rPr lang="en-US" dirty="0" err="1"/>
              <a:t>nghĩa</a:t>
            </a:r>
            <a:r>
              <a:rPr lang="en-US" dirty="0"/>
              <a:t> </a:t>
            </a:r>
            <a:r>
              <a:rPr lang="en-US" dirty="0" err="1"/>
              <a:t>trong</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đơn</a:t>
            </a:r>
            <a:r>
              <a:rPr lang="en-US" dirty="0"/>
              <a:t> </a:t>
            </a:r>
            <a:r>
              <a:rPr lang="en-US" dirty="0" err="1"/>
              <a:t>hàng</a:t>
            </a:r>
            <a:r>
              <a:rPr lang="en-US" dirty="0"/>
              <a:t>, </a:t>
            </a:r>
            <a:r>
              <a:rPr lang="en-US" dirty="0" err="1"/>
              <a:t>có</a:t>
            </a:r>
            <a:r>
              <a:rPr lang="en-US" dirty="0"/>
              <a:t> 0.5% </a:t>
            </a:r>
            <a:r>
              <a:rPr lang="en-US" dirty="0" err="1"/>
              <a:t>đơn</a:t>
            </a:r>
            <a:r>
              <a:rPr lang="en-US" dirty="0"/>
              <a:t> </a:t>
            </a:r>
            <a:r>
              <a:rPr lang="en-US" dirty="0" err="1"/>
              <a:t>hàng</a:t>
            </a:r>
            <a:r>
              <a:rPr lang="en-US" dirty="0"/>
              <a:t> </a:t>
            </a:r>
            <a:r>
              <a:rPr lang="en-US" dirty="0" err="1"/>
              <a:t>chứa</a:t>
            </a:r>
            <a:r>
              <a:rPr lang="en-US" dirty="0"/>
              <a:t> </a:t>
            </a:r>
            <a:r>
              <a:rPr lang="en-US" dirty="0" err="1"/>
              <a:t>cả</a:t>
            </a:r>
            <a:r>
              <a:rPr lang="en-US" dirty="0"/>
              <a:t> 3 </a:t>
            </a:r>
            <a:r>
              <a:rPr lang="en-US" dirty="0" err="1"/>
              <a:t>sản</a:t>
            </a:r>
            <a:r>
              <a:rPr lang="en-US" dirty="0"/>
              <a:t> </a:t>
            </a:r>
            <a:r>
              <a:rPr lang="en-US" dirty="0" err="1"/>
              <a:t>phẩm</a:t>
            </a:r>
            <a:r>
              <a:rPr lang="en-US" dirty="0"/>
              <a:t> Sushi, </a:t>
            </a:r>
            <a:r>
              <a:rPr lang="en-US" dirty="0" err="1"/>
              <a:t>Đùi</a:t>
            </a:r>
            <a:r>
              <a:rPr lang="en-US" dirty="0"/>
              <a:t> </a:t>
            </a:r>
            <a:r>
              <a:rPr lang="en-US" dirty="0" err="1"/>
              <a:t>gà</a:t>
            </a:r>
            <a:r>
              <a:rPr lang="en-US" dirty="0"/>
              <a:t> </a:t>
            </a:r>
            <a:r>
              <a:rPr lang="en-US" dirty="0" err="1"/>
              <a:t>chiên</a:t>
            </a:r>
            <a:r>
              <a:rPr lang="en-US" dirty="0"/>
              <a:t> </a:t>
            </a:r>
            <a:r>
              <a:rPr lang="en-US" dirty="0" err="1"/>
              <a:t>mắm</a:t>
            </a:r>
            <a:r>
              <a:rPr lang="en-US" dirty="0"/>
              <a:t> </a:t>
            </a:r>
            <a:r>
              <a:rPr lang="en-US" dirty="0" err="1"/>
              <a:t>và</a:t>
            </a:r>
            <a:r>
              <a:rPr lang="en-US" dirty="0"/>
              <a:t> </a:t>
            </a:r>
            <a:r>
              <a:rPr lang="en-US" dirty="0" err="1"/>
              <a:t>Bánh</a:t>
            </a:r>
            <a:r>
              <a:rPr lang="en-US" dirty="0"/>
              <a:t> </a:t>
            </a:r>
            <a:r>
              <a:rPr lang="en-US" dirty="0" err="1"/>
              <a:t>quy</a:t>
            </a:r>
            <a:r>
              <a:rPr lang="en-US" dirty="0"/>
              <a:t>. </a:t>
            </a:r>
            <a:r>
              <a:rPr lang="en-US" dirty="0" err="1"/>
              <a:t>Với</a:t>
            </a:r>
            <a:r>
              <a:rPr lang="en-US" dirty="0"/>
              <a:t> </a:t>
            </a:r>
            <a:r>
              <a:rPr lang="en-US" dirty="0" err="1"/>
              <a:t>độ</a:t>
            </a:r>
            <a:r>
              <a:rPr lang="en-US" dirty="0"/>
              <a:t> tin </a:t>
            </a:r>
            <a:r>
              <a:rPr lang="en-US" dirty="0" err="1"/>
              <a:t>cậy</a:t>
            </a:r>
            <a:r>
              <a:rPr lang="en-US" dirty="0"/>
              <a:t> 0,959, ta </a:t>
            </a:r>
            <a:r>
              <a:rPr lang="en-US" dirty="0" err="1"/>
              <a:t>có</a:t>
            </a:r>
            <a:r>
              <a:rPr lang="en-US" dirty="0"/>
              <a:t> </a:t>
            </a:r>
            <a:r>
              <a:rPr lang="en-US" dirty="0" err="1"/>
              <a:t>thể</a:t>
            </a:r>
            <a:r>
              <a:rPr lang="en-US" dirty="0"/>
              <a:t> </a:t>
            </a:r>
            <a:r>
              <a:rPr lang="en-US" dirty="0" err="1"/>
              <a:t>nói</a:t>
            </a:r>
            <a:r>
              <a:rPr lang="en-US" dirty="0"/>
              <a:t> </a:t>
            </a:r>
            <a:r>
              <a:rPr lang="en-US" dirty="0" err="1"/>
              <a:t>trong</a:t>
            </a:r>
            <a:r>
              <a:rPr lang="en-US" dirty="0"/>
              <a:t> </a:t>
            </a:r>
            <a:r>
              <a:rPr lang="en-US" dirty="0" err="1"/>
              <a:t>số</a:t>
            </a:r>
            <a:r>
              <a:rPr lang="en-US" dirty="0"/>
              <a:t> </a:t>
            </a:r>
            <a:r>
              <a:rPr lang="en-US" dirty="0" err="1"/>
              <a:t>những</a:t>
            </a:r>
            <a:r>
              <a:rPr lang="en-US" dirty="0"/>
              <a:t> </a:t>
            </a:r>
            <a:r>
              <a:rPr lang="en-US" dirty="0" err="1"/>
              <a:t>đơn</a:t>
            </a:r>
            <a:r>
              <a:rPr lang="en-US" dirty="0"/>
              <a:t> </a:t>
            </a:r>
            <a:r>
              <a:rPr lang="en-US" dirty="0" err="1"/>
              <a:t>hàng</a:t>
            </a:r>
            <a:r>
              <a:rPr lang="en-US" dirty="0"/>
              <a:t> </a:t>
            </a:r>
            <a:r>
              <a:rPr lang="en-US" dirty="0" err="1"/>
              <a:t>có</a:t>
            </a:r>
            <a:r>
              <a:rPr lang="en-US" dirty="0"/>
              <a:t> </a:t>
            </a:r>
            <a:r>
              <a:rPr lang="en-US" dirty="0" err="1"/>
              <a:t>chứa</a:t>
            </a:r>
            <a:r>
              <a:rPr lang="en-US" dirty="0"/>
              <a:t> (Sushi, </a:t>
            </a:r>
            <a:r>
              <a:rPr lang="en-US" dirty="0" err="1"/>
              <a:t>Đùi</a:t>
            </a:r>
            <a:r>
              <a:rPr lang="en-US" dirty="0"/>
              <a:t> </a:t>
            </a:r>
            <a:r>
              <a:rPr lang="en-US" dirty="0" err="1"/>
              <a:t>gà</a:t>
            </a:r>
            <a:r>
              <a:rPr lang="en-US" dirty="0"/>
              <a:t> </a:t>
            </a:r>
            <a:r>
              <a:rPr lang="en-US" dirty="0" err="1"/>
              <a:t>chiên</a:t>
            </a:r>
            <a:r>
              <a:rPr lang="en-US" dirty="0"/>
              <a:t> </a:t>
            </a:r>
            <a:r>
              <a:rPr lang="en-US" dirty="0" err="1"/>
              <a:t>mắm</a:t>
            </a:r>
            <a:r>
              <a:rPr lang="en-US" dirty="0"/>
              <a:t>), </a:t>
            </a:r>
            <a:r>
              <a:rPr lang="en-US" dirty="0" err="1"/>
              <a:t>có</a:t>
            </a:r>
            <a:r>
              <a:rPr lang="en-US" dirty="0"/>
              <a:t> 95,9% </a:t>
            </a:r>
            <a:r>
              <a:rPr lang="en-US" dirty="0" err="1"/>
              <a:t>đơn</a:t>
            </a:r>
            <a:r>
              <a:rPr lang="en-US" dirty="0"/>
              <a:t> </a:t>
            </a:r>
            <a:r>
              <a:rPr lang="en-US" dirty="0" err="1"/>
              <a:t>hàng</a:t>
            </a:r>
            <a:r>
              <a:rPr lang="en-US" dirty="0"/>
              <a:t> </a:t>
            </a:r>
            <a:r>
              <a:rPr lang="en-US" dirty="0" err="1"/>
              <a:t>sẽ</a:t>
            </a:r>
            <a:r>
              <a:rPr lang="en-US" dirty="0"/>
              <a:t> </a:t>
            </a:r>
            <a:r>
              <a:rPr lang="en-US" dirty="0" err="1"/>
              <a:t>chứa</a:t>
            </a:r>
            <a:r>
              <a:rPr lang="en-US" dirty="0"/>
              <a:t> </a:t>
            </a:r>
            <a:r>
              <a:rPr lang="en-US" dirty="0" err="1"/>
              <a:t>cả</a:t>
            </a:r>
            <a:r>
              <a:rPr lang="en-US" dirty="0"/>
              <a:t> </a:t>
            </a:r>
            <a:r>
              <a:rPr lang="en-US" dirty="0" err="1"/>
              <a:t>Bánh</a:t>
            </a:r>
            <a:r>
              <a:rPr lang="en-US" dirty="0"/>
              <a:t> </a:t>
            </a:r>
            <a:r>
              <a:rPr lang="en-US" dirty="0" err="1"/>
              <a:t>quy</a:t>
            </a:r>
            <a:r>
              <a:rPr lang="en-US" dirty="0"/>
              <a:t>. </a:t>
            </a:r>
            <a:r>
              <a:rPr lang="en-US" dirty="0" err="1"/>
              <a:t>Độ</a:t>
            </a:r>
            <a:r>
              <a:rPr lang="en-US" dirty="0"/>
              <a:t> </a:t>
            </a:r>
            <a:r>
              <a:rPr lang="en-US" dirty="0" err="1"/>
              <a:t>đo</a:t>
            </a:r>
            <a:r>
              <a:rPr lang="en-US" dirty="0"/>
              <a:t> lift = 69,2 </a:t>
            </a:r>
            <a:r>
              <a:rPr lang="en-US" dirty="0" err="1"/>
              <a:t>chỉ</a:t>
            </a:r>
            <a:r>
              <a:rPr lang="en-US" dirty="0"/>
              <a:t> </a:t>
            </a:r>
            <a:r>
              <a:rPr lang="en-US" dirty="0" err="1"/>
              <a:t>ra</a:t>
            </a:r>
            <a:r>
              <a:rPr lang="en-US" dirty="0"/>
              <a:t> </a:t>
            </a:r>
            <a:r>
              <a:rPr lang="en-US" dirty="0" err="1"/>
              <a:t>rằng</a:t>
            </a:r>
            <a:r>
              <a:rPr lang="en-US" dirty="0"/>
              <a:t> </a:t>
            </a:r>
            <a:r>
              <a:rPr lang="en-US" dirty="0" err="1"/>
              <a:t>tỉ</a:t>
            </a:r>
            <a:r>
              <a:rPr lang="en-US" dirty="0"/>
              <a:t> </a:t>
            </a:r>
            <a:r>
              <a:rPr lang="en-US" dirty="0" err="1"/>
              <a:t>lệ</a:t>
            </a:r>
            <a:r>
              <a:rPr lang="en-US" dirty="0"/>
              <a:t> </a:t>
            </a:r>
            <a:r>
              <a:rPr lang="en-US" dirty="0" err="1"/>
              <a:t>người</a:t>
            </a:r>
            <a:r>
              <a:rPr lang="en-US" dirty="0"/>
              <a:t> </a:t>
            </a:r>
            <a:r>
              <a:rPr lang="en-US" dirty="0" err="1"/>
              <a:t>tiêu</a:t>
            </a:r>
            <a:r>
              <a:rPr lang="en-US" dirty="0"/>
              <a:t> </a:t>
            </a:r>
            <a:r>
              <a:rPr lang="en-US" dirty="0" err="1"/>
              <a:t>dùng</a:t>
            </a:r>
            <a:r>
              <a:rPr lang="en-US" dirty="0"/>
              <a:t> </a:t>
            </a:r>
            <a:r>
              <a:rPr lang="en-US" dirty="0" err="1"/>
              <a:t>mua</a:t>
            </a:r>
            <a:r>
              <a:rPr lang="en-US" dirty="0"/>
              <a:t> </a:t>
            </a:r>
            <a:r>
              <a:rPr lang="en-US" dirty="0" err="1"/>
              <a:t>cả</a:t>
            </a:r>
            <a:r>
              <a:rPr lang="en-US" dirty="0"/>
              <a:t> 3 </a:t>
            </a:r>
            <a:r>
              <a:rPr lang="en-US" dirty="0" err="1"/>
              <a:t>sản</a:t>
            </a:r>
            <a:r>
              <a:rPr lang="en-US" dirty="0"/>
              <a:t> </a:t>
            </a:r>
            <a:r>
              <a:rPr lang="en-US" dirty="0" err="1"/>
              <a:t>phẩm</a:t>
            </a:r>
            <a:r>
              <a:rPr lang="en-US" dirty="0"/>
              <a:t> </a:t>
            </a:r>
            <a:r>
              <a:rPr lang="en-US" dirty="0" err="1"/>
              <a:t>trên</a:t>
            </a:r>
            <a:r>
              <a:rPr lang="en-US" dirty="0"/>
              <a:t> </a:t>
            </a:r>
            <a:r>
              <a:rPr lang="en-US" dirty="0" err="1"/>
              <a:t>cao</a:t>
            </a:r>
            <a:r>
              <a:rPr lang="en-US" dirty="0"/>
              <a:t> </a:t>
            </a:r>
            <a:r>
              <a:rPr lang="en-US" dirty="0" err="1"/>
              <a:t>gấp</a:t>
            </a:r>
            <a:r>
              <a:rPr lang="en-US" dirty="0"/>
              <a:t> 69,2 </a:t>
            </a:r>
            <a:r>
              <a:rPr lang="en-US" dirty="0" err="1"/>
              <a:t>lần</a:t>
            </a:r>
            <a:r>
              <a:rPr lang="en-US" dirty="0"/>
              <a:t> </a:t>
            </a:r>
            <a:r>
              <a:rPr lang="en-US" dirty="0" err="1"/>
              <a:t>tỉ</a:t>
            </a:r>
            <a:r>
              <a:rPr lang="en-US" dirty="0"/>
              <a:t> </a:t>
            </a:r>
            <a:r>
              <a:rPr lang="en-US" dirty="0" err="1"/>
              <a:t>lệ</a:t>
            </a:r>
            <a:r>
              <a:rPr lang="en-US" dirty="0"/>
              <a:t> </a:t>
            </a:r>
            <a:r>
              <a:rPr lang="en-US" dirty="0" err="1"/>
              <a:t>người</a:t>
            </a:r>
            <a:r>
              <a:rPr lang="en-US" dirty="0"/>
              <a:t> </a:t>
            </a:r>
            <a:r>
              <a:rPr lang="en-US" dirty="0" err="1"/>
              <a:t>đó</a:t>
            </a:r>
            <a:r>
              <a:rPr lang="en-US" dirty="0"/>
              <a:t> </a:t>
            </a:r>
            <a:r>
              <a:rPr lang="en-US" dirty="0" err="1"/>
              <a:t>chỉ</a:t>
            </a:r>
            <a:r>
              <a:rPr lang="en-US" dirty="0"/>
              <a:t> </a:t>
            </a:r>
            <a:r>
              <a:rPr lang="en-US" dirty="0" err="1"/>
              <a:t>mua</a:t>
            </a:r>
            <a:r>
              <a:rPr lang="en-US" dirty="0"/>
              <a:t> 2 </a:t>
            </a:r>
            <a:r>
              <a:rPr lang="en-US" dirty="0" err="1"/>
              <a:t>sản</a:t>
            </a:r>
            <a:r>
              <a:rPr lang="en-US" dirty="0"/>
              <a:t> </a:t>
            </a:r>
            <a:r>
              <a:rPr lang="en-US" dirty="0" err="1"/>
              <a:t>phẩm</a:t>
            </a:r>
            <a:r>
              <a:rPr lang="en-US" dirty="0"/>
              <a:t> (Sushi, </a:t>
            </a:r>
            <a:r>
              <a:rPr lang="en-US" dirty="0" err="1"/>
              <a:t>Đùi</a:t>
            </a:r>
            <a:r>
              <a:rPr lang="en-US" dirty="0"/>
              <a:t> </a:t>
            </a:r>
            <a:r>
              <a:rPr lang="en-US" dirty="0" err="1"/>
              <a:t>gà</a:t>
            </a:r>
            <a:r>
              <a:rPr lang="en-US" dirty="0"/>
              <a:t> </a:t>
            </a:r>
            <a:r>
              <a:rPr lang="en-US" dirty="0" err="1"/>
              <a:t>chiên</a:t>
            </a:r>
            <a:r>
              <a:rPr lang="en-US" dirty="0"/>
              <a:t> </a:t>
            </a:r>
            <a:r>
              <a:rPr lang="en-US" dirty="0" err="1"/>
              <a:t>mắm</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Sau </a:t>
            </a:r>
            <a:r>
              <a:rPr lang="en-US" dirty="0" err="1"/>
              <a:t>khi</a:t>
            </a:r>
            <a:r>
              <a:rPr lang="en-US" dirty="0"/>
              <a:t> </a:t>
            </a:r>
            <a:r>
              <a:rPr lang="en-US" dirty="0" err="1"/>
              <a:t>thử</a:t>
            </a:r>
            <a:r>
              <a:rPr lang="en-US" dirty="0"/>
              <a:t> </a:t>
            </a:r>
            <a:r>
              <a:rPr lang="en-US" dirty="0" err="1"/>
              <a:t>nghiệm</a:t>
            </a:r>
            <a:r>
              <a:rPr lang="en-US" dirty="0"/>
              <a:t> </a:t>
            </a:r>
            <a:r>
              <a:rPr lang="en-US" dirty="0" err="1"/>
              <a:t>cả</a:t>
            </a:r>
            <a:r>
              <a:rPr lang="en-US" dirty="0"/>
              <a:t> 2 </a:t>
            </a:r>
            <a:r>
              <a:rPr lang="en-US" dirty="0" err="1"/>
              <a:t>giải</a:t>
            </a:r>
            <a:r>
              <a:rPr lang="en-US" dirty="0"/>
              <a:t> </a:t>
            </a:r>
            <a:r>
              <a:rPr lang="en-US" dirty="0" err="1"/>
              <a:t>thuật</a:t>
            </a:r>
            <a:r>
              <a:rPr lang="en-US" dirty="0"/>
              <a:t> </a:t>
            </a:r>
            <a:r>
              <a:rPr lang="en-US" dirty="0" err="1"/>
              <a:t>với</a:t>
            </a:r>
            <a:r>
              <a:rPr lang="en-US" dirty="0"/>
              <a:t> </a:t>
            </a:r>
            <a:r>
              <a:rPr lang="en-US" dirty="0" err="1"/>
              <a:t>nhiều</a:t>
            </a:r>
            <a:r>
              <a:rPr lang="en-US" dirty="0"/>
              <a:t> </a:t>
            </a:r>
            <a:r>
              <a:rPr lang="en-US" dirty="0" err="1"/>
              <a:t>giá</a:t>
            </a:r>
            <a:r>
              <a:rPr lang="en-US" dirty="0"/>
              <a:t> </a:t>
            </a:r>
            <a:r>
              <a:rPr lang="en-US" dirty="0" err="1"/>
              <a:t>trị</a:t>
            </a:r>
            <a:r>
              <a:rPr lang="en-US" dirty="0"/>
              <a:t> </a:t>
            </a:r>
            <a:r>
              <a:rPr lang="en-US" dirty="0" err="1"/>
              <a:t>đô</a:t>
            </a:r>
            <a:r>
              <a:rPr lang="en-US" dirty="0"/>
              <a:t> </a:t>
            </a:r>
            <a:r>
              <a:rPr lang="en-US" dirty="0" err="1"/>
              <a:t>hỗ</a:t>
            </a:r>
            <a:r>
              <a:rPr lang="en-US" dirty="0"/>
              <a:t> </a:t>
            </a:r>
            <a:r>
              <a:rPr lang="en-US" dirty="0" err="1"/>
              <a:t>trợ</a:t>
            </a:r>
            <a:r>
              <a:rPr lang="en-US" dirty="0"/>
              <a:t> </a:t>
            </a:r>
            <a:r>
              <a:rPr lang="en-US" dirty="0" err="1"/>
              <a:t>tối</a:t>
            </a:r>
            <a:r>
              <a:rPr lang="en-US" dirty="0"/>
              <a:t> </a:t>
            </a:r>
            <a:r>
              <a:rPr lang="en-US" dirty="0" err="1"/>
              <a:t>thiểu</a:t>
            </a:r>
            <a:r>
              <a:rPr lang="en-US" dirty="0"/>
              <a:t> </a:t>
            </a:r>
            <a:r>
              <a:rPr lang="en-US" dirty="0" err="1"/>
              <a:t>khác</a:t>
            </a:r>
            <a:r>
              <a:rPr lang="en-US" dirty="0"/>
              <a:t> </a:t>
            </a:r>
            <a:r>
              <a:rPr lang="en-US" dirty="0" err="1"/>
              <a:t>nhau</a:t>
            </a:r>
            <a:r>
              <a:rPr lang="en-US" dirty="0"/>
              <a:t>, </a:t>
            </a:r>
            <a:r>
              <a:rPr lang="en-US" dirty="0" err="1"/>
              <a:t>em</a:t>
            </a:r>
            <a:r>
              <a:rPr lang="en-US" dirty="0"/>
              <a:t> </a:t>
            </a:r>
            <a:r>
              <a:rPr lang="en-US" dirty="0" err="1"/>
              <a:t>thu</a:t>
            </a:r>
            <a:r>
              <a:rPr lang="en-US" dirty="0"/>
              <a:t> </a:t>
            </a:r>
            <a:r>
              <a:rPr lang="en-US" dirty="0" err="1"/>
              <a:t>được</a:t>
            </a:r>
            <a:r>
              <a:rPr lang="en-US" dirty="0"/>
              <a:t> </a:t>
            </a:r>
            <a:r>
              <a:rPr lang="en-US" dirty="0" err="1"/>
              <a:t>bảng</a:t>
            </a:r>
            <a:r>
              <a:rPr lang="en-US" dirty="0"/>
              <a:t> </a:t>
            </a:r>
            <a:r>
              <a:rPr lang="en-US" dirty="0" err="1"/>
              <a:t>kết</a:t>
            </a:r>
            <a:r>
              <a:rPr lang="en-US" dirty="0"/>
              <a:t> </a:t>
            </a:r>
            <a:r>
              <a:rPr lang="en-US" dirty="0" err="1"/>
              <a:t>quả</a:t>
            </a:r>
            <a:r>
              <a:rPr lang="en-US" dirty="0"/>
              <a:t> sau:</a:t>
            </a:r>
          </a:p>
          <a:p>
            <a:r>
              <a:rPr lang="en-US" dirty="0" err="1"/>
              <a:t>Có</a:t>
            </a:r>
            <a:r>
              <a:rPr lang="en-US" dirty="0"/>
              <a:t> </a:t>
            </a:r>
            <a:r>
              <a:rPr lang="en-US" dirty="0" err="1"/>
              <a:t>thể</a:t>
            </a:r>
            <a:r>
              <a:rPr lang="en-US" dirty="0"/>
              <a:t> </a:t>
            </a:r>
            <a:r>
              <a:rPr lang="en-US" dirty="0" err="1"/>
              <a:t>thấy</a:t>
            </a:r>
            <a:r>
              <a:rPr lang="en-US" dirty="0"/>
              <a:t>, </a:t>
            </a:r>
            <a:r>
              <a:rPr lang="en-US" dirty="0" err="1"/>
              <a:t>với</a:t>
            </a:r>
            <a:r>
              <a:rPr lang="en-US" dirty="0"/>
              <a:t> </a:t>
            </a:r>
            <a:r>
              <a:rPr lang="en-US" dirty="0" err="1"/>
              <a:t>giá</a:t>
            </a:r>
            <a:r>
              <a:rPr lang="en-US" dirty="0"/>
              <a:t> </a:t>
            </a:r>
            <a:r>
              <a:rPr lang="en-US" dirty="0" err="1"/>
              <a:t>trị</a:t>
            </a:r>
            <a:r>
              <a:rPr lang="en-US" dirty="0"/>
              <a:t> </a:t>
            </a:r>
            <a:r>
              <a:rPr lang="en-US" dirty="0" err="1"/>
              <a:t>min_sup</a:t>
            </a:r>
            <a:r>
              <a:rPr lang="en-US" dirty="0"/>
              <a:t> </a:t>
            </a:r>
            <a:r>
              <a:rPr lang="en-US" dirty="0" err="1"/>
              <a:t>càng</a:t>
            </a:r>
            <a:r>
              <a:rPr lang="en-US" dirty="0"/>
              <a:t> </a:t>
            </a:r>
            <a:r>
              <a:rPr lang="en-US" dirty="0" err="1"/>
              <a:t>nhỏ</a:t>
            </a:r>
            <a:r>
              <a:rPr lang="en-US" dirty="0"/>
              <a:t>, </a:t>
            </a:r>
            <a:r>
              <a:rPr lang="en-US" dirty="0" err="1"/>
              <a:t>lượng</a:t>
            </a:r>
            <a:r>
              <a:rPr lang="en-US" dirty="0"/>
              <a:t> </a:t>
            </a:r>
            <a:r>
              <a:rPr lang="en-US" dirty="0" err="1"/>
              <a:t>tập</a:t>
            </a:r>
            <a:r>
              <a:rPr lang="en-US" dirty="0"/>
              <a:t> </a:t>
            </a:r>
            <a:r>
              <a:rPr lang="en-US" dirty="0" err="1"/>
              <a:t>mục</a:t>
            </a:r>
            <a:r>
              <a:rPr lang="en-US" dirty="0"/>
              <a:t> </a:t>
            </a:r>
            <a:r>
              <a:rPr lang="en-US" dirty="0" err="1"/>
              <a:t>cần</a:t>
            </a:r>
            <a:r>
              <a:rPr lang="en-US" dirty="0"/>
              <a:t> </a:t>
            </a:r>
            <a:r>
              <a:rPr lang="en-US" dirty="0" err="1"/>
              <a:t>xét</a:t>
            </a:r>
            <a:r>
              <a:rPr lang="en-US" dirty="0"/>
              <a:t> </a:t>
            </a:r>
            <a:r>
              <a:rPr lang="en-US" dirty="0" err="1"/>
              <a:t>càng</a:t>
            </a:r>
            <a:r>
              <a:rPr lang="en-US" dirty="0"/>
              <a:t> </a:t>
            </a:r>
            <a:r>
              <a:rPr lang="en-US" dirty="0" err="1"/>
              <a:t>lớn</a:t>
            </a:r>
            <a:r>
              <a:rPr lang="en-US" dirty="0"/>
              <a:t> </a:t>
            </a:r>
            <a:r>
              <a:rPr lang="en-US" dirty="0" err="1"/>
              <a:t>và</a:t>
            </a:r>
            <a:r>
              <a:rPr lang="en-US" dirty="0"/>
              <a:t> </a:t>
            </a:r>
            <a:r>
              <a:rPr lang="en-US" dirty="0" err="1"/>
              <a:t>thời</a:t>
            </a:r>
            <a:r>
              <a:rPr lang="en-US" dirty="0"/>
              <a:t> </a:t>
            </a:r>
            <a:r>
              <a:rPr lang="en-US" dirty="0" err="1"/>
              <a:t>gian</a:t>
            </a:r>
            <a:r>
              <a:rPr lang="en-US" dirty="0"/>
              <a:t> </a:t>
            </a:r>
            <a:r>
              <a:rPr lang="en-US" dirty="0" err="1"/>
              <a:t>chạy</a:t>
            </a:r>
            <a:r>
              <a:rPr lang="en-US" dirty="0"/>
              <a:t> </a:t>
            </a:r>
            <a:r>
              <a:rPr lang="en-US" dirty="0" err="1"/>
              <a:t>càng</a:t>
            </a:r>
            <a:r>
              <a:rPr lang="en-US" dirty="0"/>
              <a:t> </a:t>
            </a:r>
            <a:r>
              <a:rPr lang="en-US" dirty="0" err="1"/>
              <a:t>lâu</a:t>
            </a:r>
            <a:r>
              <a:rPr lang="en-US" dirty="0"/>
              <a:t>. </a:t>
            </a:r>
            <a:r>
              <a:rPr lang="en-US" dirty="0" err="1"/>
              <a:t>Tuy</a:t>
            </a:r>
            <a:r>
              <a:rPr lang="en-US" dirty="0"/>
              <a:t> </a:t>
            </a:r>
            <a:r>
              <a:rPr lang="en-US" dirty="0" err="1"/>
              <a:t>nhiên</a:t>
            </a:r>
            <a:r>
              <a:rPr lang="en-US" dirty="0"/>
              <a:t>, </a:t>
            </a:r>
            <a:r>
              <a:rPr lang="en-US" dirty="0" err="1"/>
              <a:t>fp</a:t>
            </a:r>
            <a:r>
              <a:rPr lang="en-US" dirty="0"/>
              <a:t>-growth </a:t>
            </a:r>
            <a:r>
              <a:rPr lang="en-US" dirty="0" err="1"/>
              <a:t>luôn</a:t>
            </a:r>
            <a:r>
              <a:rPr lang="en-US" dirty="0"/>
              <a:t> </a:t>
            </a:r>
            <a:r>
              <a:rPr lang="en-US" dirty="0" err="1"/>
              <a:t>cho</a:t>
            </a:r>
            <a:r>
              <a:rPr lang="en-US" dirty="0"/>
              <a:t> </a:t>
            </a:r>
            <a:r>
              <a:rPr lang="en-US" dirty="0" err="1"/>
              <a:t>thời</a:t>
            </a:r>
            <a:r>
              <a:rPr lang="en-US" dirty="0"/>
              <a:t> </a:t>
            </a:r>
            <a:r>
              <a:rPr lang="en-US" dirty="0" err="1"/>
              <a:t>gian</a:t>
            </a:r>
            <a:r>
              <a:rPr lang="en-US" dirty="0"/>
              <a:t> </a:t>
            </a:r>
            <a:r>
              <a:rPr lang="en-US" dirty="0" err="1"/>
              <a:t>chạy</a:t>
            </a:r>
            <a:r>
              <a:rPr lang="en-US" dirty="0"/>
              <a:t> </a:t>
            </a:r>
            <a:r>
              <a:rPr lang="en-US" dirty="0" err="1"/>
              <a:t>ngắn</a:t>
            </a:r>
            <a:r>
              <a:rPr lang="en-US" dirty="0"/>
              <a:t> </a:t>
            </a:r>
            <a:r>
              <a:rPr lang="en-US" dirty="0" err="1"/>
              <a:t>hơn</a:t>
            </a:r>
            <a:r>
              <a:rPr lang="en-US" dirty="0"/>
              <a:t> </a:t>
            </a:r>
            <a:r>
              <a:rPr lang="en-US" dirty="0" err="1"/>
              <a:t>đáng</a:t>
            </a:r>
            <a:r>
              <a:rPr lang="en-US" dirty="0"/>
              <a:t> </a:t>
            </a:r>
            <a:r>
              <a:rPr lang="en-US" dirty="0" err="1"/>
              <a:t>kể</a:t>
            </a:r>
            <a:r>
              <a:rPr lang="en-US" dirty="0"/>
              <a:t> </a:t>
            </a:r>
            <a:r>
              <a:rPr lang="en-US" dirty="0" err="1"/>
              <a:t>apriori</a:t>
            </a:r>
            <a:r>
              <a:rPr lang="en-US" dirty="0"/>
              <a:t>, </a:t>
            </a:r>
            <a:r>
              <a:rPr lang="en-US" dirty="0" err="1"/>
              <a:t>và</a:t>
            </a:r>
            <a:r>
              <a:rPr lang="en-US" dirty="0"/>
              <a:t> </a:t>
            </a:r>
            <a:r>
              <a:rPr lang="en-US" dirty="0" err="1"/>
              <a:t>thậm</a:t>
            </a:r>
            <a:r>
              <a:rPr lang="en-US" dirty="0"/>
              <a:t> </a:t>
            </a:r>
            <a:r>
              <a:rPr lang="en-US" dirty="0" err="1"/>
              <a:t>chí</a:t>
            </a:r>
            <a:r>
              <a:rPr lang="en-US" dirty="0"/>
              <a:t> </a:t>
            </a:r>
            <a:r>
              <a:rPr lang="en-US" dirty="0" err="1"/>
              <a:t>với</a:t>
            </a:r>
            <a:r>
              <a:rPr lang="en-US" dirty="0"/>
              <a:t> </a:t>
            </a:r>
            <a:r>
              <a:rPr lang="en-US" dirty="0" err="1"/>
              <a:t>giá</a:t>
            </a:r>
            <a:r>
              <a:rPr lang="en-US" dirty="0"/>
              <a:t> </a:t>
            </a:r>
            <a:r>
              <a:rPr lang="en-US" dirty="0" err="1"/>
              <a:t>trị</a:t>
            </a:r>
            <a:r>
              <a:rPr lang="en-US" dirty="0"/>
              <a:t> </a:t>
            </a:r>
            <a:r>
              <a:rPr lang="en-US" dirty="0" err="1"/>
              <a:t>min_sup</a:t>
            </a:r>
            <a:r>
              <a:rPr lang="en-US" dirty="0"/>
              <a:t> = 0,001, </a:t>
            </a:r>
            <a:r>
              <a:rPr lang="en-US" dirty="0" err="1"/>
              <a:t>apriori</a:t>
            </a:r>
            <a:r>
              <a:rPr lang="en-US" dirty="0"/>
              <a:t> </a:t>
            </a:r>
            <a:r>
              <a:rPr lang="en-US" dirty="0" err="1"/>
              <a:t>đã</a:t>
            </a:r>
            <a:r>
              <a:rPr lang="en-US" dirty="0"/>
              <a:t> </a:t>
            </a:r>
            <a:r>
              <a:rPr lang="en-US" dirty="0" err="1"/>
              <a:t>ko</a:t>
            </a:r>
            <a:r>
              <a:rPr lang="en-US" dirty="0"/>
              <a:t> </a:t>
            </a:r>
            <a:r>
              <a:rPr lang="en-US" dirty="0" err="1"/>
              <a:t>thể</a:t>
            </a:r>
            <a:r>
              <a:rPr lang="en-US" dirty="0"/>
              <a:t> </a:t>
            </a:r>
            <a:r>
              <a:rPr lang="en-US" dirty="0" err="1"/>
              <a:t>thực</a:t>
            </a:r>
            <a:r>
              <a:rPr lang="en-US" dirty="0"/>
              <a:t> </a:t>
            </a:r>
            <a:r>
              <a:rPr lang="en-US" dirty="0" err="1"/>
              <a:t>hiện</a:t>
            </a:r>
            <a:r>
              <a:rPr lang="en-US" dirty="0"/>
              <a:t>.</a:t>
            </a:r>
          </a:p>
          <a:p>
            <a:r>
              <a:rPr lang="en-US" dirty="0" err="1"/>
              <a:t>Thuật</a:t>
            </a:r>
            <a:r>
              <a:rPr lang="en-US" dirty="0"/>
              <a:t> </a:t>
            </a:r>
            <a:r>
              <a:rPr lang="en-US" dirty="0" err="1"/>
              <a:t>toán</a:t>
            </a:r>
            <a:r>
              <a:rPr lang="en-US" dirty="0"/>
              <a:t> </a:t>
            </a:r>
            <a:r>
              <a:rPr lang="en-US" dirty="0" err="1"/>
              <a:t>Apriori</a:t>
            </a:r>
            <a:r>
              <a:rPr lang="en-US" dirty="0"/>
              <a:t> </a:t>
            </a:r>
            <a:r>
              <a:rPr lang="en-US" dirty="0" err="1"/>
              <a:t>đòi</a:t>
            </a:r>
            <a:r>
              <a:rPr lang="en-US" dirty="0"/>
              <a:t> </a:t>
            </a:r>
            <a:r>
              <a:rPr lang="en-US" dirty="0" err="1"/>
              <a:t>hỏi</a:t>
            </a:r>
            <a:r>
              <a:rPr lang="en-US" dirty="0"/>
              <a:t> dung </a:t>
            </a:r>
            <a:r>
              <a:rPr lang="en-US" dirty="0" err="1"/>
              <a:t>lượng</a:t>
            </a:r>
            <a:r>
              <a:rPr lang="en-US" dirty="0"/>
              <a:t> </a:t>
            </a:r>
            <a:r>
              <a:rPr lang="en-US" dirty="0" err="1"/>
              <a:t>bộ</a:t>
            </a:r>
            <a:r>
              <a:rPr lang="en-US" dirty="0"/>
              <a:t> </a:t>
            </a:r>
            <a:r>
              <a:rPr lang="en-US" dirty="0" err="1"/>
              <a:t>nhớ</a:t>
            </a:r>
            <a:r>
              <a:rPr lang="en-US" dirty="0"/>
              <a:t> </a:t>
            </a:r>
            <a:r>
              <a:rPr lang="en-US" dirty="0" err="1"/>
              <a:t>đáng</a:t>
            </a:r>
            <a:r>
              <a:rPr lang="en-US" dirty="0"/>
              <a:t> </a:t>
            </a:r>
            <a:r>
              <a:rPr lang="en-US" dirty="0" err="1"/>
              <a:t>kể</a:t>
            </a:r>
            <a:r>
              <a:rPr lang="en-US" dirty="0"/>
              <a:t> </a:t>
            </a:r>
            <a:r>
              <a:rPr lang="en-US" dirty="0" err="1"/>
              <a:t>để</a:t>
            </a:r>
            <a:r>
              <a:rPr lang="en-US" dirty="0"/>
              <a:t> </a:t>
            </a:r>
            <a:r>
              <a:rPr lang="en-US" dirty="0" err="1"/>
              <a:t>lưu</a:t>
            </a:r>
            <a:r>
              <a:rPr lang="en-US" dirty="0"/>
              <a:t> </a:t>
            </a:r>
            <a:r>
              <a:rPr lang="en-US" dirty="0" err="1"/>
              <a:t>trữ</a:t>
            </a:r>
            <a:r>
              <a:rPr lang="en-US" dirty="0"/>
              <a:t> </a:t>
            </a:r>
            <a:r>
              <a:rPr lang="en-US" dirty="0" err="1"/>
              <a:t>các</a:t>
            </a:r>
            <a:r>
              <a:rPr lang="en-US" dirty="0"/>
              <a:t> </a:t>
            </a:r>
            <a:r>
              <a:rPr lang="en-US" dirty="0" err="1"/>
              <a:t>tập</a:t>
            </a:r>
            <a:r>
              <a:rPr lang="en-US" dirty="0"/>
              <a:t> </a:t>
            </a:r>
            <a:r>
              <a:rPr lang="en-US" dirty="0" err="1"/>
              <a:t>mục</a:t>
            </a:r>
            <a:r>
              <a:rPr lang="en-US" dirty="0"/>
              <a:t> </a:t>
            </a:r>
            <a:r>
              <a:rPr lang="en-US" dirty="0" err="1"/>
              <a:t>và</a:t>
            </a:r>
            <a:r>
              <a:rPr lang="en-US" dirty="0"/>
              <a:t> </a:t>
            </a:r>
            <a:r>
              <a:rPr lang="en-US" dirty="0" err="1"/>
              <a:t>kiểm</a:t>
            </a:r>
            <a:r>
              <a:rPr lang="en-US" dirty="0"/>
              <a:t> </a:t>
            </a:r>
            <a:r>
              <a:rPr lang="en-US" dirty="0" err="1"/>
              <a:t>tra</a:t>
            </a:r>
            <a:r>
              <a:rPr lang="en-US" dirty="0"/>
              <a:t> </a:t>
            </a:r>
            <a:r>
              <a:rPr lang="en-US" dirty="0" err="1"/>
              <a:t>luật</a:t>
            </a:r>
            <a:r>
              <a:rPr lang="en-US" dirty="0"/>
              <a:t> </a:t>
            </a:r>
            <a:r>
              <a:rPr lang="en-US" dirty="0" err="1"/>
              <a:t>kết</a:t>
            </a:r>
            <a:r>
              <a:rPr lang="en-US" dirty="0"/>
              <a:t> </a:t>
            </a:r>
            <a:r>
              <a:rPr lang="en-US" dirty="0" err="1"/>
              <a:t>hợp</a:t>
            </a:r>
            <a:r>
              <a:rPr lang="en-US" dirty="0"/>
              <a:t>. </a:t>
            </a:r>
            <a:r>
              <a:rPr lang="en-US" dirty="0" err="1"/>
              <a:t>Đây</a:t>
            </a:r>
            <a:r>
              <a:rPr lang="en-US" dirty="0"/>
              <a:t> </a:t>
            </a:r>
            <a:r>
              <a:rPr lang="en-US" dirty="0" err="1"/>
              <a:t>là</a:t>
            </a:r>
            <a:r>
              <a:rPr lang="en-US" dirty="0"/>
              <a:t> </a:t>
            </a:r>
            <a:r>
              <a:rPr lang="en-US" dirty="0" err="1"/>
              <a:t>nhược</a:t>
            </a:r>
            <a:r>
              <a:rPr lang="en-US" dirty="0"/>
              <a:t> </a:t>
            </a:r>
            <a:r>
              <a:rPr lang="en-US" dirty="0" err="1"/>
              <a:t>điểm</a:t>
            </a:r>
            <a:r>
              <a:rPr lang="en-US" dirty="0"/>
              <a:t> </a:t>
            </a:r>
            <a:r>
              <a:rPr lang="en-US" dirty="0" err="1"/>
              <a:t>của</a:t>
            </a:r>
            <a:r>
              <a:rPr lang="en-US" dirty="0"/>
              <a:t> </a:t>
            </a:r>
            <a:r>
              <a:rPr lang="en-US" dirty="0" err="1"/>
              <a:t>Apriori</a:t>
            </a:r>
            <a:r>
              <a:rPr lang="en-US" dirty="0"/>
              <a:t> </a:t>
            </a:r>
            <a:r>
              <a:rPr lang="en-US" dirty="0" err="1"/>
              <a:t>khi</a:t>
            </a:r>
            <a:r>
              <a:rPr lang="en-US" dirty="0"/>
              <a:t> </a:t>
            </a:r>
            <a:r>
              <a:rPr lang="en-US" dirty="0" err="1"/>
              <a:t>gặp</a:t>
            </a:r>
            <a:r>
              <a:rPr lang="en-US" dirty="0"/>
              <a:t> </a:t>
            </a:r>
            <a:r>
              <a:rPr lang="en-US" dirty="0" err="1"/>
              <a:t>phải</a:t>
            </a:r>
            <a:r>
              <a:rPr lang="en-US" dirty="0"/>
              <a:t> </a:t>
            </a:r>
            <a:r>
              <a:rPr lang="en-US" dirty="0" err="1"/>
              <a:t>bộ</a:t>
            </a:r>
            <a:r>
              <a:rPr lang="en-US" dirty="0"/>
              <a:t> </a:t>
            </a:r>
            <a:r>
              <a:rPr lang="en-US" dirty="0" err="1"/>
              <a:t>dữ</a:t>
            </a:r>
            <a:r>
              <a:rPr lang="en-US" dirty="0"/>
              <a:t> </a:t>
            </a:r>
            <a:r>
              <a:rPr lang="en-US" dirty="0" err="1"/>
              <a:t>liệu</a:t>
            </a:r>
            <a:r>
              <a:rPr lang="en-US" dirty="0"/>
              <a:t> </a:t>
            </a:r>
            <a:r>
              <a:rPr lang="en-US" dirty="0" err="1"/>
              <a:t>đủ</a:t>
            </a:r>
            <a:r>
              <a:rPr lang="en-US" dirty="0"/>
              <a:t> </a:t>
            </a:r>
            <a:r>
              <a:rPr lang="en-US" dirty="0" err="1"/>
              <a:t>lớn</a:t>
            </a:r>
            <a:r>
              <a:rPr lang="en-US" dirty="0"/>
              <a:t> </a:t>
            </a:r>
            <a:r>
              <a:rPr lang="en-US" dirty="0" err="1"/>
              <a:t>và</a:t>
            </a:r>
            <a:r>
              <a:rPr lang="en-US" dirty="0"/>
              <a:t> </a:t>
            </a:r>
            <a:r>
              <a:rPr lang="en-US" dirty="0" err="1"/>
              <a:t>min_support</a:t>
            </a:r>
            <a:r>
              <a:rPr lang="en-US" dirty="0"/>
              <a:t> </a:t>
            </a:r>
            <a:r>
              <a:rPr lang="en-US" dirty="0" err="1"/>
              <a:t>quá</a:t>
            </a:r>
            <a:r>
              <a:rPr lang="en-US" dirty="0"/>
              <a:t> </a:t>
            </a:r>
            <a:r>
              <a:rPr lang="en-US" dirty="0" err="1"/>
              <a:t>nhỏ</a:t>
            </a:r>
            <a:r>
              <a:rPr lang="en-US" dirty="0"/>
              <a:t>.</a:t>
            </a:r>
          </a:p>
          <a:p>
            <a:r>
              <a:rPr lang="en-US" dirty="0"/>
              <a:t>Do </a:t>
            </a:r>
            <a:r>
              <a:rPr lang="en-US" dirty="0" err="1"/>
              <a:t>đó</a:t>
            </a:r>
            <a:r>
              <a:rPr lang="en-US" dirty="0"/>
              <a:t>, </a:t>
            </a:r>
            <a:r>
              <a:rPr lang="en-US" dirty="0" err="1"/>
              <a:t>việc</a:t>
            </a:r>
            <a:r>
              <a:rPr lang="en-US" dirty="0"/>
              <a:t> </a:t>
            </a:r>
            <a:r>
              <a:rPr lang="en-US" dirty="0" err="1"/>
              <a:t>lựa</a:t>
            </a:r>
            <a:r>
              <a:rPr lang="en-US" dirty="0"/>
              <a:t> </a:t>
            </a:r>
            <a:r>
              <a:rPr lang="en-US" dirty="0" err="1"/>
              <a:t>chọn</a:t>
            </a:r>
            <a:r>
              <a:rPr lang="en-US" dirty="0"/>
              <a:t> </a:t>
            </a:r>
            <a:r>
              <a:rPr lang="en-US" dirty="0" err="1"/>
              <a:t>áp</a:t>
            </a:r>
            <a:r>
              <a:rPr lang="en-US" dirty="0"/>
              <a:t> </a:t>
            </a:r>
            <a:r>
              <a:rPr lang="en-US" dirty="0" err="1"/>
              <a:t>dụng</a:t>
            </a:r>
            <a:r>
              <a:rPr lang="en-US" dirty="0"/>
              <a:t> </a:t>
            </a:r>
            <a:r>
              <a:rPr lang="en-US" dirty="0" err="1"/>
              <a:t>thuật</a:t>
            </a:r>
            <a:r>
              <a:rPr lang="en-US" dirty="0"/>
              <a:t> </a:t>
            </a:r>
            <a:r>
              <a:rPr lang="en-US" dirty="0" err="1"/>
              <a:t>toán</a:t>
            </a:r>
            <a:r>
              <a:rPr lang="en-US" dirty="0"/>
              <a:t> </a:t>
            </a:r>
            <a:r>
              <a:rPr lang="en-US" dirty="0" err="1"/>
              <a:t>khai</a:t>
            </a:r>
            <a:r>
              <a:rPr lang="en-US" dirty="0"/>
              <a:t> </a:t>
            </a:r>
            <a:r>
              <a:rPr lang="en-US" dirty="0" err="1"/>
              <a:t>phá</a:t>
            </a:r>
            <a:r>
              <a:rPr lang="en-US" dirty="0"/>
              <a:t> </a:t>
            </a:r>
            <a:r>
              <a:rPr lang="en-US" dirty="0" err="1"/>
              <a:t>luật</a:t>
            </a:r>
            <a:r>
              <a:rPr lang="en-US" dirty="0"/>
              <a:t> </a:t>
            </a:r>
            <a:r>
              <a:rPr lang="en-US" dirty="0" err="1"/>
              <a:t>kết</a:t>
            </a:r>
            <a:r>
              <a:rPr lang="en-US" dirty="0"/>
              <a:t> </a:t>
            </a:r>
            <a:r>
              <a:rPr lang="en-US" dirty="0" err="1"/>
              <a:t>hợp</a:t>
            </a:r>
            <a:r>
              <a:rPr lang="en-US" dirty="0"/>
              <a:t> </a:t>
            </a:r>
            <a:r>
              <a:rPr lang="en-US" dirty="0" err="1"/>
              <a:t>là</a:t>
            </a:r>
            <a:r>
              <a:rPr lang="en-US" dirty="0"/>
              <a:t> </a:t>
            </a:r>
            <a:r>
              <a:rPr lang="en-US" dirty="0" err="1"/>
              <a:t>một</a:t>
            </a:r>
            <a:r>
              <a:rPr lang="en-US" dirty="0"/>
              <a:t> </a:t>
            </a:r>
            <a:r>
              <a:rPr lang="en-US" dirty="0" err="1"/>
              <a:t>bước</a:t>
            </a:r>
            <a:r>
              <a:rPr lang="en-US" dirty="0"/>
              <a:t> </a:t>
            </a:r>
            <a:r>
              <a:rPr lang="en-US" dirty="0" err="1"/>
              <a:t>quan</a:t>
            </a:r>
            <a:r>
              <a:rPr lang="en-US" dirty="0"/>
              <a:t> </a:t>
            </a:r>
          </a:p>
          <a:p>
            <a:r>
              <a:rPr lang="en-US" dirty="0" err="1"/>
              <a:t>trọng</a:t>
            </a:r>
            <a:r>
              <a:rPr lang="en-US" dirty="0"/>
              <a:t> </a:t>
            </a:r>
            <a:r>
              <a:rPr lang="en-US" dirty="0" err="1"/>
              <a:t>trong</a:t>
            </a:r>
            <a:r>
              <a:rPr lang="en-US" dirty="0"/>
              <a:t> </a:t>
            </a:r>
            <a:r>
              <a:rPr lang="en-US" dirty="0" err="1"/>
              <a:t>quá</a:t>
            </a:r>
            <a:r>
              <a:rPr lang="en-US" dirty="0"/>
              <a:t> </a:t>
            </a:r>
            <a:r>
              <a:rPr lang="en-US" dirty="0" err="1"/>
              <a:t>trình</a:t>
            </a:r>
            <a:r>
              <a:rPr lang="en-US" dirty="0"/>
              <a:t> </a:t>
            </a:r>
            <a:r>
              <a:rPr lang="en-US" dirty="0" err="1"/>
              <a:t>áp</a:t>
            </a:r>
            <a:r>
              <a:rPr lang="en-US" dirty="0"/>
              <a:t> </a:t>
            </a:r>
            <a:r>
              <a:rPr lang="en-US" dirty="0" err="1"/>
              <a:t>dụng</a:t>
            </a:r>
            <a:r>
              <a:rPr lang="en-US" dirty="0"/>
              <a:t> </a:t>
            </a:r>
            <a:r>
              <a:rPr lang="en-US" dirty="0" err="1"/>
              <a:t>khai</a:t>
            </a:r>
            <a:r>
              <a:rPr lang="en-US" dirty="0"/>
              <a:t> </a:t>
            </a:r>
            <a:r>
              <a:rPr lang="en-US" dirty="0" err="1"/>
              <a:t>phá</a:t>
            </a:r>
            <a:r>
              <a:rPr lang="en-US" dirty="0"/>
              <a:t> </a:t>
            </a:r>
            <a:r>
              <a:rPr lang="en-US" dirty="0" err="1"/>
              <a:t>dữ</a:t>
            </a:r>
            <a:r>
              <a:rPr lang="en-US" dirty="0"/>
              <a:t> </a:t>
            </a:r>
            <a:r>
              <a:rPr lang="en-US" dirty="0" err="1"/>
              <a:t>liệu</a:t>
            </a:r>
            <a:r>
              <a:rPr lang="en-US" dirty="0"/>
              <a:t> </a:t>
            </a:r>
            <a:r>
              <a:rPr lang="en-US" dirty="0" err="1"/>
              <a:t>vào</a:t>
            </a:r>
            <a:r>
              <a:rPr lang="en-US" dirty="0"/>
              <a:t> </a:t>
            </a:r>
            <a:r>
              <a:rPr lang="en-US" dirty="0" err="1"/>
              <a:t>kinh</a:t>
            </a:r>
            <a:r>
              <a:rPr lang="en-US" dirty="0"/>
              <a:t> </a:t>
            </a:r>
            <a:r>
              <a:rPr lang="en-US" dirty="0" err="1"/>
              <a:t>doanh</a:t>
            </a:r>
            <a:r>
              <a:rPr lang="en-US" dirty="0"/>
              <a:t>. </a:t>
            </a:r>
            <a:r>
              <a:rPr lang="en-US" dirty="0" err="1"/>
              <a:t>Mỗi</a:t>
            </a:r>
            <a:r>
              <a:rPr lang="en-US" dirty="0"/>
              <a:t> </a:t>
            </a:r>
            <a:r>
              <a:rPr lang="en-US" dirty="0" err="1"/>
              <a:t>thuật</a:t>
            </a:r>
            <a:r>
              <a:rPr lang="en-US" dirty="0"/>
              <a:t> </a:t>
            </a:r>
            <a:r>
              <a:rPr lang="en-US" dirty="0" err="1"/>
              <a:t>toán</a:t>
            </a:r>
            <a:r>
              <a:rPr lang="en-US" dirty="0"/>
              <a:t> </a:t>
            </a:r>
            <a:r>
              <a:rPr lang="en-US" dirty="0" err="1"/>
              <a:t>sẽ</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từng</a:t>
            </a:r>
            <a:r>
              <a:rPr lang="en-US" dirty="0"/>
              <a:t> </a:t>
            </a:r>
            <a:r>
              <a:rPr lang="en-US" dirty="0" err="1"/>
              <a:t>kích</a:t>
            </a:r>
            <a:r>
              <a:rPr lang="en-US" dirty="0"/>
              <a:t> </a:t>
            </a:r>
            <a:r>
              <a:rPr lang="en-US" dirty="0" err="1"/>
              <a:t>thước</a:t>
            </a:r>
            <a:r>
              <a:rPr lang="en-US" dirty="0"/>
              <a:t> </a:t>
            </a:r>
            <a:r>
              <a:rPr lang="en-US" dirty="0" err="1"/>
              <a:t>CSDL</a:t>
            </a:r>
            <a:r>
              <a:rPr lang="en-US" dirty="0"/>
              <a:t> </a:t>
            </a:r>
            <a:r>
              <a:rPr lang="en-US" dirty="0" err="1"/>
              <a:t>khác</a:t>
            </a:r>
            <a:r>
              <a:rPr lang="en-US" dirty="0"/>
              <a:t> </a:t>
            </a:r>
            <a:r>
              <a:rPr lang="en-US" dirty="0" err="1"/>
              <a:t>nhau</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Qua quá trình nghiên cứu, em đã thu được những kết quả như sau:</a:t>
            </a:r>
          </a:p>
          <a:p>
            <a:r>
              <a:rPr lang="en-US"/>
              <a:t>Đưa ra gợi ý sắp xếp sản phẩm để tăng tỉ lệ mua hàng. Nhiều trường hợp khách hàng có thể vì ko nhìn thấy sản phẩm mà không tìm kiếm hoặc quên mua sản phẩm đó. Để các sản phẩm được mua cùng nhau trong tầm mắt sẽ giúp cải thiện tình trạng này.</a:t>
            </a:r>
          </a:p>
          <a:p>
            <a:r>
              <a:rPr lang="en-US"/>
              <a:t> Bên cạnh đó, siêu thị cũng nên bổ sung thêm hệ thống hình ảnh minh họa, sơ đồ bố cục vị trí, những tấm áp phích hướng dẫn lối đi cũng là một cách nâng cao trải nghiệm mua sắm của khách hàng.</a:t>
            </a:r>
          </a:p>
          <a:p>
            <a:r>
              <a:rPr lang="en-US"/>
              <a:t>Đưa ra các phương án xây dựng combo sản phẩm. Đối với những sản phẩm mới ra mắt hoặc sản phẩm phụ ít được mua độc lập, có thể tạo ra các combo mua kèm với những sản phẩm nổi bật khác để thu hút người dùng mua hàng.Đặc biệt là tạo combo của sản phẩm bán chạy và sản phẩm mới được đưa vào kinh doanh</a:t>
            </a:r>
          </a:p>
          <a:p>
            <a:endParaRPr lang="en-US"/>
          </a:p>
          <a:p>
            <a:r>
              <a:rPr lang="en-US"/>
              <a:t> Quản lý lượng hàng trong kho: Từ dữ liệu phân tích có thể thu được nhu cầu tiêu thụ của từng loại hàng trong thời điểm cụ thể, từ đó ban quản lí có thể cân đối lượng hàng nhập về kho giúp đáp ứng đủ nhu cầu của khách hàng mà vẫn làm lượng hàng tồn kho ở mức tối thiểu.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Đồng thời, em cũng gặp phải không ít khó khăn như:</a:t>
            </a:r>
          </a:p>
          <a:p>
            <a:r>
              <a:rPr lang="en-US"/>
              <a:t>Khó khăn trong quá trình thu thập và tiền xử lý dữ liệu. Dữ liệu thu thập có chứa thông tin khách hàng, nên việc thu thập tại siêu thị yêu cầu những quy định về bảo mật thông tin. Bên cạnh đó, việc tiền xử lý dữ liệu cũng mất nhiều thời gian khi nhiều dữ liệu bị khuyết thiếu, lỗi định dạng và tên sản phẩm cần được chuẩn hóa</a:t>
            </a:r>
          </a:p>
          <a:p>
            <a:r>
              <a:rPr lang="en-US"/>
              <a:t>Dữ liệu cục bộ trong một phạm vi địa lý và thời điểm, chưa đủ tính khải quát. Để có được kết quả luật với độ chính xác cao, dữ liệu cần được thu thập trải dài tất cả các tháng trong năm và ở nhiều chi nhánh khác nhau của siêu thị.</a:t>
            </a:r>
          </a:p>
          <a:p>
            <a:r>
              <a:rPr lang="en-US"/>
              <a:t>Để đánh giá và so sánh độ hiệu quả của 2 thuật toán, cũng như đưa ra kết quả luật với số lượng và chất lượng đạt yêu cầu, cần tiến hành thử nghiệm nhiều giá trị độ hỗ trợ tối thiểu khác nhau để tìm ra giá trị tối ưu nhất. Điều này tốn nhiều thời gian khi mỗi lần đều cần chạy lại quá trình khai phá ra luật kết hợp.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vi-VN" sz="1200" b="0" i="0" u="none" strike="noStrike" kern="1200" dirty="0" smtClean="0">
                <a:solidFill>
                  <a:schemeClr val="tx1"/>
                </a:solidFill>
                <a:effectLst/>
                <a:latin typeface="+mn-lt"/>
                <a:ea typeface="+mn-ea"/>
                <a:cs typeface="+mn-cs"/>
              </a:rPr>
              <a:t>Đề tài được thực hiện tại thời điểm siêu thị Coopmart đang </a:t>
            </a:r>
            <a:r>
              <a:rPr lang="vi-VN" sz="1200" b="1" i="0" u="none" strike="noStrike" kern="1200" dirty="0" smtClean="0">
                <a:solidFill>
                  <a:schemeClr val="tx1"/>
                </a:solidFill>
                <a:effectLst/>
                <a:latin typeface="+mn-lt"/>
                <a:ea typeface="+mn-ea"/>
                <a:cs typeface="+mn-cs"/>
              </a:rPr>
              <a:t>trong quá trình phục hồi kinh doanh</a:t>
            </a:r>
            <a:r>
              <a:rPr lang="vi-VN" sz="1200" b="0" i="0" u="none" strike="noStrike" kern="1200" dirty="0" smtClean="0">
                <a:solidFill>
                  <a:schemeClr val="tx1"/>
                </a:solidFill>
                <a:effectLst/>
                <a:latin typeface="+mn-lt"/>
                <a:ea typeface="+mn-ea"/>
                <a:cs typeface="+mn-cs"/>
              </a:rPr>
              <a:t>, sau khi phải chịu ảnh hưởng</a:t>
            </a:r>
            <a:r>
              <a:rPr lang="vi-VN" sz="1200" b="1" i="0" u="none" strike="noStrike" kern="120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nặng nề trong thời kỳ covid-19</a:t>
            </a:r>
            <a:r>
              <a:rPr lang="en-US" dirty="0" smtClean="0"/>
              <a:t>. </a:t>
            </a:r>
            <a:r>
              <a:rPr lang="en-US" dirty="0" err="1"/>
              <a:t>Tuy</a:t>
            </a:r>
            <a:r>
              <a:rPr lang="en-US" dirty="0"/>
              <a:t> </a:t>
            </a:r>
            <a:r>
              <a:rPr lang="en-US" dirty="0" err="1"/>
              <a:t>nhiên</a:t>
            </a:r>
            <a:r>
              <a:rPr lang="en-US" dirty="0"/>
              <a:t>, do </a:t>
            </a:r>
            <a:r>
              <a:rPr lang="en-US" dirty="0" err="1"/>
              <a:t>thời</a:t>
            </a:r>
            <a:r>
              <a:rPr lang="en-US" dirty="0"/>
              <a:t> </a:t>
            </a:r>
            <a:r>
              <a:rPr lang="en-US" dirty="0" err="1"/>
              <a:t>gian</a:t>
            </a:r>
            <a:r>
              <a:rPr lang="en-US" dirty="0"/>
              <a:t> </a:t>
            </a:r>
            <a:r>
              <a:rPr lang="en-US" dirty="0" err="1"/>
              <a:t>dãn</a:t>
            </a:r>
            <a:r>
              <a:rPr lang="en-US" dirty="0"/>
              <a:t> </a:t>
            </a:r>
            <a:r>
              <a:rPr lang="en-US" dirty="0" err="1"/>
              <a:t>cách</a:t>
            </a:r>
            <a:r>
              <a:rPr lang="en-US" dirty="0"/>
              <a:t> </a:t>
            </a:r>
            <a:r>
              <a:rPr lang="en-US" dirty="0" err="1"/>
              <a:t>kéo</a:t>
            </a:r>
            <a:r>
              <a:rPr lang="en-US" dirty="0"/>
              <a:t> </a:t>
            </a:r>
            <a:r>
              <a:rPr lang="en-US" dirty="0" err="1"/>
              <a:t>dài</a:t>
            </a:r>
            <a:r>
              <a:rPr lang="en-US" dirty="0"/>
              <a:t>, </a:t>
            </a:r>
            <a:r>
              <a:rPr lang="en-US" dirty="0" err="1"/>
              <a:t>kèm</a:t>
            </a:r>
            <a:r>
              <a:rPr lang="en-US" dirty="0"/>
              <a:t> </a:t>
            </a:r>
            <a:r>
              <a:rPr lang="en-US" dirty="0" err="1"/>
              <a:t>với</a:t>
            </a:r>
            <a:r>
              <a:rPr lang="en-US" dirty="0"/>
              <a:t> </a:t>
            </a:r>
            <a:r>
              <a:rPr lang="en-US" dirty="0" err="1"/>
              <a:t>sự</a:t>
            </a:r>
            <a:r>
              <a:rPr lang="en-US" dirty="0"/>
              <a:t> </a:t>
            </a:r>
            <a:r>
              <a:rPr lang="en-US" dirty="0" err="1"/>
              <a:t>phát</a:t>
            </a:r>
            <a:r>
              <a:rPr lang="en-US" dirty="0"/>
              <a:t> </a:t>
            </a:r>
            <a:r>
              <a:rPr lang="en-US" dirty="0" err="1"/>
              <a:t>triển</a:t>
            </a:r>
            <a:r>
              <a:rPr lang="en-US" dirty="0"/>
              <a:t> </a:t>
            </a:r>
            <a:r>
              <a:rPr lang="en-US" dirty="0" err="1"/>
              <a:t>mạnh</a:t>
            </a:r>
            <a:r>
              <a:rPr lang="en-US" dirty="0"/>
              <a:t> </a:t>
            </a:r>
            <a:r>
              <a:rPr lang="en-US" dirty="0" err="1" smtClean="0"/>
              <a:t>mẽ</a:t>
            </a:r>
            <a:r>
              <a:rPr lang="en-US" dirty="0" smtClean="0"/>
              <a:t> </a:t>
            </a:r>
            <a:r>
              <a:rPr lang="en-US" b="1" dirty="0" err="1" smtClean="0"/>
              <a:t>tmdt</a:t>
            </a:r>
            <a:r>
              <a:rPr lang="en-US" dirty="0" smtClean="0"/>
              <a:t>, </a:t>
            </a:r>
            <a:r>
              <a:rPr lang="en-US" dirty="0" err="1"/>
              <a:t>xu</a:t>
            </a:r>
            <a:r>
              <a:rPr lang="en-US" dirty="0"/>
              <a:t> </a:t>
            </a:r>
            <a:r>
              <a:rPr lang="en-US" dirty="0" err="1"/>
              <a:t>hướng</a:t>
            </a:r>
            <a:r>
              <a:rPr lang="en-US" dirty="0"/>
              <a:t> </a:t>
            </a:r>
            <a:r>
              <a:rPr lang="en-US" dirty="0" err="1"/>
              <a:t>mua</a:t>
            </a:r>
            <a:r>
              <a:rPr lang="en-US" dirty="0"/>
              <a:t> </a:t>
            </a:r>
            <a:r>
              <a:rPr lang="en-US" dirty="0" err="1"/>
              <a:t>sắm</a:t>
            </a:r>
            <a:r>
              <a:rPr lang="en-US" dirty="0"/>
              <a:t> </a:t>
            </a:r>
            <a:r>
              <a:rPr lang="en-US" dirty="0" err="1"/>
              <a:t>của</a:t>
            </a:r>
            <a:r>
              <a:rPr lang="en-US" dirty="0"/>
              <a:t> </a:t>
            </a:r>
            <a:r>
              <a:rPr lang="en-US" dirty="0" err="1"/>
              <a:t>người</a:t>
            </a:r>
            <a:r>
              <a:rPr lang="en-US" dirty="0"/>
              <a:t> </a:t>
            </a:r>
            <a:r>
              <a:rPr lang="en-US" dirty="0" err="1"/>
              <a:t>tiêu</a:t>
            </a:r>
            <a:r>
              <a:rPr lang="en-US" dirty="0"/>
              <a:t> </a:t>
            </a:r>
            <a:r>
              <a:rPr lang="en-US" dirty="0" err="1"/>
              <a:t>dùng</a:t>
            </a:r>
            <a:r>
              <a:rPr lang="en-US" dirty="0"/>
              <a:t> </a:t>
            </a:r>
            <a:r>
              <a:rPr lang="en-US" dirty="0" err="1"/>
              <a:t>đã</a:t>
            </a:r>
            <a:r>
              <a:rPr lang="en-US" dirty="0"/>
              <a:t> </a:t>
            </a:r>
            <a:r>
              <a:rPr lang="en-US" dirty="0" err="1"/>
              <a:t>thay</a:t>
            </a:r>
            <a:r>
              <a:rPr lang="en-US" dirty="0"/>
              <a:t> </a:t>
            </a:r>
            <a:r>
              <a:rPr lang="en-US" dirty="0" err="1"/>
              <a:t>đổi</a:t>
            </a:r>
            <a:r>
              <a:rPr lang="en-US" dirty="0"/>
              <a:t>, </a:t>
            </a:r>
            <a:r>
              <a:rPr lang="en-US" dirty="0" err="1"/>
              <a:t>dẫn</a:t>
            </a:r>
            <a:r>
              <a:rPr lang="en-US" dirty="0"/>
              <a:t> </a:t>
            </a:r>
            <a:r>
              <a:rPr lang="en-US" dirty="0" err="1"/>
              <a:t>tới</a:t>
            </a:r>
            <a:r>
              <a:rPr lang="en-US" dirty="0"/>
              <a:t> </a:t>
            </a:r>
            <a:r>
              <a:rPr lang="en-US" dirty="0" err="1"/>
              <a:t>lượng</a:t>
            </a:r>
            <a:r>
              <a:rPr lang="en-US" dirty="0"/>
              <a:t> </a:t>
            </a:r>
            <a:r>
              <a:rPr lang="en-US" dirty="0" err="1"/>
              <a:t>khách</a:t>
            </a:r>
            <a:r>
              <a:rPr lang="en-US" dirty="0"/>
              <a:t> </a:t>
            </a:r>
            <a:r>
              <a:rPr lang="en-US" dirty="0" err="1"/>
              <a:t>hàng</a:t>
            </a:r>
            <a:r>
              <a:rPr lang="en-US" dirty="0"/>
              <a:t> </a:t>
            </a:r>
            <a:r>
              <a:rPr lang="en-US" dirty="0" err="1"/>
              <a:t>của</a:t>
            </a:r>
            <a:r>
              <a:rPr lang="en-US" dirty="0"/>
              <a:t> </a:t>
            </a:r>
            <a:r>
              <a:rPr lang="en-US" dirty="0" err="1"/>
              <a:t>siêu</a:t>
            </a:r>
            <a:r>
              <a:rPr lang="en-US" dirty="0"/>
              <a:t> </a:t>
            </a:r>
            <a:r>
              <a:rPr lang="en-US" dirty="0" err="1"/>
              <a:t>thị</a:t>
            </a:r>
            <a:r>
              <a:rPr lang="en-US" dirty="0"/>
              <a:t> </a:t>
            </a:r>
            <a:r>
              <a:rPr lang="en-US" dirty="0" err="1"/>
              <a:t>giảm</a:t>
            </a:r>
            <a:r>
              <a:rPr lang="en-US" dirty="0"/>
              <a:t> </a:t>
            </a:r>
            <a:r>
              <a:rPr lang="en-US" dirty="0" err="1"/>
              <a:t>đáng</a:t>
            </a:r>
            <a:r>
              <a:rPr lang="en-US" dirty="0"/>
              <a:t> </a:t>
            </a:r>
            <a:r>
              <a:rPr lang="en-US" dirty="0" err="1"/>
              <a:t>kể</a:t>
            </a:r>
            <a:r>
              <a:rPr lang="en-US" dirty="0" smtClean="0"/>
              <a:t>.</a:t>
            </a:r>
          </a:p>
          <a:p>
            <a:pPr rtl="0" fontAlgn="base"/>
            <a:r>
              <a:rPr lang="vi-VN" sz="1200" b="0" i="0" u="none" strike="noStrike" kern="1200" dirty="0" smtClean="0">
                <a:solidFill>
                  <a:schemeClr val="tx1"/>
                </a:solidFill>
                <a:effectLst/>
                <a:latin typeface="+mn-lt"/>
                <a:ea typeface="+mn-ea"/>
                <a:cs typeface="+mn-cs"/>
              </a:rPr>
              <a:t>Để giải quyết vấn đề này, Coopmart đối diện với yêu cầu:</a:t>
            </a:r>
            <a:r>
              <a:rPr lang="vi-VN" sz="1200" b="1" i="0" u="none" strike="noStrike" kern="1200" dirty="0" smtClean="0">
                <a:solidFill>
                  <a:schemeClr val="tx1"/>
                </a:solidFill>
                <a:effectLst/>
                <a:latin typeface="+mn-lt"/>
                <a:ea typeface="+mn-ea"/>
                <a:cs typeface="+mn-cs"/>
              </a:rPr>
              <a:t>Nâng cao trải nghiệm mua sắm của người tiêu dùng</a:t>
            </a:r>
            <a:r>
              <a:rPr lang="vi-VN" sz="1200" b="0" i="0" u="none" strike="noStrike" kern="1200" dirty="0" smtClean="0">
                <a:solidFill>
                  <a:schemeClr val="tx1"/>
                </a:solidFill>
                <a:effectLst/>
                <a:latin typeface="+mn-lt"/>
                <a:ea typeface="+mn-ea"/>
                <a:cs typeface="+mn-cs"/>
              </a:rPr>
              <a:t> </a:t>
            </a:r>
          </a:p>
          <a:p>
            <a:pPr rtl="0" fontAlgn="base"/>
            <a:r>
              <a:rPr lang="vi-VN" sz="1200" b="0" i="0" u="none" strike="noStrike" kern="1200" dirty="0" smtClean="0">
                <a:solidFill>
                  <a:schemeClr val="tx1"/>
                </a:solidFill>
                <a:effectLst/>
                <a:latin typeface="+mn-lt"/>
                <a:ea typeface="+mn-ea"/>
                <a:cs typeface="+mn-cs"/>
              </a:rPr>
              <a:t>Với lượng dữ liệu lớn sinh ra hàng ngày, có thể dễ dàng áp dụng các phương pháp khai phá dữ liệu để tìm ra những tri thức có giá trị.</a:t>
            </a:r>
          </a:p>
          <a:p>
            <a:pPr rtl="0" fontAlgn="base"/>
            <a:r>
              <a:rPr lang="vi-VN" sz="1200" b="0" i="0" u="none" strike="noStrike" kern="1200" dirty="0" smtClean="0">
                <a:solidFill>
                  <a:schemeClr val="tx1"/>
                </a:solidFill>
                <a:effectLst/>
                <a:latin typeface="+mn-lt"/>
                <a:ea typeface="+mn-ea"/>
                <a:cs typeface="+mn-cs"/>
              </a:rPr>
              <a:t>Bài toán phân tích giỏ hàng siêu thị là một bài toán phổ biến trong </a:t>
            </a:r>
          </a:p>
          <a:p>
            <a:pPr rtl="0" fontAlgn="base"/>
            <a:r>
              <a:rPr lang="vi-VN" sz="1200" b="0" i="0" u="none" strike="noStrike" kern="1200" dirty="0" smtClean="0">
                <a:solidFill>
                  <a:schemeClr val="tx1"/>
                </a:solidFill>
                <a:effectLst/>
                <a:latin typeface="+mn-lt"/>
                <a:ea typeface="+mn-ea"/>
                <a:cs typeface="+mn-cs"/>
              </a:rPr>
              <a:t>ngành bán lẻ, bằng việc áp dụng khai phá luật kết hợp để tìm ra các thông tin từ dữ liệu giỏ hàng.</a:t>
            </a:r>
          </a:p>
          <a:p>
            <a:pPr rtl="0"/>
            <a:r>
              <a:rPr lang="vi-VN" sz="1200" b="0" i="0" u="none" strike="noStrike" kern="1200" dirty="0" smtClean="0">
                <a:solidFill>
                  <a:schemeClr val="tx1"/>
                </a:solidFill>
                <a:effectLst/>
                <a:latin typeface="+mn-lt"/>
                <a:ea typeface="+mn-ea"/>
                <a:cs typeface="+mn-cs"/>
              </a:rPr>
              <a:t>⇒ Do đó, em</a:t>
            </a:r>
            <a:r>
              <a:rPr lang="vi-VN" sz="1200" b="0" i="0" u="none" strike="noStrike" kern="1200" baseline="0" dirty="0" smtClean="0">
                <a:solidFill>
                  <a:schemeClr val="tx1"/>
                </a:solidFill>
                <a:effectLst/>
                <a:latin typeface="+mn-lt"/>
                <a:ea typeface="+mn-ea"/>
                <a:cs typeface="+mn-cs"/>
              </a:rPr>
              <a:t> </a:t>
            </a:r>
            <a:r>
              <a:rPr lang="vi-VN" sz="1200" b="0" i="0" u="none" strike="noStrike" kern="1200" dirty="0" smtClean="0">
                <a:solidFill>
                  <a:schemeClr val="tx1"/>
                </a:solidFill>
                <a:effectLst/>
                <a:latin typeface="+mn-lt"/>
                <a:ea typeface="+mn-ea"/>
                <a:cs typeface="+mn-cs"/>
              </a:rPr>
              <a:t>đã lựa chọn đề tài "</a:t>
            </a:r>
            <a:r>
              <a:rPr lang="vi-VN" sz="1200" b="1" i="0" u="none" strike="noStrike" kern="1200" dirty="0" smtClean="0">
                <a:solidFill>
                  <a:schemeClr val="tx1"/>
                </a:solidFill>
                <a:effectLst/>
                <a:latin typeface="+mn-lt"/>
                <a:ea typeface="+mn-ea"/>
                <a:cs typeface="+mn-cs"/>
              </a:rPr>
              <a:t>Áp dụng phương pháp khai phá luật kết hợp để cải thiện hiệu quả kinh doanh tại siêu thị CoopMart</a:t>
            </a:r>
            <a:r>
              <a:rPr lang="vi-VN" sz="1200" b="0" i="0" u="none" strike="noStrike" kern="1200" dirty="0" smtClean="0">
                <a:solidFill>
                  <a:schemeClr val="tx1"/>
                </a:solidFill>
                <a:effectLst/>
                <a:latin typeface="+mn-lt"/>
                <a:ea typeface="+mn-ea"/>
                <a:cs typeface="+mn-cs"/>
              </a:rPr>
              <a:t>".</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Với những kết quả đã đạt được, em xin đề xuất một số phương án cải tiến và phát triển trong tương lai như sau:</a:t>
            </a:r>
          </a:p>
          <a:p>
            <a:r>
              <a:rPr lang="en-US"/>
              <a:t>Thu thập dữ liệu trong nhiều tháng khác nhau để tăng tính tổng quát và độ chính xác cho luật như đã được nêu ở trên.</a:t>
            </a:r>
          </a:p>
          <a:p>
            <a:r>
              <a:rPr lang="en-US"/>
              <a:t>Áp dụng rộng rãi cho toàn bộ chuỗi siêu thị Coopmart để tăng hiệu quả kinh doanh cho toàn bộ chuỗi siêu thị và giúp dữ liệu đa dạng hơn.</a:t>
            </a:r>
          </a:p>
          <a:p>
            <a:r>
              <a:rPr lang="en-US"/>
              <a:t>Xây dựng ứng dụng giao diện trực quan để nhân viên cửa hàng có thể dễ dàng sử dụng với những tính năng cơ bản như: Đọc file dữ liệu (dạng .xlsx hoặc .csv), hiển thị danh sách luật kết hợp, lọc các luật kết hợp tùy chọn.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1.7.2013</a:t>
            </a:r>
          </a:p>
          <a:p>
            <a:endParaRPr lang="en-US" dirty="0"/>
          </a:p>
          <a:p>
            <a:r>
              <a:rPr lang="en-US" b="1" dirty="0" err="1"/>
              <a:t>Bước</a:t>
            </a:r>
            <a:r>
              <a:rPr lang="en-US" b="1" dirty="0"/>
              <a:t> 1-</a:t>
            </a:r>
            <a:r>
              <a:rPr lang="en-US" dirty="0"/>
              <a:t> </a:t>
            </a:r>
            <a:r>
              <a:rPr lang="en-US" dirty="0" err="1"/>
              <a:t>Trích</a:t>
            </a:r>
            <a:r>
              <a:rPr lang="en-US" dirty="0"/>
              <a:t> </a:t>
            </a:r>
            <a:r>
              <a:rPr lang="en-US" dirty="0" err="1"/>
              <a:t>chọn</a:t>
            </a:r>
            <a:r>
              <a:rPr lang="en-US" dirty="0"/>
              <a:t> </a:t>
            </a:r>
            <a:r>
              <a:rPr lang="en-US" dirty="0" err="1"/>
              <a:t>dữ</a:t>
            </a:r>
            <a:r>
              <a:rPr lang="en-US" dirty="0"/>
              <a:t> </a:t>
            </a:r>
            <a:r>
              <a:rPr lang="en-US" dirty="0" err="1" smtClean="0"/>
              <a:t>liệu</a:t>
            </a:r>
            <a:r>
              <a:rPr lang="en-US" dirty="0" smtClean="0"/>
              <a:t>: </a:t>
            </a:r>
            <a:r>
              <a:rPr lang="en-US" dirty="0" err="1" smtClean="0"/>
              <a:t>Là</a:t>
            </a:r>
            <a:r>
              <a:rPr lang="en-US" dirty="0" smtClean="0"/>
              <a:t> </a:t>
            </a:r>
            <a:r>
              <a:rPr lang="en-US" dirty="0" err="1"/>
              <a:t>bước</a:t>
            </a:r>
            <a:r>
              <a:rPr lang="en-US" dirty="0"/>
              <a:t> </a:t>
            </a:r>
            <a:r>
              <a:rPr lang="en-US" dirty="0" err="1"/>
              <a:t>trích</a:t>
            </a:r>
            <a:r>
              <a:rPr lang="en-US" dirty="0"/>
              <a:t> </a:t>
            </a:r>
            <a:r>
              <a:rPr lang="en-US" dirty="0" err="1"/>
              <a:t>chọn</a:t>
            </a:r>
            <a:r>
              <a:rPr lang="en-US" dirty="0"/>
              <a:t> </a:t>
            </a:r>
            <a:r>
              <a:rPr lang="en-US" dirty="0" err="1"/>
              <a:t>những</a:t>
            </a:r>
            <a:r>
              <a:rPr lang="en-US" dirty="0"/>
              <a:t> </a:t>
            </a:r>
            <a:r>
              <a:rPr lang="en-US" dirty="0" err="1"/>
              <a:t>tập</a:t>
            </a:r>
            <a:r>
              <a:rPr lang="en-US" dirty="0"/>
              <a:t> </a:t>
            </a:r>
            <a:r>
              <a:rPr lang="en-US" dirty="0" err="1"/>
              <a:t>dữ</a:t>
            </a:r>
            <a:r>
              <a:rPr lang="en-US" dirty="0"/>
              <a:t> </a:t>
            </a:r>
            <a:r>
              <a:rPr lang="en-US" dirty="0" err="1"/>
              <a:t>liệu</a:t>
            </a:r>
            <a:r>
              <a:rPr lang="en-US" dirty="0"/>
              <a:t> </a:t>
            </a:r>
            <a:r>
              <a:rPr lang="en-US" dirty="0" err="1"/>
              <a:t>cần</a:t>
            </a:r>
            <a:r>
              <a:rPr lang="en-US" dirty="0"/>
              <a:t> </a:t>
            </a:r>
            <a:r>
              <a:rPr lang="en-US" dirty="0" err="1"/>
              <a:t>được</a:t>
            </a:r>
            <a:r>
              <a:rPr lang="en-US" dirty="0"/>
              <a:t> </a:t>
            </a:r>
            <a:r>
              <a:rPr lang="en-US" dirty="0" err="1"/>
              <a:t>khai</a:t>
            </a:r>
            <a:r>
              <a:rPr lang="en-US" dirty="0"/>
              <a:t> </a:t>
            </a:r>
            <a:r>
              <a:rPr lang="en-US" dirty="0" err="1"/>
              <a:t>phá</a:t>
            </a:r>
            <a:r>
              <a:rPr lang="en-US" dirty="0"/>
              <a:t> </a:t>
            </a:r>
            <a:r>
              <a:rPr lang="en-US" dirty="0" err="1"/>
              <a:t>từ</a:t>
            </a:r>
            <a:r>
              <a:rPr lang="en-US" dirty="0"/>
              <a:t> </a:t>
            </a:r>
            <a:r>
              <a:rPr lang="en-US" dirty="0" err="1"/>
              <a:t>các</a:t>
            </a:r>
            <a:r>
              <a:rPr lang="en-US" dirty="0"/>
              <a:t> </a:t>
            </a:r>
            <a:r>
              <a:rPr lang="en-US" dirty="0" err="1"/>
              <a:t>tập</a:t>
            </a:r>
            <a:r>
              <a:rPr lang="en-US" dirty="0"/>
              <a:t> </a:t>
            </a:r>
            <a:r>
              <a:rPr lang="en-US" dirty="0" err="1"/>
              <a:t>dữ</a:t>
            </a:r>
            <a:r>
              <a:rPr lang="en-US" dirty="0"/>
              <a:t> </a:t>
            </a:r>
            <a:r>
              <a:rPr lang="en-US" dirty="0" err="1"/>
              <a:t>liệu</a:t>
            </a:r>
            <a:r>
              <a:rPr lang="en-US" dirty="0"/>
              <a:t> </a:t>
            </a:r>
            <a:r>
              <a:rPr lang="en-US" dirty="0" err="1"/>
              <a:t>lớn</a:t>
            </a:r>
            <a:r>
              <a:rPr lang="en-US" dirty="0"/>
              <a:t> (</a:t>
            </a:r>
            <a:r>
              <a:rPr lang="en-US" dirty="0" err="1"/>
              <a:t>databases,data</a:t>
            </a:r>
            <a:r>
              <a:rPr lang="en-US" dirty="0"/>
              <a:t> warehouses).</a:t>
            </a:r>
          </a:p>
          <a:p>
            <a:r>
              <a:rPr lang="en-US" b="1" dirty="0" err="1"/>
              <a:t>Bước</a:t>
            </a:r>
            <a:r>
              <a:rPr lang="en-US" b="1" dirty="0"/>
              <a:t> 2 </a:t>
            </a:r>
            <a:r>
              <a:rPr lang="en-US" dirty="0"/>
              <a:t>- </a:t>
            </a:r>
            <a:r>
              <a:rPr lang="en-US" dirty="0" err="1"/>
              <a:t>Tiền</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r>
              <a:rPr lang="en-US" dirty="0"/>
              <a:t> </a:t>
            </a:r>
            <a:r>
              <a:rPr lang="en-US" dirty="0" smtClean="0"/>
              <a:t>:</a:t>
            </a:r>
            <a:r>
              <a:rPr lang="en-US" baseline="0" dirty="0" smtClean="0"/>
              <a:t> </a:t>
            </a:r>
            <a:r>
              <a:rPr lang="en-US" dirty="0" err="1" smtClean="0"/>
              <a:t>Là</a:t>
            </a:r>
            <a:r>
              <a:rPr lang="en-US" dirty="0" smtClean="0"/>
              <a:t> </a:t>
            </a:r>
            <a:r>
              <a:rPr lang="en-US" dirty="0" err="1"/>
              <a:t>bước</a:t>
            </a:r>
            <a:r>
              <a:rPr lang="en-US" dirty="0"/>
              <a:t> </a:t>
            </a:r>
            <a:r>
              <a:rPr lang="en-US" dirty="0" err="1"/>
              <a:t>làm</a:t>
            </a:r>
            <a:r>
              <a:rPr lang="en-US" dirty="0"/>
              <a:t> </a:t>
            </a:r>
            <a:r>
              <a:rPr lang="en-US" dirty="0" err="1"/>
              <a:t>sạch</a:t>
            </a:r>
            <a:r>
              <a:rPr lang="en-US" dirty="0"/>
              <a:t> </a:t>
            </a:r>
            <a:r>
              <a:rPr lang="en-US" dirty="0" err="1"/>
              <a:t>dữ</a:t>
            </a:r>
            <a:r>
              <a:rPr lang="en-US" dirty="0"/>
              <a:t> </a:t>
            </a:r>
            <a:r>
              <a:rPr lang="en-US" dirty="0" err="1"/>
              <a:t>liệu</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r>
              <a:rPr lang="en-US" dirty="0"/>
              <a:t> </a:t>
            </a:r>
            <a:r>
              <a:rPr lang="en-US" dirty="0" err="1"/>
              <a:t>không</a:t>
            </a:r>
            <a:r>
              <a:rPr lang="en-US" dirty="0"/>
              <a:t> </a:t>
            </a:r>
            <a:r>
              <a:rPr lang="en-US" dirty="0" err="1"/>
              <a:t>đầy</a:t>
            </a:r>
            <a:r>
              <a:rPr lang="en-US" dirty="0"/>
              <a:t> </a:t>
            </a:r>
            <a:r>
              <a:rPr lang="en-US" dirty="0" err="1"/>
              <a:t>đủ</a:t>
            </a:r>
            <a:r>
              <a:rPr lang="en-US" dirty="0"/>
              <a:t>, </a:t>
            </a:r>
            <a:r>
              <a:rPr lang="en-US" dirty="0" err="1"/>
              <a:t>dữ</a:t>
            </a:r>
            <a:r>
              <a:rPr lang="en-US" dirty="0"/>
              <a:t> </a:t>
            </a:r>
            <a:r>
              <a:rPr lang="en-US" dirty="0" err="1"/>
              <a:t>liệu</a:t>
            </a:r>
            <a:r>
              <a:rPr lang="en-US" dirty="0"/>
              <a:t> </a:t>
            </a:r>
            <a:r>
              <a:rPr lang="en-US" dirty="0" err="1"/>
              <a:t>nhiễu</a:t>
            </a:r>
            <a:r>
              <a:rPr lang="en-US" dirty="0"/>
              <a:t>, </a:t>
            </a:r>
            <a:r>
              <a:rPr lang="en-US" dirty="0" err="1"/>
              <a:t>dữ</a:t>
            </a:r>
            <a:r>
              <a:rPr lang="en-US" dirty="0"/>
              <a:t> </a:t>
            </a:r>
            <a:r>
              <a:rPr lang="en-US" dirty="0" err="1"/>
              <a:t>liệu</a:t>
            </a:r>
            <a:r>
              <a:rPr lang="en-US" dirty="0"/>
              <a:t> </a:t>
            </a:r>
            <a:r>
              <a:rPr lang="en-US" dirty="0" err="1"/>
              <a:t>không</a:t>
            </a:r>
            <a:r>
              <a:rPr lang="en-US" dirty="0"/>
              <a:t> </a:t>
            </a:r>
            <a:r>
              <a:rPr lang="en-US" dirty="0" err="1"/>
              <a:t>nhất</a:t>
            </a:r>
            <a:r>
              <a:rPr lang="en-US" dirty="0"/>
              <a:t> </a:t>
            </a:r>
            <a:r>
              <a:rPr lang="en-US" dirty="0" err="1" smtClean="0"/>
              <a:t>quán</a:t>
            </a:r>
            <a:r>
              <a:rPr lang="en-US" dirty="0" smtClean="0"/>
              <a:t>. </a:t>
            </a:r>
            <a:r>
              <a:rPr lang="en-US" dirty="0"/>
              <a:t>Sau </a:t>
            </a:r>
            <a:r>
              <a:rPr lang="en-US" dirty="0" err="1"/>
              <a:t>bước</a:t>
            </a:r>
            <a:r>
              <a:rPr lang="en-US" dirty="0"/>
              <a:t> </a:t>
            </a:r>
            <a:r>
              <a:rPr lang="en-US" dirty="0" err="1"/>
              <a:t>này</a:t>
            </a:r>
            <a:r>
              <a:rPr lang="en-US" dirty="0"/>
              <a:t>, </a:t>
            </a:r>
            <a:r>
              <a:rPr lang="en-US" dirty="0" err="1"/>
              <a:t>dữ</a:t>
            </a:r>
            <a:r>
              <a:rPr lang="en-US" dirty="0"/>
              <a:t> </a:t>
            </a:r>
            <a:r>
              <a:rPr lang="en-US" dirty="0" err="1"/>
              <a:t>liệu</a:t>
            </a:r>
            <a:r>
              <a:rPr lang="en-US" dirty="0"/>
              <a:t> </a:t>
            </a:r>
            <a:r>
              <a:rPr lang="en-US" dirty="0" err="1"/>
              <a:t>sẽ</a:t>
            </a:r>
            <a:r>
              <a:rPr lang="en-US" dirty="0"/>
              <a:t> </a:t>
            </a:r>
            <a:r>
              <a:rPr lang="en-US" dirty="0" err="1"/>
              <a:t>nhất</a:t>
            </a:r>
            <a:r>
              <a:rPr lang="en-US" dirty="0"/>
              <a:t> </a:t>
            </a:r>
            <a:r>
              <a:rPr lang="en-US" dirty="0" err="1"/>
              <a:t>quán</a:t>
            </a:r>
            <a:r>
              <a:rPr lang="en-US" dirty="0"/>
              <a:t>, </a:t>
            </a:r>
            <a:r>
              <a:rPr lang="en-US" dirty="0" err="1"/>
              <a:t>đầy</a:t>
            </a:r>
            <a:r>
              <a:rPr lang="en-US" dirty="0"/>
              <a:t> </a:t>
            </a:r>
            <a:r>
              <a:rPr lang="en-US" dirty="0" err="1"/>
              <a:t>đủ</a:t>
            </a:r>
            <a:r>
              <a:rPr lang="en-US" dirty="0"/>
              <a:t>, </a:t>
            </a:r>
            <a:r>
              <a:rPr lang="en-US" dirty="0" err="1"/>
              <a:t>được</a:t>
            </a:r>
            <a:r>
              <a:rPr lang="en-US" dirty="0"/>
              <a:t> </a:t>
            </a:r>
            <a:r>
              <a:rPr lang="en-US" dirty="0" err="1"/>
              <a:t>rút</a:t>
            </a:r>
            <a:r>
              <a:rPr lang="en-US" dirty="0"/>
              <a:t> </a:t>
            </a:r>
            <a:r>
              <a:rPr lang="en-US" dirty="0" err="1"/>
              <a:t>gọn</a:t>
            </a:r>
            <a:r>
              <a:rPr lang="en-US" dirty="0"/>
              <a:t> </a:t>
            </a:r>
            <a:r>
              <a:rPr lang="en-US" dirty="0" err="1"/>
              <a:t>và</a:t>
            </a:r>
            <a:r>
              <a:rPr lang="en-US" dirty="0"/>
              <a:t> </a:t>
            </a:r>
            <a:r>
              <a:rPr lang="en-US" dirty="0" err="1"/>
              <a:t>được</a:t>
            </a:r>
            <a:r>
              <a:rPr lang="en-US" dirty="0"/>
              <a:t> </a:t>
            </a:r>
            <a:r>
              <a:rPr lang="en-US" dirty="0" err="1"/>
              <a:t>rời</a:t>
            </a:r>
            <a:r>
              <a:rPr lang="en-US" dirty="0"/>
              <a:t> </a:t>
            </a:r>
            <a:r>
              <a:rPr lang="en-US" dirty="0" err="1"/>
              <a:t>rạc</a:t>
            </a:r>
            <a:r>
              <a:rPr lang="en-US" dirty="0"/>
              <a:t> </a:t>
            </a:r>
            <a:r>
              <a:rPr lang="en-US" dirty="0" err="1"/>
              <a:t>hoá</a:t>
            </a:r>
            <a:r>
              <a:rPr lang="en-US" dirty="0"/>
              <a:t>.</a:t>
            </a:r>
          </a:p>
          <a:p>
            <a:r>
              <a:rPr lang="en-US" b="1" dirty="0" err="1"/>
              <a:t>Bước</a:t>
            </a:r>
            <a:r>
              <a:rPr lang="en-US" b="1" dirty="0"/>
              <a:t> 3-</a:t>
            </a:r>
            <a:r>
              <a:rPr lang="en-US" dirty="0"/>
              <a:t> </a:t>
            </a:r>
            <a:r>
              <a:rPr lang="en-US" dirty="0" err="1"/>
              <a:t>Biến</a:t>
            </a:r>
            <a:r>
              <a:rPr lang="en-US" dirty="0"/>
              <a:t> </a:t>
            </a:r>
            <a:r>
              <a:rPr lang="en-US" dirty="0" err="1"/>
              <a:t>đổi</a:t>
            </a:r>
            <a:r>
              <a:rPr lang="en-US" dirty="0"/>
              <a:t> </a:t>
            </a:r>
            <a:r>
              <a:rPr lang="en-US" dirty="0" err="1"/>
              <a:t>dữ</a:t>
            </a:r>
            <a:r>
              <a:rPr lang="en-US" dirty="0"/>
              <a:t> </a:t>
            </a:r>
            <a:r>
              <a:rPr lang="en-US" dirty="0" err="1"/>
              <a:t>liệu</a:t>
            </a:r>
            <a:r>
              <a:rPr lang="en-US" dirty="0"/>
              <a:t> (data transformation): </a:t>
            </a:r>
            <a:r>
              <a:rPr lang="en-US" dirty="0" err="1"/>
              <a:t>Là</a:t>
            </a:r>
            <a:r>
              <a:rPr lang="en-US" dirty="0"/>
              <a:t> </a:t>
            </a:r>
            <a:r>
              <a:rPr lang="en-US" dirty="0" err="1"/>
              <a:t>bước</a:t>
            </a:r>
            <a:r>
              <a:rPr lang="en-US" dirty="0"/>
              <a:t> </a:t>
            </a:r>
            <a:r>
              <a:rPr lang="en-US" dirty="0" err="1"/>
              <a:t>chuẩn</a:t>
            </a:r>
            <a:r>
              <a:rPr lang="en-US" dirty="0"/>
              <a:t> </a:t>
            </a:r>
            <a:r>
              <a:rPr lang="en-US" dirty="0" err="1"/>
              <a:t>hoá</a:t>
            </a:r>
            <a:r>
              <a:rPr lang="en-US" dirty="0"/>
              <a:t> </a:t>
            </a:r>
            <a:r>
              <a:rPr lang="en-US" dirty="0" err="1"/>
              <a:t>và</a:t>
            </a:r>
            <a:r>
              <a:rPr lang="en-US" dirty="0"/>
              <a:t> </a:t>
            </a:r>
            <a:r>
              <a:rPr lang="en-US" dirty="0" err="1"/>
              <a:t>làm</a:t>
            </a:r>
            <a:r>
              <a:rPr lang="en-US" dirty="0"/>
              <a:t> </a:t>
            </a:r>
            <a:r>
              <a:rPr lang="en-US" dirty="0" err="1"/>
              <a:t>mịn</a:t>
            </a:r>
            <a:r>
              <a:rPr lang="en-US" dirty="0"/>
              <a:t> </a:t>
            </a:r>
            <a:r>
              <a:rPr lang="en-US" dirty="0" err="1"/>
              <a:t>dữ</a:t>
            </a:r>
            <a:r>
              <a:rPr lang="en-US" dirty="0"/>
              <a:t> </a:t>
            </a:r>
            <a:r>
              <a:rPr lang="en-US" dirty="0" err="1"/>
              <a:t>liệu</a:t>
            </a:r>
            <a:r>
              <a:rPr lang="en-US" dirty="0"/>
              <a:t> </a:t>
            </a:r>
            <a:r>
              <a:rPr lang="en-US" dirty="0" err="1"/>
              <a:t>để</a:t>
            </a:r>
            <a:r>
              <a:rPr lang="en-US" dirty="0"/>
              <a:t> </a:t>
            </a:r>
            <a:r>
              <a:rPr lang="en-US" dirty="0" err="1"/>
              <a:t>đưa</a:t>
            </a:r>
            <a:r>
              <a:rPr lang="en-US" dirty="0"/>
              <a:t> </a:t>
            </a:r>
            <a:r>
              <a:rPr lang="en-US" dirty="0" err="1"/>
              <a:t>dữ</a:t>
            </a:r>
            <a:r>
              <a:rPr lang="en-US" dirty="0"/>
              <a:t> </a:t>
            </a:r>
            <a:r>
              <a:rPr lang="en-US" dirty="0" err="1"/>
              <a:t>liệu</a:t>
            </a:r>
            <a:r>
              <a:rPr lang="en-US" dirty="0"/>
              <a:t> </a:t>
            </a:r>
            <a:r>
              <a:rPr lang="en-US" dirty="0" err="1"/>
              <a:t>về</a:t>
            </a:r>
            <a:r>
              <a:rPr lang="en-US" dirty="0"/>
              <a:t> </a:t>
            </a:r>
            <a:r>
              <a:rPr lang="en-US" dirty="0" err="1"/>
              <a:t>dạng</a:t>
            </a:r>
            <a:r>
              <a:rPr lang="en-US" dirty="0"/>
              <a:t> </a:t>
            </a:r>
            <a:r>
              <a:rPr lang="en-US" dirty="0" err="1"/>
              <a:t>thuận</a:t>
            </a:r>
            <a:r>
              <a:rPr lang="en-US" dirty="0"/>
              <a:t> </a:t>
            </a:r>
            <a:r>
              <a:rPr lang="en-US" dirty="0" err="1"/>
              <a:t>lợi</a:t>
            </a:r>
            <a:r>
              <a:rPr lang="en-US" dirty="0"/>
              <a:t> </a:t>
            </a:r>
            <a:r>
              <a:rPr lang="en-US" dirty="0" err="1"/>
              <a:t>nhất</a:t>
            </a:r>
            <a:r>
              <a:rPr lang="en-US" dirty="0"/>
              <a:t> </a:t>
            </a:r>
            <a:r>
              <a:rPr lang="en-US" dirty="0" err="1"/>
              <a:t>nhằm</a:t>
            </a:r>
            <a:r>
              <a:rPr lang="en-US" dirty="0"/>
              <a:t> </a:t>
            </a:r>
            <a:r>
              <a:rPr lang="en-US" dirty="0" err="1"/>
              <a:t>phục</a:t>
            </a:r>
            <a:r>
              <a:rPr lang="en-US" dirty="0"/>
              <a:t> </a:t>
            </a:r>
            <a:r>
              <a:rPr lang="en-US" dirty="0" err="1"/>
              <a:t>vụ</a:t>
            </a:r>
            <a:r>
              <a:rPr lang="en-US" dirty="0"/>
              <a:t> </a:t>
            </a:r>
            <a:r>
              <a:rPr lang="en-US" dirty="0" err="1"/>
              <a:t>cho</a:t>
            </a:r>
            <a:r>
              <a:rPr lang="en-US" dirty="0"/>
              <a:t> </a:t>
            </a:r>
            <a:r>
              <a:rPr lang="en-US" dirty="0" err="1"/>
              <a:t>các</a:t>
            </a:r>
            <a:r>
              <a:rPr lang="en-US" dirty="0"/>
              <a:t> </a:t>
            </a:r>
            <a:r>
              <a:rPr lang="en-US" dirty="0" err="1"/>
              <a:t>kỹ</a:t>
            </a:r>
            <a:r>
              <a:rPr lang="en-US" dirty="0"/>
              <a:t> </a:t>
            </a:r>
            <a:r>
              <a:rPr lang="en-US" dirty="0" err="1"/>
              <a:t>thuật</a:t>
            </a:r>
            <a:r>
              <a:rPr lang="en-US" dirty="0"/>
              <a:t> </a:t>
            </a:r>
            <a:r>
              <a:rPr lang="en-US" dirty="0" err="1"/>
              <a:t>khai</a:t>
            </a:r>
            <a:r>
              <a:rPr lang="en-US" dirty="0"/>
              <a:t> </a:t>
            </a:r>
            <a:r>
              <a:rPr lang="en-US" dirty="0" err="1"/>
              <a:t>phá</a:t>
            </a:r>
            <a:r>
              <a:rPr lang="en-US" dirty="0"/>
              <a:t> ở </a:t>
            </a:r>
            <a:r>
              <a:rPr lang="en-US" dirty="0" err="1"/>
              <a:t>bước</a:t>
            </a:r>
            <a:r>
              <a:rPr lang="en-US" dirty="0"/>
              <a:t> sau.</a:t>
            </a:r>
          </a:p>
          <a:p>
            <a:r>
              <a:rPr lang="en-US" b="1" dirty="0" err="1"/>
              <a:t>Bước</a:t>
            </a:r>
            <a:r>
              <a:rPr lang="en-US" b="1" dirty="0"/>
              <a:t> 4-</a:t>
            </a:r>
            <a:r>
              <a:rPr lang="en-US" dirty="0"/>
              <a:t> </a:t>
            </a:r>
            <a:r>
              <a:rPr lang="en-US" dirty="0" err="1"/>
              <a:t>Khai</a:t>
            </a:r>
            <a:r>
              <a:rPr lang="en-US" dirty="0"/>
              <a:t> </a:t>
            </a:r>
            <a:r>
              <a:rPr lang="en-US" dirty="0" err="1"/>
              <a:t>phá</a:t>
            </a:r>
            <a:r>
              <a:rPr lang="en-US" dirty="0"/>
              <a:t> </a:t>
            </a:r>
            <a:r>
              <a:rPr lang="en-US" dirty="0" err="1"/>
              <a:t>dữ</a:t>
            </a:r>
            <a:r>
              <a:rPr lang="en-US" dirty="0"/>
              <a:t> </a:t>
            </a:r>
            <a:r>
              <a:rPr lang="en-US" dirty="0" err="1"/>
              <a:t>liệu</a:t>
            </a:r>
            <a:r>
              <a:rPr lang="en-US" dirty="0"/>
              <a:t> (data mining): </a:t>
            </a:r>
            <a:r>
              <a:rPr lang="en-US" dirty="0" err="1"/>
              <a:t>Đây</a:t>
            </a:r>
            <a:r>
              <a:rPr lang="en-US" dirty="0"/>
              <a:t> </a:t>
            </a:r>
            <a:r>
              <a:rPr lang="en-US" dirty="0" err="1"/>
              <a:t>là</a:t>
            </a:r>
            <a:r>
              <a:rPr lang="en-US" dirty="0"/>
              <a:t> </a:t>
            </a:r>
            <a:r>
              <a:rPr lang="en-US" dirty="0" err="1"/>
              <a:t>bước</a:t>
            </a:r>
            <a:r>
              <a:rPr lang="en-US" dirty="0"/>
              <a:t> </a:t>
            </a:r>
            <a:r>
              <a:rPr lang="en-US" dirty="0" err="1"/>
              <a:t>quan</a:t>
            </a:r>
            <a:r>
              <a:rPr lang="en-US" dirty="0"/>
              <a:t> </a:t>
            </a:r>
            <a:r>
              <a:rPr lang="en-US" dirty="0" err="1"/>
              <a:t>trọng</a:t>
            </a:r>
            <a:r>
              <a:rPr lang="en-US" dirty="0"/>
              <a:t> </a:t>
            </a:r>
            <a:r>
              <a:rPr lang="en-US" dirty="0" err="1"/>
              <a:t>và</a:t>
            </a:r>
            <a:r>
              <a:rPr lang="en-US" dirty="0"/>
              <a:t> </a:t>
            </a:r>
            <a:r>
              <a:rPr lang="en-US" dirty="0" err="1"/>
              <a:t>tốn</a:t>
            </a:r>
            <a:r>
              <a:rPr lang="en-US" dirty="0"/>
              <a:t> </a:t>
            </a:r>
            <a:r>
              <a:rPr lang="en-US" dirty="0" err="1"/>
              <a:t>nhiều</a:t>
            </a:r>
            <a:r>
              <a:rPr lang="en-US" dirty="0"/>
              <a:t> </a:t>
            </a:r>
            <a:r>
              <a:rPr lang="en-US" dirty="0" err="1"/>
              <a:t>thời</a:t>
            </a:r>
            <a:r>
              <a:rPr lang="en-US" dirty="0"/>
              <a:t> </a:t>
            </a:r>
            <a:r>
              <a:rPr lang="en-US" dirty="0" err="1"/>
              <a:t>gian</a:t>
            </a:r>
            <a:r>
              <a:rPr lang="en-US" dirty="0"/>
              <a:t> </a:t>
            </a:r>
            <a:r>
              <a:rPr lang="en-US" dirty="0" err="1"/>
              <a:t>nhất</a:t>
            </a:r>
            <a:r>
              <a:rPr lang="en-US" dirty="0"/>
              <a:t> </a:t>
            </a:r>
            <a:r>
              <a:rPr lang="en-US" dirty="0" err="1"/>
              <a:t>của</a:t>
            </a:r>
            <a:r>
              <a:rPr lang="en-US" dirty="0"/>
              <a:t> </a:t>
            </a:r>
            <a:r>
              <a:rPr lang="en-US" dirty="0" err="1"/>
              <a:t>quá</a:t>
            </a:r>
            <a:r>
              <a:rPr lang="en-US" dirty="0"/>
              <a:t> </a:t>
            </a:r>
            <a:r>
              <a:rPr lang="en-US" dirty="0" err="1"/>
              <a:t>trình</a:t>
            </a:r>
            <a:r>
              <a:rPr lang="en-US" dirty="0"/>
              <a:t> </a:t>
            </a:r>
            <a:r>
              <a:rPr lang="en-US" dirty="0" err="1"/>
              <a:t>khám</a:t>
            </a:r>
            <a:r>
              <a:rPr lang="en-US" dirty="0"/>
              <a:t> </a:t>
            </a:r>
            <a:r>
              <a:rPr lang="en-US" dirty="0" err="1"/>
              <a:t>phá</a:t>
            </a:r>
            <a:r>
              <a:rPr lang="en-US" dirty="0"/>
              <a:t> tri </a:t>
            </a:r>
            <a:r>
              <a:rPr lang="en-US" dirty="0" err="1"/>
              <a:t>thức</a:t>
            </a:r>
            <a:r>
              <a:rPr lang="en-US" dirty="0"/>
              <a:t>, </a:t>
            </a:r>
            <a:r>
              <a:rPr lang="en-US" dirty="0" err="1"/>
              <a:t>áp</a:t>
            </a:r>
            <a:r>
              <a:rPr lang="en-US" dirty="0"/>
              <a:t> </a:t>
            </a:r>
            <a:r>
              <a:rPr lang="en-US" dirty="0" err="1"/>
              <a:t>dụng</a:t>
            </a:r>
            <a:r>
              <a:rPr lang="en-US" dirty="0"/>
              <a:t> </a:t>
            </a:r>
            <a:r>
              <a:rPr lang="en-US" dirty="0" err="1"/>
              <a:t>các</a:t>
            </a:r>
            <a:r>
              <a:rPr lang="en-US" dirty="0"/>
              <a:t> </a:t>
            </a:r>
            <a:r>
              <a:rPr lang="en-US" dirty="0" err="1"/>
              <a:t>kỹ</a:t>
            </a:r>
            <a:r>
              <a:rPr lang="en-US" dirty="0"/>
              <a:t> </a:t>
            </a:r>
            <a:r>
              <a:rPr lang="en-US" dirty="0" err="1"/>
              <a:t>thuật</a:t>
            </a:r>
            <a:r>
              <a:rPr lang="en-US" dirty="0"/>
              <a:t> </a:t>
            </a:r>
            <a:r>
              <a:rPr lang="en-US" dirty="0" err="1"/>
              <a:t>khai</a:t>
            </a:r>
            <a:r>
              <a:rPr lang="en-US" dirty="0"/>
              <a:t> </a:t>
            </a:r>
            <a:r>
              <a:rPr lang="en-US" dirty="0" err="1"/>
              <a:t>phá</a:t>
            </a:r>
            <a:r>
              <a:rPr lang="en-US" dirty="0"/>
              <a:t> (</a:t>
            </a:r>
            <a:r>
              <a:rPr lang="en-US" dirty="0" err="1"/>
              <a:t>phần</a:t>
            </a:r>
            <a:r>
              <a:rPr lang="en-US" dirty="0"/>
              <a:t> </a:t>
            </a:r>
            <a:r>
              <a:rPr lang="en-US" dirty="0" err="1"/>
              <a:t>lớn</a:t>
            </a:r>
            <a:r>
              <a:rPr lang="en-US" dirty="0"/>
              <a:t> </a:t>
            </a:r>
            <a:r>
              <a:rPr lang="en-US" dirty="0" err="1"/>
              <a:t>là</a:t>
            </a:r>
            <a:r>
              <a:rPr lang="en-US" dirty="0"/>
              <a:t> </a:t>
            </a:r>
            <a:r>
              <a:rPr lang="en-US" dirty="0" err="1"/>
              <a:t>các</a:t>
            </a:r>
            <a:r>
              <a:rPr lang="en-US" dirty="0"/>
              <a:t> </a:t>
            </a:r>
            <a:r>
              <a:rPr lang="en-US" dirty="0" err="1"/>
              <a:t>kỹ</a:t>
            </a:r>
            <a:r>
              <a:rPr lang="en-US" dirty="0"/>
              <a:t> </a:t>
            </a:r>
            <a:r>
              <a:rPr lang="en-US" dirty="0" err="1"/>
              <a:t>thuật</a:t>
            </a:r>
            <a:r>
              <a:rPr lang="en-US" dirty="0"/>
              <a:t> </a:t>
            </a:r>
            <a:r>
              <a:rPr lang="en-US" dirty="0" err="1"/>
              <a:t>của</a:t>
            </a:r>
            <a:r>
              <a:rPr lang="en-US" dirty="0"/>
              <a:t> machine learning) </a:t>
            </a:r>
            <a:r>
              <a:rPr lang="en-US" dirty="0" err="1"/>
              <a:t>để</a:t>
            </a:r>
            <a:r>
              <a:rPr lang="en-US" dirty="0"/>
              <a:t> </a:t>
            </a:r>
            <a:r>
              <a:rPr lang="en-US" dirty="0" err="1"/>
              <a:t>khai</a:t>
            </a:r>
            <a:r>
              <a:rPr lang="en-US" dirty="0"/>
              <a:t> </a:t>
            </a:r>
            <a:r>
              <a:rPr lang="en-US" dirty="0" err="1"/>
              <a:t>phá</a:t>
            </a:r>
            <a:r>
              <a:rPr lang="en-US" dirty="0"/>
              <a:t>, </a:t>
            </a:r>
            <a:r>
              <a:rPr lang="en-US" dirty="0" err="1"/>
              <a:t>trích</a:t>
            </a:r>
            <a:r>
              <a:rPr lang="en-US" dirty="0"/>
              <a:t> </a:t>
            </a:r>
            <a:r>
              <a:rPr lang="en-US" dirty="0" err="1"/>
              <a:t>chọn</a:t>
            </a:r>
            <a:r>
              <a:rPr lang="en-US" dirty="0"/>
              <a:t> </a:t>
            </a:r>
            <a:r>
              <a:rPr lang="en-US" dirty="0" err="1"/>
              <a:t>được</a:t>
            </a:r>
            <a:r>
              <a:rPr lang="en-US" dirty="0"/>
              <a:t> </a:t>
            </a:r>
            <a:r>
              <a:rPr lang="en-US" dirty="0" err="1"/>
              <a:t>các</a:t>
            </a:r>
            <a:r>
              <a:rPr lang="en-US" dirty="0"/>
              <a:t> </a:t>
            </a:r>
            <a:r>
              <a:rPr lang="en-US" dirty="0" err="1"/>
              <a:t>mẫu</a:t>
            </a:r>
            <a:r>
              <a:rPr lang="en-US" dirty="0"/>
              <a:t> (pattern) </a:t>
            </a:r>
            <a:r>
              <a:rPr lang="en-US" dirty="0" err="1"/>
              <a:t>thông</a:t>
            </a:r>
            <a:r>
              <a:rPr lang="en-US" dirty="0"/>
              <a:t> tin, </a:t>
            </a:r>
            <a:r>
              <a:rPr lang="en-US" dirty="0" err="1"/>
              <a:t>các</a:t>
            </a:r>
            <a:r>
              <a:rPr lang="en-US" dirty="0"/>
              <a:t> </a:t>
            </a:r>
            <a:r>
              <a:rPr lang="en-US" dirty="0" err="1"/>
              <a:t>mối</a:t>
            </a:r>
            <a:r>
              <a:rPr lang="en-US" dirty="0"/>
              <a:t> </a:t>
            </a:r>
            <a:r>
              <a:rPr lang="en-US" dirty="0" err="1"/>
              <a:t>liên</a:t>
            </a:r>
            <a:r>
              <a:rPr lang="en-US" dirty="0"/>
              <a:t> </a:t>
            </a:r>
            <a:r>
              <a:rPr lang="en-US" dirty="0" err="1"/>
              <a:t>hệ</a:t>
            </a:r>
            <a:r>
              <a:rPr lang="en-US" dirty="0"/>
              <a:t> </a:t>
            </a:r>
            <a:r>
              <a:rPr lang="en-US" dirty="0" err="1"/>
              <a:t>đặc</a:t>
            </a:r>
            <a:r>
              <a:rPr lang="en-US" dirty="0"/>
              <a:t> </a:t>
            </a:r>
            <a:r>
              <a:rPr lang="en-US" dirty="0" err="1"/>
              <a:t>biệt</a:t>
            </a:r>
            <a:r>
              <a:rPr lang="en-US" dirty="0"/>
              <a:t> </a:t>
            </a:r>
            <a:r>
              <a:rPr lang="en-US" dirty="0" err="1"/>
              <a:t>trong</a:t>
            </a:r>
            <a:r>
              <a:rPr lang="en-US" dirty="0"/>
              <a:t> </a:t>
            </a:r>
            <a:r>
              <a:rPr lang="en-US" dirty="0" err="1"/>
              <a:t>dữ</a:t>
            </a:r>
            <a:r>
              <a:rPr lang="en-US" dirty="0"/>
              <a:t> </a:t>
            </a:r>
            <a:r>
              <a:rPr lang="en-US" dirty="0" err="1"/>
              <a:t>liệu</a:t>
            </a:r>
            <a:r>
              <a:rPr lang="en-US" dirty="0"/>
              <a:t>.</a:t>
            </a:r>
          </a:p>
          <a:p>
            <a:r>
              <a:rPr lang="en-US" b="1" dirty="0" err="1"/>
              <a:t>Bước</a:t>
            </a:r>
            <a:r>
              <a:rPr lang="en-US" b="1" dirty="0"/>
              <a:t> 5-</a:t>
            </a:r>
            <a:r>
              <a:rPr lang="en-US" dirty="0"/>
              <a:t> </a:t>
            </a:r>
            <a:r>
              <a:rPr lang="en-US" dirty="0" err="1"/>
              <a:t>Đánh</a:t>
            </a:r>
            <a:r>
              <a:rPr lang="en-US" dirty="0"/>
              <a:t> </a:t>
            </a:r>
            <a:r>
              <a:rPr lang="en-US" dirty="0" err="1"/>
              <a:t>giá</a:t>
            </a:r>
            <a:r>
              <a:rPr lang="en-US" dirty="0"/>
              <a:t> </a:t>
            </a:r>
            <a:r>
              <a:rPr lang="en-US" dirty="0" err="1"/>
              <a:t>và</a:t>
            </a:r>
            <a:r>
              <a:rPr lang="en-US" dirty="0"/>
              <a:t> </a:t>
            </a:r>
            <a:r>
              <a:rPr lang="en-US" dirty="0" err="1"/>
              <a:t>biểu</a:t>
            </a:r>
            <a:r>
              <a:rPr lang="en-US" dirty="0"/>
              <a:t> </a:t>
            </a:r>
            <a:r>
              <a:rPr lang="en-US" dirty="0" err="1"/>
              <a:t>diễn</a:t>
            </a:r>
            <a:r>
              <a:rPr lang="en-US" dirty="0"/>
              <a:t> tri </a:t>
            </a:r>
            <a:r>
              <a:rPr lang="en-US" dirty="0" err="1"/>
              <a:t>thức</a:t>
            </a:r>
            <a:r>
              <a:rPr lang="en-US" dirty="0"/>
              <a:t> </a:t>
            </a:r>
            <a:r>
              <a:rPr lang="en-US" dirty="0" smtClean="0"/>
              <a:t>:</a:t>
            </a:r>
            <a:r>
              <a:rPr lang="en-US" dirty="0" err="1" smtClean="0"/>
              <a:t>Dùng</a:t>
            </a:r>
            <a:r>
              <a:rPr lang="en-US" dirty="0" smtClean="0"/>
              <a:t> </a:t>
            </a:r>
            <a:r>
              <a:rPr lang="en-US" dirty="0" err="1"/>
              <a:t>các</a:t>
            </a:r>
            <a:r>
              <a:rPr lang="en-US" dirty="0"/>
              <a:t> </a:t>
            </a:r>
            <a:r>
              <a:rPr lang="en-US" dirty="0" err="1"/>
              <a:t>kỹ</a:t>
            </a:r>
            <a:r>
              <a:rPr lang="en-US" dirty="0"/>
              <a:t> </a:t>
            </a:r>
            <a:r>
              <a:rPr lang="en-US" dirty="0" err="1"/>
              <a:t>thuật</a:t>
            </a:r>
            <a:r>
              <a:rPr lang="en-US" dirty="0"/>
              <a:t> </a:t>
            </a:r>
            <a:r>
              <a:rPr lang="en-US" dirty="0" err="1"/>
              <a:t>hiển</a:t>
            </a:r>
            <a:r>
              <a:rPr lang="en-US" dirty="0"/>
              <a:t> </a:t>
            </a:r>
            <a:r>
              <a:rPr lang="en-US" dirty="0" err="1"/>
              <a:t>thị</a:t>
            </a:r>
            <a:r>
              <a:rPr lang="en-US" dirty="0"/>
              <a:t> </a:t>
            </a:r>
            <a:r>
              <a:rPr lang="en-US" dirty="0" err="1"/>
              <a:t>dữ</a:t>
            </a:r>
            <a:r>
              <a:rPr lang="en-US" dirty="0"/>
              <a:t> </a:t>
            </a:r>
            <a:r>
              <a:rPr lang="en-US" dirty="0" err="1"/>
              <a:t>liệu</a:t>
            </a:r>
            <a:r>
              <a:rPr lang="en-US" dirty="0"/>
              <a:t> </a:t>
            </a:r>
            <a:r>
              <a:rPr lang="en-US" dirty="0" err="1"/>
              <a:t>để</a:t>
            </a:r>
            <a:r>
              <a:rPr lang="en-US" dirty="0"/>
              <a:t> </a:t>
            </a:r>
            <a:r>
              <a:rPr lang="en-US" dirty="0" err="1"/>
              <a:t>trình</a:t>
            </a:r>
            <a:r>
              <a:rPr lang="en-US" dirty="0"/>
              <a:t> </a:t>
            </a:r>
            <a:r>
              <a:rPr lang="en-US" dirty="0" err="1"/>
              <a:t>bày</a:t>
            </a:r>
            <a:r>
              <a:rPr lang="en-US" dirty="0"/>
              <a:t> </a:t>
            </a:r>
            <a:r>
              <a:rPr lang="en-US" dirty="0" err="1"/>
              <a:t>các</a:t>
            </a:r>
            <a:r>
              <a:rPr lang="en-US" dirty="0"/>
              <a:t> </a:t>
            </a:r>
            <a:r>
              <a:rPr lang="en-US" dirty="0" err="1"/>
              <a:t>mẫu</a:t>
            </a:r>
            <a:r>
              <a:rPr lang="en-US" dirty="0"/>
              <a:t> </a:t>
            </a:r>
            <a:r>
              <a:rPr lang="en-US" dirty="0" err="1"/>
              <a:t>thông</a:t>
            </a:r>
            <a:r>
              <a:rPr lang="en-US" dirty="0"/>
              <a:t> tin (tri </a:t>
            </a:r>
            <a:r>
              <a:rPr lang="en-US" dirty="0" err="1"/>
              <a:t>thức</a:t>
            </a:r>
            <a:r>
              <a:rPr lang="en-US" dirty="0"/>
              <a:t>) </a:t>
            </a:r>
            <a:r>
              <a:rPr lang="en-US" dirty="0" err="1"/>
              <a:t>và</a:t>
            </a:r>
            <a:r>
              <a:rPr lang="en-US" dirty="0"/>
              <a:t> </a:t>
            </a:r>
            <a:r>
              <a:rPr lang="en-US" dirty="0" err="1"/>
              <a:t>mối</a:t>
            </a:r>
            <a:r>
              <a:rPr lang="en-US" dirty="0"/>
              <a:t> </a:t>
            </a:r>
            <a:r>
              <a:rPr lang="en-US" dirty="0" err="1"/>
              <a:t>liên</a:t>
            </a:r>
            <a:r>
              <a:rPr lang="en-US" dirty="0"/>
              <a:t> </a:t>
            </a:r>
            <a:r>
              <a:rPr lang="en-US" dirty="0" err="1"/>
              <a:t>hệ</a:t>
            </a:r>
            <a:r>
              <a:rPr lang="en-US" dirty="0"/>
              <a:t> </a:t>
            </a:r>
            <a:r>
              <a:rPr lang="en-US" dirty="0" err="1"/>
              <a:t>đặc</a:t>
            </a:r>
            <a:r>
              <a:rPr lang="en-US" dirty="0"/>
              <a:t> </a:t>
            </a:r>
            <a:r>
              <a:rPr lang="en-US" dirty="0" err="1"/>
              <a:t>biệt</a:t>
            </a:r>
            <a:r>
              <a:rPr lang="en-US" dirty="0"/>
              <a:t> </a:t>
            </a:r>
            <a:r>
              <a:rPr lang="en-US" dirty="0" err="1"/>
              <a:t>trong</a:t>
            </a:r>
            <a:r>
              <a:rPr lang="en-US" dirty="0"/>
              <a:t> </a:t>
            </a:r>
            <a:r>
              <a:rPr lang="en-US" dirty="0" err="1"/>
              <a:t>dữ</a:t>
            </a:r>
            <a:r>
              <a:rPr lang="en-US" dirty="0"/>
              <a:t> </a:t>
            </a:r>
            <a:r>
              <a:rPr lang="en-US" dirty="0" err="1"/>
              <a:t>liệu</a:t>
            </a:r>
            <a:r>
              <a:rPr lang="en-US" dirty="0"/>
              <a:t> </a:t>
            </a:r>
            <a:r>
              <a:rPr lang="en-US" dirty="0" err="1"/>
              <a:t>đã</a:t>
            </a:r>
            <a:r>
              <a:rPr lang="en-US" dirty="0"/>
              <a:t> </a:t>
            </a:r>
            <a:r>
              <a:rPr lang="en-US" dirty="0" err="1"/>
              <a:t>được</a:t>
            </a:r>
            <a:r>
              <a:rPr lang="en-US" dirty="0"/>
              <a:t> </a:t>
            </a:r>
            <a:r>
              <a:rPr lang="en-US" dirty="0" err="1"/>
              <a:t>khai</a:t>
            </a:r>
            <a:r>
              <a:rPr lang="en-US" dirty="0"/>
              <a:t> </a:t>
            </a:r>
            <a:r>
              <a:rPr lang="en-US" dirty="0" err="1"/>
              <a:t>phá</a:t>
            </a:r>
            <a:r>
              <a:rPr lang="en-US" dirty="0"/>
              <a:t> ở </a:t>
            </a:r>
            <a:r>
              <a:rPr lang="en-US" dirty="0" err="1"/>
              <a:t>bước</a:t>
            </a:r>
            <a:r>
              <a:rPr lang="en-US" dirty="0"/>
              <a:t> </a:t>
            </a:r>
            <a:r>
              <a:rPr lang="en-US" dirty="0" err="1"/>
              <a:t>trên</a:t>
            </a:r>
            <a:r>
              <a:rPr lang="en-US" dirty="0"/>
              <a:t> </a:t>
            </a:r>
            <a:r>
              <a:rPr lang="en-US" dirty="0" err="1"/>
              <a:t>biểu</a:t>
            </a:r>
            <a:r>
              <a:rPr lang="en-US" dirty="0"/>
              <a:t> </a:t>
            </a:r>
            <a:r>
              <a:rPr lang="en-US" dirty="0" err="1"/>
              <a:t>diễn</a:t>
            </a:r>
            <a:r>
              <a:rPr lang="en-US" dirty="0"/>
              <a:t> </a:t>
            </a:r>
            <a:r>
              <a:rPr lang="en-US" dirty="0" err="1"/>
              <a:t>theo</a:t>
            </a:r>
            <a:r>
              <a:rPr lang="en-US" dirty="0"/>
              <a:t> </a:t>
            </a:r>
            <a:r>
              <a:rPr lang="en-US" dirty="0" err="1"/>
              <a:t>dạng</a:t>
            </a:r>
            <a:r>
              <a:rPr lang="en-US" dirty="0"/>
              <a:t> </a:t>
            </a:r>
            <a:r>
              <a:rPr lang="en-US" dirty="0" err="1"/>
              <a:t>gần</a:t>
            </a:r>
            <a:r>
              <a:rPr lang="en-US" dirty="0"/>
              <a:t> </a:t>
            </a:r>
            <a:r>
              <a:rPr lang="en-US" dirty="0" err="1"/>
              <a:t>gũi</a:t>
            </a:r>
            <a:r>
              <a:rPr lang="en-US" dirty="0"/>
              <a:t> </a:t>
            </a:r>
            <a:r>
              <a:rPr lang="en-US" dirty="0" err="1"/>
              <a:t>với</a:t>
            </a:r>
            <a:r>
              <a:rPr lang="en-US" dirty="0"/>
              <a:t> </a:t>
            </a:r>
            <a:r>
              <a:rPr lang="en-US" dirty="0" err="1"/>
              <a:t>người</a:t>
            </a:r>
            <a:r>
              <a:rPr lang="en-US" dirty="0"/>
              <a:t> </a:t>
            </a:r>
            <a:r>
              <a:rPr lang="en-US" dirty="0" err="1"/>
              <a:t>sử</a:t>
            </a:r>
            <a:r>
              <a:rPr lang="en-US" dirty="0"/>
              <a:t> </a:t>
            </a:r>
            <a:r>
              <a:rPr lang="en-US" dirty="0" err="1"/>
              <a:t>dụng</a:t>
            </a:r>
            <a:r>
              <a:rPr lang="en-US" dirty="0"/>
              <a:t> </a:t>
            </a:r>
            <a:r>
              <a:rPr lang="en-US" dirty="0" err="1"/>
              <a:t>như</a:t>
            </a:r>
            <a:r>
              <a:rPr lang="en-US" dirty="0"/>
              <a:t> </a:t>
            </a:r>
            <a:r>
              <a:rPr lang="en-US" dirty="0" err="1"/>
              <a:t>đồ</a:t>
            </a:r>
            <a:r>
              <a:rPr lang="en-US" dirty="0"/>
              <a:t> </a:t>
            </a:r>
            <a:r>
              <a:rPr lang="en-US" dirty="0" err="1"/>
              <a:t>thị</a:t>
            </a:r>
            <a:r>
              <a:rPr lang="en-US" dirty="0"/>
              <a:t>, </a:t>
            </a:r>
            <a:r>
              <a:rPr lang="en-US" dirty="0" err="1"/>
              <a:t>cây</a:t>
            </a:r>
            <a:r>
              <a:rPr lang="en-US" dirty="0"/>
              <a:t>, </a:t>
            </a:r>
            <a:r>
              <a:rPr lang="en-US" dirty="0" err="1"/>
              <a:t>bảng</a:t>
            </a:r>
            <a:r>
              <a:rPr lang="en-US" dirty="0"/>
              <a:t> </a:t>
            </a:r>
            <a:r>
              <a:rPr lang="en-US" dirty="0" err="1"/>
              <a:t>biểu</a:t>
            </a:r>
            <a:r>
              <a:rPr lang="en-US" dirty="0"/>
              <a:t>, </a:t>
            </a:r>
            <a:r>
              <a:rPr lang="en-US" dirty="0" err="1"/>
              <a:t>luật</a:t>
            </a:r>
            <a:r>
              <a:rPr lang="en-US" dirty="0"/>
              <a:t>,… </a:t>
            </a:r>
            <a:r>
              <a:rPr lang="en-US" dirty="0" err="1"/>
              <a:t>Đồng</a:t>
            </a:r>
            <a:r>
              <a:rPr lang="en-US" dirty="0"/>
              <a:t> </a:t>
            </a:r>
            <a:r>
              <a:rPr lang="en-US" dirty="0" err="1"/>
              <a:t>thời</a:t>
            </a:r>
            <a:r>
              <a:rPr lang="en-US" dirty="0"/>
              <a:t>, </a:t>
            </a:r>
            <a:r>
              <a:rPr lang="en-US" dirty="0" err="1"/>
              <a:t>bước</a:t>
            </a:r>
            <a:r>
              <a:rPr lang="en-US" dirty="0"/>
              <a:t> </a:t>
            </a:r>
            <a:r>
              <a:rPr lang="en-US" dirty="0" err="1"/>
              <a:t>này</a:t>
            </a:r>
            <a:r>
              <a:rPr lang="en-US" dirty="0"/>
              <a:t> </a:t>
            </a:r>
            <a:r>
              <a:rPr lang="en-US" dirty="0" err="1"/>
              <a:t>cũng</a:t>
            </a:r>
            <a:r>
              <a:rPr lang="en-US" dirty="0"/>
              <a:t> </a:t>
            </a:r>
            <a:r>
              <a:rPr lang="en-US" dirty="0" err="1"/>
              <a:t>đánh</a:t>
            </a:r>
            <a:r>
              <a:rPr lang="en-US" dirty="0"/>
              <a:t> </a:t>
            </a:r>
            <a:r>
              <a:rPr lang="en-US" dirty="0" err="1"/>
              <a:t>giá</a:t>
            </a:r>
            <a:r>
              <a:rPr lang="en-US" dirty="0"/>
              <a:t> </a:t>
            </a:r>
            <a:r>
              <a:rPr lang="en-US" dirty="0" err="1"/>
              <a:t>những</a:t>
            </a:r>
            <a:r>
              <a:rPr lang="en-US" dirty="0"/>
              <a:t> tri </a:t>
            </a:r>
            <a:r>
              <a:rPr lang="en-US" dirty="0" err="1"/>
              <a:t>thức</a:t>
            </a:r>
            <a:r>
              <a:rPr lang="en-US" dirty="0"/>
              <a:t> </a:t>
            </a:r>
            <a:r>
              <a:rPr lang="en-US" dirty="0" err="1"/>
              <a:t>khai</a:t>
            </a:r>
            <a:r>
              <a:rPr lang="en-US" dirty="0"/>
              <a:t> </a:t>
            </a:r>
            <a:r>
              <a:rPr lang="en-US" dirty="0" err="1"/>
              <a:t>phá</a:t>
            </a:r>
            <a:r>
              <a:rPr lang="en-US" dirty="0"/>
              <a:t> </a:t>
            </a:r>
            <a:r>
              <a:rPr lang="en-US" dirty="0" err="1"/>
              <a:t>được</a:t>
            </a:r>
            <a:r>
              <a:rPr lang="en-US" dirty="0"/>
              <a:t> </a:t>
            </a:r>
            <a:r>
              <a:rPr lang="en-US" dirty="0" err="1"/>
              <a:t>theo</a:t>
            </a:r>
            <a:r>
              <a:rPr lang="en-US" dirty="0"/>
              <a:t> </a:t>
            </a:r>
            <a:r>
              <a:rPr lang="en-US" dirty="0" err="1"/>
              <a:t>những</a:t>
            </a:r>
            <a:r>
              <a:rPr lang="en-US" dirty="0"/>
              <a:t> </a:t>
            </a:r>
            <a:r>
              <a:rPr lang="en-US" dirty="0" err="1"/>
              <a:t>tiêu</a:t>
            </a:r>
            <a:r>
              <a:rPr lang="en-US" dirty="0"/>
              <a:t> </a:t>
            </a:r>
            <a:r>
              <a:rPr lang="en-US" dirty="0" err="1"/>
              <a:t>chí</a:t>
            </a:r>
            <a:r>
              <a:rPr lang="en-US" dirty="0"/>
              <a:t> </a:t>
            </a:r>
            <a:r>
              <a:rPr lang="en-US" dirty="0" err="1"/>
              <a:t>nhất</a:t>
            </a:r>
            <a:r>
              <a:rPr lang="en-US" dirty="0"/>
              <a:t> </a:t>
            </a:r>
            <a:r>
              <a:rPr lang="en-US" dirty="0" err="1"/>
              <a:t>định</a:t>
            </a:r>
            <a:r>
              <a:rPr lang="en-US" dirty="0"/>
              <a:t>.</a:t>
            </a:r>
          </a:p>
          <a:p>
            <a:r>
              <a:rPr lang="en-US" dirty="0" err="1"/>
              <a:t>Trong</a:t>
            </a:r>
            <a:r>
              <a:rPr lang="en-US" dirty="0"/>
              <a:t> </a:t>
            </a:r>
            <a:r>
              <a:rPr lang="en-US" dirty="0" err="1"/>
              <a:t>giai</a:t>
            </a:r>
            <a:r>
              <a:rPr lang="en-US" dirty="0"/>
              <a:t> </a:t>
            </a:r>
            <a:r>
              <a:rPr lang="en-US" dirty="0" err="1"/>
              <a:t>đoạn</a:t>
            </a:r>
            <a:r>
              <a:rPr lang="en-US" dirty="0"/>
              <a:t> </a:t>
            </a:r>
            <a:r>
              <a:rPr lang="en-US" dirty="0" err="1"/>
              <a:t>KPDL</a:t>
            </a:r>
            <a:r>
              <a:rPr lang="en-US" dirty="0"/>
              <a:t>, </a:t>
            </a:r>
            <a:r>
              <a:rPr lang="en-US" dirty="0" err="1"/>
              <a:t>có</a:t>
            </a:r>
            <a:r>
              <a:rPr lang="en-US" dirty="0"/>
              <a:t> </a:t>
            </a:r>
            <a:r>
              <a:rPr lang="en-US" dirty="0" err="1"/>
              <a:t>thể</a:t>
            </a:r>
            <a:r>
              <a:rPr lang="en-US" dirty="0"/>
              <a:t> </a:t>
            </a:r>
            <a:r>
              <a:rPr lang="en-US" dirty="0" err="1"/>
              <a:t>cần</a:t>
            </a:r>
            <a:r>
              <a:rPr lang="en-US" dirty="0"/>
              <a:t> </a:t>
            </a:r>
            <a:r>
              <a:rPr lang="en-US" dirty="0" err="1"/>
              <a:t>sự</a:t>
            </a:r>
            <a:r>
              <a:rPr lang="en-US" dirty="0"/>
              <a:t> </a:t>
            </a:r>
            <a:r>
              <a:rPr lang="en-US" dirty="0" err="1"/>
              <a:t>tương</a:t>
            </a:r>
            <a:r>
              <a:rPr lang="en-US" dirty="0"/>
              <a:t> </a:t>
            </a:r>
            <a:r>
              <a:rPr lang="en-US" dirty="0" err="1"/>
              <a:t>tác</a:t>
            </a:r>
            <a:r>
              <a:rPr lang="en-US" dirty="0"/>
              <a:t> </a:t>
            </a:r>
            <a:r>
              <a:rPr lang="en-US" dirty="0" err="1"/>
              <a:t>của</a:t>
            </a:r>
            <a:r>
              <a:rPr lang="en-US" dirty="0"/>
              <a:t> </a:t>
            </a:r>
            <a:r>
              <a:rPr lang="en-US" dirty="0" err="1"/>
              <a:t>người</a:t>
            </a:r>
            <a:r>
              <a:rPr lang="en-US" dirty="0"/>
              <a:t> </a:t>
            </a:r>
            <a:r>
              <a:rPr lang="en-US" dirty="0" err="1"/>
              <a:t>dùng</a:t>
            </a:r>
            <a:r>
              <a:rPr lang="en-US" dirty="0"/>
              <a:t> </a:t>
            </a:r>
            <a:r>
              <a:rPr lang="en-US" dirty="0" err="1"/>
              <a:t>để</a:t>
            </a:r>
            <a:r>
              <a:rPr lang="en-US" dirty="0"/>
              <a:t> </a:t>
            </a:r>
            <a:r>
              <a:rPr lang="en-US" dirty="0" err="1"/>
              <a:t>điều</a:t>
            </a:r>
            <a:r>
              <a:rPr lang="en-US" dirty="0"/>
              <a:t> </a:t>
            </a:r>
            <a:r>
              <a:rPr lang="en-US" dirty="0" err="1"/>
              <a:t>chỉnh</a:t>
            </a:r>
            <a:r>
              <a:rPr lang="en-US" dirty="0"/>
              <a:t> </a:t>
            </a:r>
            <a:r>
              <a:rPr lang="en-US" dirty="0" err="1"/>
              <a:t>và</a:t>
            </a:r>
            <a:r>
              <a:rPr lang="en-US" dirty="0"/>
              <a:t> </a:t>
            </a:r>
            <a:r>
              <a:rPr lang="en-US" dirty="0" err="1"/>
              <a:t>rút</a:t>
            </a:r>
            <a:r>
              <a:rPr lang="en-US" dirty="0"/>
              <a:t> </a:t>
            </a:r>
            <a:r>
              <a:rPr lang="en-US" dirty="0" err="1"/>
              <a:t>ra</a:t>
            </a:r>
            <a:r>
              <a:rPr lang="en-US" dirty="0"/>
              <a:t> </a:t>
            </a:r>
            <a:r>
              <a:rPr lang="en-US" dirty="0" err="1"/>
              <a:t>các</a:t>
            </a:r>
            <a:r>
              <a:rPr lang="en-US" dirty="0"/>
              <a:t> tri </a:t>
            </a:r>
            <a:r>
              <a:rPr lang="en-US" dirty="0" err="1"/>
              <a:t>thức</a:t>
            </a:r>
            <a:r>
              <a:rPr lang="en-US" dirty="0"/>
              <a:t> </a:t>
            </a:r>
            <a:r>
              <a:rPr lang="en-US" dirty="0" err="1"/>
              <a:t>cần</a:t>
            </a:r>
            <a:r>
              <a:rPr lang="en-US" dirty="0"/>
              <a:t> </a:t>
            </a:r>
            <a:r>
              <a:rPr lang="en-US" dirty="0" err="1"/>
              <a:t>thiết</a:t>
            </a:r>
            <a:r>
              <a:rPr lang="en-US" dirty="0"/>
              <a:t> </a:t>
            </a:r>
            <a:r>
              <a:rPr lang="en-US" dirty="0" err="1"/>
              <a:t>nhất</a:t>
            </a:r>
            <a:r>
              <a:rPr lang="en-US" dirty="0"/>
              <a:t>. </a:t>
            </a:r>
            <a:r>
              <a:rPr lang="en-US" dirty="0" err="1"/>
              <a:t>Các</a:t>
            </a:r>
            <a:r>
              <a:rPr lang="en-US" dirty="0"/>
              <a:t> tri </a:t>
            </a:r>
            <a:r>
              <a:rPr lang="en-US" dirty="0" err="1"/>
              <a:t>thức</a:t>
            </a:r>
            <a:r>
              <a:rPr lang="en-US" dirty="0"/>
              <a:t> </a:t>
            </a:r>
            <a:r>
              <a:rPr lang="en-US" dirty="0" err="1"/>
              <a:t>nhận</a:t>
            </a:r>
            <a:r>
              <a:rPr lang="en-US" dirty="0"/>
              <a:t> </a:t>
            </a:r>
            <a:r>
              <a:rPr lang="en-US" dirty="0" err="1"/>
              <a:t>được</a:t>
            </a:r>
            <a:r>
              <a:rPr lang="en-US" dirty="0"/>
              <a:t> </a:t>
            </a:r>
            <a:r>
              <a:rPr lang="en-US" dirty="0" err="1"/>
              <a:t>cũng</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lưu</a:t>
            </a:r>
            <a:r>
              <a:rPr lang="en-US" dirty="0"/>
              <a:t> </a:t>
            </a:r>
            <a:r>
              <a:rPr lang="en-US" dirty="0" err="1"/>
              <a:t>và</a:t>
            </a:r>
            <a:r>
              <a:rPr lang="en-US" dirty="0"/>
              <a:t> </a:t>
            </a:r>
            <a:r>
              <a:rPr lang="en-US" dirty="0" err="1"/>
              <a:t>sử</a:t>
            </a:r>
            <a:r>
              <a:rPr lang="en-US" dirty="0"/>
              <a:t> </a:t>
            </a:r>
            <a:r>
              <a:rPr lang="en-US" dirty="0" err="1"/>
              <a:t>dụng</a:t>
            </a:r>
            <a:r>
              <a:rPr lang="en-US" dirty="0"/>
              <a:t> </a:t>
            </a:r>
            <a:r>
              <a:rPr lang="en-US" dirty="0" err="1"/>
              <a:t>lại</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2 </a:t>
            </a:r>
            <a:r>
              <a:rPr lang="en-US" dirty="0" err="1"/>
              <a:t>độ</a:t>
            </a:r>
            <a:r>
              <a:rPr lang="en-US" dirty="0"/>
              <a:t> </a:t>
            </a:r>
            <a:r>
              <a:rPr lang="en-US" dirty="0" err="1"/>
              <a:t>đo</a:t>
            </a:r>
            <a:r>
              <a:rPr lang="en-US" dirty="0"/>
              <a:t> </a:t>
            </a:r>
            <a:r>
              <a:rPr lang="en-US" dirty="0" err="1"/>
              <a:t>chính</a:t>
            </a:r>
            <a:r>
              <a:rPr lang="en-US" dirty="0"/>
              <a:t> </a:t>
            </a:r>
            <a:r>
              <a:rPr lang="en-US" dirty="0" err="1"/>
              <a:t>để</a:t>
            </a:r>
            <a:r>
              <a:rPr lang="en-US" dirty="0"/>
              <a:t> </a:t>
            </a:r>
            <a:r>
              <a:rPr lang="en-US" dirty="0" err="1"/>
              <a:t>đánh</a:t>
            </a:r>
            <a:r>
              <a:rPr lang="en-US" dirty="0"/>
              <a:t> </a:t>
            </a:r>
            <a:r>
              <a:rPr lang="en-US" dirty="0" err="1"/>
              <a:t>giá</a:t>
            </a:r>
            <a:r>
              <a:rPr lang="en-US" dirty="0"/>
              <a:t> </a:t>
            </a:r>
            <a:r>
              <a:rPr lang="en-US" dirty="0" err="1"/>
              <a:t>một</a:t>
            </a:r>
            <a:r>
              <a:rPr lang="en-US" dirty="0"/>
              <a:t> </a:t>
            </a:r>
            <a:r>
              <a:rPr lang="en-US" dirty="0" err="1"/>
              <a:t>một</a:t>
            </a:r>
            <a:r>
              <a:rPr lang="en-US" dirty="0"/>
              <a:t> </a:t>
            </a:r>
            <a:r>
              <a:rPr lang="en-US" dirty="0" err="1"/>
              <a:t>luật</a:t>
            </a:r>
            <a:r>
              <a:rPr lang="en-US" dirty="0"/>
              <a:t> </a:t>
            </a:r>
            <a:r>
              <a:rPr lang="en-US" dirty="0" err="1"/>
              <a:t>kết</a:t>
            </a:r>
            <a:r>
              <a:rPr lang="en-US" dirty="0"/>
              <a:t> </a:t>
            </a:r>
            <a:r>
              <a:rPr lang="en-US" dirty="0" err="1"/>
              <a:t>hợp</a:t>
            </a:r>
            <a:r>
              <a:rPr lang="en-US" dirty="0"/>
              <a:t> </a:t>
            </a:r>
            <a:r>
              <a:rPr lang="en-US" dirty="0" err="1"/>
              <a:t>là</a:t>
            </a:r>
            <a:r>
              <a:rPr lang="en-US" dirty="0"/>
              <a:t>:</a:t>
            </a:r>
          </a:p>
          <a:p>
            <a:r>
              <a:rPr lang="en-US" dirty="0" err="1"/>
              <a:t>Độ</a:t>
            </a:r>
            <a:r>
              <a:rPr lang="en-US" dirty="0"/>
              <a:t> </a:t>
            </a:r>
            <a:r>
              <a:rPr lang="en-US" dirty="0" err="1"/>
              <a:t>hỗ</a:t>
            </a:r>
            <a:r>
              <a:rPr lang="en-US" dirty="0"/>
              <a:t> </a:t>
            </a:r>
            <a:r>
              <a:rPr lang="en-US" dirty="0" err="1"/>
              <a:t>trợ</a:t>
            </a:r>
            <a:r>
              <a:rPr lang="en-US" dirty="0"/>
              <a:t> (support): </a:t>
            </a:r>
            <a:r>
              <a:rPr lang="en-US" dirty="0" err="1"/>
              <a:t>Xác</a:t>
            </a:r>
            <a:r>
              <a:rPr lang="en-US" dirty="0"/>
              <a:t> </a:t>
            </a:r>
            <a:r>
              <a:rPr lang="en-US" dirty="0" err="1"/>
              <a:t>suất</a:t>
            </a:r>
            <a:r>
              <a:rPr lang="en-US" dirty="0"/>
              <a:t> </a:t>
            </a:r>
            <a:r>
              <a:rPr lang="en-US" dirty="0" err="1"/>
              <a:t>xuất</a:t>
            </a:r>
            <a:r>
              <a:rPr lang="en-US" dirty="0"/>
              <a:t> </a:t>
            </a:r>
            <a:r>
              <a:rPr lang="en-US" dirty="0" err="1"/>
              <a:t>hiện</a:t>
            </a:r>
            <a:r>
              <a:rPr lang="en-US" dirty="0"/>
              <a:t> </a:t>
            </a:r>
            <a:r>
              <a:rPr lang="en-US" dirty="0" err="1"/>
              <a:t>một</a:t>
            </a:r>
            <a:r>
              <a:rPr lang="en-US" dirty="0"/>
              <a:t> </a:t>
            </a:r>
            <a:r>
              <a:rPr lang="en-US" dirty="0" err="1"/>
              <a:t>giao</a:t>
            </a:r>
            <a:r>
              <a:rPr lang="en-US" dirty="0"/>
              <a:t> </a:t>
            </a:r>
            <a:r>
              <a:rPr lang="en-US" dirty="0" err="1"/>
              <a:t>dịch</a:t>
            </a:r>
            <a:r>
              <a:rPr lang="en-US" dirty="0"/>
              <a:t> </a:t>
            </a:r>
            <a:r>
              <a:rPr lang="en-US" dirty="0" err="1"/>
              <a:t>chứa</a:t>
            </a:r>
            <a:r>
              <a:rPr lang="en-US" dirty="0"/>
              <a:t> </a:t>
            </a:r>
            <a:r>
              <a:rPr lang="en-US" dirty="0" err="1"/>
              <a:t>cả</a:t>
            </a:r>
            <a:r>
              <a:rPr lang="en-US" dirty="0"/>
              <a:t> </a:t>
            </a:r>
            <a:r>
              <a:rPr lang="en-US" dirty="0" err="1"/>
              <a:t>tập</a:t>
            </a:r>
            <a:r>
              <a:rPr lang="en-US" dirty="0"/>
              <a:t> </a:t>
            </a:r>
            <a:r>
              <a:rPr lang="en-US" dirty="0" err="1"/>
              <a:t>nguyên</a:t>
            </a:r>
            <a:r>
              <a:rPr lang="en-US" dirty="0"/>
              <a:t> </a:t>
            </a:r>
            <a:r>
              <a:rPr lang="en-US" dirty="0" err="1"/>
              <a:t>nhân</a:t>
            </a:r>
            <a:r>
              <a:rPr lang="en-US" dirty="0"/>
              <a:t> </a:t>
            </a:r>
            <a:r>
              <a:rPr lang="en-US" dirty="0" err="1"/>
              <a:t>và</a:t>
            </a:r>
            <a:r>
              <a:rPr lang="en-US" dirty="0"/>
              <a:t> </a:t>
            </a:r>
            <a:r>
              <a:rPr lang="en-US" dirty="0" err="1"/>
              <a:t>tập</a:t>
            </a:r>
            <a:r>
              <a:rPr lang="en-US" dirty="0"/>
              <a:t> </a:t>
            </a:r>
            <a:r>
              <a:rPr lang="en-US" dirty="0" err="1"/>
              <a:t>kết</a:t>
            </a:r>
            <a:r>
              <a:rPr lang="en-US" dirty="0"/>
              <a:t> </a:t>
            </a:r>
            <a:r>
              <a:rPr lang="en-US" dirty="0" err="1"/>
              <a:t>quả</a:t>
            </a:r>
            <a:r>
              <a:rPr lang="en-US" dirty="0"/>
              <a:t> </a:t>
            </a:r>
            <a:r>
              <a:rPr lang="en-US" dirty="0" err="1"/>
              <a:t>của</a:t>
            </a:r>
            <a:r>
              <a:rPr lang="en-US" dirty="0"/>
              <a:t> </a:t>
            </a:r>
            <a:r>
              <a:rPr lang="en-US" dirty="0" err="1"/>
              <a:t>luật</a:t>
            </a:r>
            <a:endParaRPr lang="en-US" dirty="0"/>
          </a:p>
          <a:p>
            <a:r>
              <a:rPr lang="en-US" dirty="0" err="1"/>
              <a:t>Độ</a:t>
            </a:r>
            <a:r>
              <a:rPr lang="en-US" dirty="0"/>
              <a:t> tin </a:t>
            </a:r>
            <a:r>
              <a:rPr lang="en-US" dirty="0" err="1"/>
              <a:t>cậy</a:t>
            </a:r>
            <a:r>
              <a:rPr lang="en-US" dirty="0"/>
              <a:t> (confidence): </a:t>
            </a:r>
            <a:r>
              <a:rPr lang="en-US" dirty="0" err="1"/>
              <a:t>Xác</a:t>
            </a:r>
            <a:r>
              <a:rPr lang="en-US" dirty="0"/>
              <a:t> </a:t>
            </a:r>
            <a:r>
              <a:rPr lang="en-US" dirty="0" err="1"/>
              <a:t>suất</a:t>
            </a:r>
            <a:r>
              <a:rPr lang="en-US" dirty="0"/>
              <a:t> </a:t>
            </a:r>
            <a:r>
              <a:rPr lang="en-US" dirty="0" err="1"/>
              <a:t>để</a:t>
            </a:r>
            <a:r>
              <a:rPr lang="en-US" dirty="0"/>
              <a:t> </a:t>
            </a:r>
            <a:r>
              <a:rPr lang="en-US" dirty="0" err="1"/>
              <a:t>xuất</a:t>
            </a:r>
            <a:r>
              <a:rPr lang="en-US" dirty="0"/>
              <a:t> </a:t>
            </a:r>
            <a:r>
              <a:rPr lang="en-US" dirty="0" err="1"/>
              <a:t>hiện</a:t>
            </a:r>
            <a:r>
              <a:rPr lang="en-US" dirty="0"/>
              <a:t> </a:t>
            </a:r>
            <a:r>
              <a:rPr lang="en-US" dirty="0" err="1"/>
              <a:t>giao</a:t>
            </a:r>
            <a:r>
              <a:rPr lang="en-US" dirty="0"/>
              <a:t> </a:t>
            </a:r>
            <a:r>
              <a:rPr lang="en-US" dirty="0" err="1"/>
              <a:t>dịch</a:t>
            </a:r>
            <a:r>
              <a:rPr lang="en-US" dirty="0"/>
              <a:t> </a:t>
            </a:r>
            <a:r>
              <a:rPr lang="en-US" dirty="0" err="1"/>
              <a:t>chứa</a:t>
            </a:r>
            <a:r>
              <a:rPr lang="en-US" dirty="0"/>
              <a:t> </a:t>
            </a:r>
            <a:r>
              <a:rPr lang="en-US" dirty="0" err="1"/>
              <a:t>tập</a:t>
            </a:r>
            <a:r>
              <a:rPr lang="en-US" dirty="0"/>
              <a:t> </a:t>
            </a:r>
            <a:r>
              <a:rPr lang="en-US" dirty="0" err="1"/>
              <a:t>kết</a:t>
            </a:r>
            <a:r>
              <a:rPr lang="en-US" dirty="0"/>
              <a:t> </a:t>
            </a:r>
            <a:r>
              <a:rPr lang="en-US" dirty="0" err="1"/>
              <a:t>quả</a:t>
            </a:r>
            <a:r>
              <a:rPr lang="en-US" dirty="0"/>
              <a:t> </a:t>
            </a:r>
            <a:r>
              <a:rPr lang="en-US" dirty="0" err="1"/>
              <a:t>trong</a:t>
            </a:r>
            <a:r>
              <a:rPr lang="en-US" dirty="0"/>
              <a:t> </a:t>
            </a:r>
            <a:r>
              <a:rPr lang="en-US" dirty="0" err="1"/>
              <a:t>số</a:t>
            </a:r>
            <a:r>
              <a:rPr lang="en-US" dirty="0"/>
              <a:t> </a:t>
            </a:r>
            <a:r>
              <a:rPr lang="en-US" dirty="0" err="1"/>
              <a:t>các</a:t>
            </a:r>
            <a:r>
              <a:rPr lang="en-US" dirty="0"/>
              <a:t> </a:t>
            </a:r>
            <a:r>
              <a:rPr lang="en-US" dirty="0" err="1"/>
              <a:t>giao</a:t>
            </a:r>
            <a:r>
              <a:rPr lang="en-US" dirty="0"/>
              <a:t> </a:t>
            </a:r>
            <a:r>
              <a:rPr lang="en-US" dirty="0" err="1"/>
              <a:t>dịch</a:t>
            </a:r>
            <a:r>
              <a:rPr lang="en-US" dirty="0"/>
              <a:t> </a:t>
            </a:r>
            <a:r>
              <a:rPr lang="en-US" dirty="0" err="1"/>
              <a:t>chứa</a:t>
            </a:r>
            <a:r>
              <a:rPr lang="en-US" dirty="0"/>
              <a:t> </a:t>
            </a:r>
            <a:r>
              <a:rPr lang="en-US" dirty="0" err="1"/>
              <a:t>tập</a:t>
            </a:r>
            <a:r>
              <a:rPr lang="en-US" dirty="0"/>
              <a:t> </a:t>
            </a:r>
            <a:r>
              <a:rPr lang="en-US" dirty="0" err="1"/>
              <a:t>nguyên</a:t>
            </a:r>
            <a:r>
              <a:rPr lang="en-US" dirty="0"/>
              <a:t> </a:t>
            </a:r>
            <a:r>
              <a:rPr lang="en-US" dirty="0" err="1"/>
              <a:t>nhân</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Để sinh ra các luật, trước tiên cần có các tập mục thường xuyên. Tập mục thường xuyên là các tập mục có độ hỗ trơ thỏa mãn độ hỗ trợ tối thiểu</a:t>
            </a:r>
          </a:p>
          <a:p>
            <a:r>
              <a:rPr lang="en-US"/>
              <a:t>Nếu sinh các tập thường xuyên một cách thông thường sẽ tốn rất nhiều thời gian và bộ nhớ, do đó những thuật toán giúp sinh tập mục thường xuyên đã ra đời, nổi bật là FP-Growth và Apriori.</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Apriori</a:t>
            </a:r>
            <a:r>
              <a:rPr lang="en-US" dirty="0"/>
              <a:t>: </a:t>
            </a:r>
            <a:r>
              <a:rPr lang="en-US" dirty="0" err="1"/>
              <a:t>Là</a:t>
            </a:r>
            <a:r>
              <a:rPr lang="en-US" dirty="0"/>
              <a:t> </a:t>
            </a:r>
            <a:r>
              <a:rPr lang="en-US" dirty="0" err="1"/>
              <a:t>thuật</a:t>
            </a:r>
            <a:r>
              <a:rPr lang="en-US" dirty="0"/>
              <a:t> </a:t>
            </a:r>
            <a:r>
              <a:rPr lang="en-US" dirty="0" err="1"/>
              <a:t>toán</a:t>
            </a:r>
            <a:r>
              <a:rPr lang="en-US" dirty="0"/>
              <a:t> </a:t>
            </a:r>
            <a:r>
              <a:rPr lang="en-US" dirty="0" err="1"/>
              <a:t>sinh</a:t>
            </a:r>
            <a:r>
              <a:rPr lang="en-US" dirty="0"/>
              <a:t> </a:t>
            </a:r>
            <a:r>
              <a:rPr lang="en-US" dirty="0" err="1"/>
              <a:t>ra</a:t>
            </a:r>
            <a:r>
              <a:rPr lang="en-US" dirty="0"/>
              <a:t> </a:t>
            </a:r>
            <a:r>
              <a:rPr lang="en-US" dirty="0" err="1"/>
              <a:t>các</a:t>
            </a:r>
            <a:r>
              <a:rPr lang="en-US" dirty="0"/>
              <a:t> </a:t>
            </a:r>
            <a:r>
              <a:rPr lang="en-US" dirty="0" err="1"/>
              <a:t>tập</a:t>
            </a:r>
            <a:r>
              <a:rPr lang="en-US" dirty="0"/>
              <a:t> </a:t>
            </a:r>
            <a:r>
              <a:rPr lang="en-US" dirty="0" err="1"/>
              <a:t>mục</a:t>
            </a:r>
            <a:r>
              <a:rPr lang="en-US" dirty="0"/>
              <a:t> </a:t>
            </a:r>
            <a:r>
              <a:rPr lang="en-US" dirty="0" err="1"/>
              <a:t>thường</a:t>
            </a:r>
            <a:r>
              <a:rPr lang="en-US" dirty="0"/>
              <a:t> </a:t>
            </a:r>
            <a:r>
              <a:rPr lang="en-US" dirty="0" err="1"/>
              <a:t>xuyên</a:t>
            </a:r>
            <a:r>
              <a:rPr lang="en-US" dirty="0"/>
              <a:t> </a:t>
            </a:r>
            <a:r>
              <a:rPr lang="en-US" dirty="0" err="1"/>
              <a:t>bằng</a:t>
            </a:r>
            <a:r>
              <a:rPr lang="en-US" dirty="0"/>
              <a:t> </a:t>
            </a:r>
            <a:r>
              <a:rPr lang="en-US" dirty="0" err="1"/>
              <a:t>cách</a:t>
            </a:r>
            <a:r>
              <a:rPr lang="en-US" dirty="0"/>
              <a:t> </a:t>
            </a:r>
            <a:r>
              <a:rPr lang="en-US" dirty="0" err="1"/>
              <a:t>đi</a:t>
            </a:r>
            <a:r>
              <a:rPr lang="en-US" dirty="0"/>
              <a:t> </a:t>
            </a:r>
            <a:r>
              <a:rPr lang="en-US" dirty="0" err="1"/>
              <a:t>từ</a:t>
            </a:r>
            <a:r>
              <a:rPr lang="en-US" dirty="0"/>
              <a:t> </a:t>
            </a:r>
            <a:r>
              <a:rPr lang="en-US" dirty="0" err="1"/>
              <a:t>các</a:t>
            </a:r>
            <a:r>
              <a:rPr lang="en-US" dirty="0"/>
              <a:t> </a:t>
            </a:r>
            <a:r>
              <a:rPr lang="en-US" dirty="0" err="1"/>
              <a:t>tập</a:t>
            </a:r>
            <a:r>
              <a:rPr lang="en-US" dirty="0"/>
              <a:t> </a:t>
            </a:r>
            <a:r>
              <a:rPr lang="en-US" dirty="0" err="1"/>
              <a:t>mục</a:t>
            </a:r>
            <a:r>
              <a:rPr lang="en-US" dirty="0"/>
              <a:t> 1 </a:t>
            </a:r>
            <a:r>
              <a:rPr lang="en-US" dirty="0" err="1"/>
              <a:t>phần</a:t>
            </a:r>
            <a:r>
              <a:rPr lang="en-US" dirty="0"/>
              <a:t> </a:t>
            </a:r>
            <a:r>
              <a:rPr lang="en-US" dirty="0" err="1"/>
              <a:t>tử</a:t>
            </a:r>
            <a:r>
              <a:rPr lang="en-US" dirty="0"/>
              <a:t>, </a:t>
            </a:r>
            <a:r>
              <a:rPr lang="en-US" dirty="0" err="1"/>
              <a:t>thực</a:t>
            </a:r>
            <a:r>
              <a:rPr lang="en-US" dirty="0"/>
              <a:t> </a:t>
            </a:r>
            <a:r>
              <a:rPr lang="en-US" dirty="0" err="1"/>
              <a:t>hiện</a:t>
            </a:r>
            <a:r>
              <a:rPr lang="en-US" dirty="0"/>
              <a:t> </a:t>
            </a:r>
            <a:r>
              <a:rPr lang="en-US" dirty="0" err="1"/>
              <a:t>kiểm</a:t>
            </a:r>
            <a:r>
              <a:rPr lang="en-US" dirty="0"/>
              <a:t> </a:t>
            </a:r>
            <a:r>
              <a:rPr lang="en-US" dirty="0" err="1"/>
              <a:t>tra</a:t>
            </a:r>
            <a:r>
              <a:rPr lang="en-US" dirty="0"/>
              <a:t> </a:t>
            </a:r>
            <a:r>
              <a:rPr lang="en-US" dirty="0" err="1"/>
              <a:t>độ</a:t>
            </a:r>
            <a:r>
              <a:rPr lang="en-US" dirty="0"/>
              <a:t> </a:t>
            </a:r>
            <a:r>
              <a:rPr lang="en-US" dirty="0" err="1"/>
              <a:t>hỗ</a:t>
            </a:r>
            <a:r>
              <a:rPr lang="en-US" dirty="0"/>
              <a:t> </a:t>
            </a:r>
            <a:r>
              <a:rPr lang="en-US" dirty="0" err="1"/>
              <a:t>trợ</a:t>
            </a:r>
            <a:r>
              <a:rPr lang="en-US" dirty="0"/>
              <a:t>, sau </a:t>
            </a:r>
            <a:r>
              <a:rPr lang="en-US" dirty="0" err="1"/>
              <a:t>đó</a:t>
            </a:r>
            <a:r>
              <a:rPr lang="en-US" dirty="0"/>
              <a:t> </a:t>
            </a:r>
            <a:r>
              <a:rPr lang="en-US" dirty="0" err="1"/>
              <a:t>kết</a:t>
            </a:r>
            <a:r>
              <a:rPr lang="en-US" dirty="0"/>
              <a:t> </a:t>
            </a:r>
            <a:r>
              <a:rPr lang="en-US" dirty="0" err="1"/>
              <a:t>hợp</a:t>
            </a:r>
            <a:r>
              <a:rPr lang="en-US" dirty="0"/>
              <a:t> </a:t>
            </a:r>
            <a:r>
              <a:rPr lang="en-US" dirty="0" err="1"/>
              <a:t>thành</a:t>
            </a:r>
            <a:r>
              <a:rPr lang="en-US" dirty="0"/>
              <a:t> </a:t>
            </a:r>
            <a:r>
              <a:rPr lang="en-US" dirty="0" err="1"/>
              <a:t>các</a:t>
            </a:r>
            <a:r>
              <a:rPr lang="en-US" dirty="0"/>
              <a:t> </a:t>
            </a:r>
            <a:r>
              <a:rPr lang="en-US" dirty="0" err="1"/>
              <a:t>tập</a:t>
            </a:r>
            <a:r>
              <a:rPr lang="en-US" dirty="0"/>
              <a:t> </a:t>
            </a:r>
            <a:r>
              <a:rPr lang="en-US" dirty="0" err="1"/>
              <a:t>mục</a:t>
            </a:r>
            <a:r>
              <a:rPr lang="en-US" dirty="0"/>
              <a:t> 2 </a:t>
            </a:r>
            <a:r>
              <a:rPr lang="en-US" dirty="0" err="1"/>
              <a:t>phần</a:t>
            </a:r>
            <a:r>
              <a:rPr lang="en-US" dirty="0"/>
              <a:t> </a:t>
            </a:r>
            <a:r>
              <a:rPr lang="en-US" dirty="0" err="1"/>
              <a:t>tử</a:t>
            </a:r>
            <a:r>
              <a:rPr lang="en-US" dirty="0"/>
              <a:t> </a:t>
            </a:r>
            <a:r>
              <a:rPr lang="en-US" dirty="0" err="1"/>
              <a:t>tới</a:t>
            </a:r>
            <a:r>
              <a:rPr lang="en-US" dirty="0"/>
              <a:t> k </a:t>
            </a:r>
            <a:r>
              <a:rPr lang="en-US" dirty="0" err="1"/>
              <a:t>phần</a:t>
            </a:r>
            <a:r>
              <a:rPr lang="en-US" dirty="0"/>
              <a:t> </a:t>
            </a:r>
            <a:r>
              <a:rPr lang="en-US" dirty="0" err="1"/>
              <a:t>tử</a:t>
            </a:r>
            <a:r>
              <a:rPr lang="en-US" dirty="0"/>
              <a:t>.</a:t>
            </a:r>
          </a:p>
          <a:p>
            <a:r>
              <a:rPr lang="en-US" dirty="0" err="1"/>
              <a:t>Để</a:t>
            </a:r>
            <a:r>
              <a:rPr lang="en-US" dirty="0"/>
              <a:t> </a:t>
            </a:r>
            <a:r>
              <a:rPr lang="en-US" dirty="0" err="1"/>
              <a:t>giảm</a:t>
            </a:r>
            <a:r>
              <a:rPr lang="en-US" dirty="0"/>
              <a:t> </a:t>
            </a:r>
            <a:r>
              <a:rPr lang="en-US" dirty="0" err="1"/>
              <a:t>lượng</a:t>
            </a:r>
            <a:r>
              <a:rPr lang="en-US" dirty="0"/>
              <a:t> </a:t>
            </a:r>
            <a:r>
              <a:rPr lang="en-US" dirty="0" err="1"/>
              <a:t>tập</a:t>
            </a:r>
            <a:r>
              <a:rPr lang="en-US" dirty="0"/>
              <a:t> </a:t>
            </a:r>
            <a:r>
              <a:rPr lang="en-US" dirty="0" err="1"/>
              <a:t>mục</a:t>
            </a:r>
            <a:r>
              <a:rPr lang="en-US" dirty="0"/>
              <a:t> </a:t>
            </a:r>
            <a:r>
              <a:rPr lang="en-US" dirty="0" err="1"/>
              <a:t>cần</a:t>
            </a:r>
            <a:r>
              <a:rPr lang="en-US" dirty="0"/>
              <a:t> </a:t>
            </a:r>
            <a:r>
              <a:rPr lang="en-US" dirty="0" err="1"/>
              <a:t>xét</a:t>
            </a:r>
            <a:r>
              <a:rPr lang="en-US" dirty="0"/>
              <a:t>, </a:t>
            </a:r>
            <a:r>
              <a:rPr lang="en-US" dirty="0" err="1"/>
              <a:t>thuật</a:t>
            </a:r>
            <a:r>
              <a:rPr lang="en-US" dirty="0"/>
              <a:t> </a:t>
            </a:r>
            <a:r>
              <a:rPr lang="en-US" dirty="0" err="1"/>
              <a:t>toán</a:t>
            </a:r>
            <a:r>
              <a:rPr lang="en-US" dirty="0"/>
              <a:t> </a:t>
            </a:r>
            <a:r>
              <a:rPr lang="en-US" dirty="0" err="1"/>
              <a:t>tiến</a:t>
            </a:r>
            <a:r>
              <a:rPr lang="en-US" dirty="0"/>
              <a:t> </a:t>
            </a:r>
            <a:r>
              <a:rPr lang="en-US" dirty="0" err="1"/>
              <a:t>hành</a:t>
            </a:r>
            <a:r>
              <a:rPr lang="en-US" dirty="0"/>
              <a:t> </a:t>
            </a:r>
            <a:r>
              <a:rPr lang="en-US" dirty="0" err="1"/>
              <a:t>cắt</a:t>
            </a:r>
            <a:r>
              <a:rPr lang="en-US" dirty="0"/>
              <a:t> </a:t>
            </a:r>
            <a:r>
              <a:rPr lang="en-US" dirty="0" err="1"/>
              <a:t>tỉa</a:t>
            </a:r>
            <a:r>
              <a:rPr lang="en-US" dirty="0"/>
              <a:t> </a:t>
            </a:r>
            <a:r>
              <a:rPr lang="en-US" dirty="0" err="1"/>
              <a:t>bớt</a:t>
            </a:r>
            <a:r>
              <a:rPr lang="en-US" dirty="0"/>
              <a:t> </a:t>
            </a:r>
            <a:r>
              <a:rPr lang="en-US" dirty="0" err="1"/>
              <a:t>những</a:t>
            </a:r>
            <a:r>
              <a:rPr lang="en-US" dirty="0"/>
              <a:t> </a:t>
            </a:r>
            <a:r>
              <a:rPr lang="en-US" dirty="0" err="1"/>
              <a:t>nút</a:t>
            </a:r>
            <a:r>
              <a:rPr lang="en-US" dirty="0"/>
              <a:t> </a:t>
            </a:r>
            <a:r>
              <a:rPr lang="en-US" dirty="0" err="1" smtClean="0"/>
              <a:t>chứa</a:t>
            </a:r>
            <a:r>
              <a:rPr lang="en-US" baseline="0" dirty="0" smtClean="0"/>
              <a:t> </a:t>
            </a:r>
            <a:r>
              <a:rPr lang="en-US" dirty="0" err="1" smtClean="0"/>
              <a:t>tập</a:t>
            </a:r>
            <a:r>
              <a:rPr lang="en-US" dirty="0" smtClean="0"/>
              <a:t> </a:t>
            </a:r>
            <a:r>
              <a:rPr lang="en-US" dirty="0" err="1"/>
              <a:t>mục</a:t>
            </a:r>
            <a:r>
              <a:rPr lang="en-US" dirty="0"/>
              <a:t> </a:t>
            </a:r>
            <a:r>
              <a:rPr lang="en-US" dirty="0" err="1"/>
              <a:t>không</a:t>
            </a:r>
            <a:r>
              <a:rPr lang="en-US" dirty="0"/>
              <a:t> </a:t>
            </a:r>
            <a:r>
              <a:rPr lang="en-US" dirty="0" err="1"/>
              <a:t>thường</a:t>
            </a:r>
            <a:r>
              <a:rPr lang="en-US" dirty="0"/>
              <a:t> </a:t>
            </a:r>
            <a:r>
              <a:rPr lang="en-US" dirty="0" err="1"/>
              <a:t>xuyên</a:t>
            </a:r>
            <a:r>
              <a:rPr lang="en-US" dirty="0" smtClean="0"/>
              <a:t>,</a:t>
            </a:r>
            <a:r>
              <a:rPr lang="vi-VN" sz="1200" b="0" i="0" u="none" strike="noStrike" kern="1200" dirty="0" smtClean="0">
                <a:solidFill>
                  <a:schemeClr val="tx1"/>
                </a:solidFill>
                <a:effectLst/>
                <a:latin typeface="+mn-lt"/>
                <a:ea typeface="+mn-ea"/>
                <a:cs typeface="+mn-cs"/>
              </a:rPr>
              <a:t> từ đó cắt tỉa cả những nút được tạo ra từ nút đó. Ví dụ ở đây, khi nút CD không thỏa mãn độ hỗ trợ tối thiểu, ta tiến hành cắt bỏ nó cùng các nút con của nó.</a:t>
            </a: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Apriori: Là thuật toán sinh ra các tập mục thường xuyên bằng cách đi từ các tập mục 1 phần tử, thực hiện kiểm tra độ hỗ trợ, sau đó kết hợp thành các tập mục 2 phần tử tới k phần tử.</a:t>
            </a:r>
          </a:p>
          <a:p>
            <a:r>
              <a:rPr lang="en-US"/>
              <a:t>Để giảm lượng tập mục cần xét, thuật toán tiến hành cắt tỉa bớt những nút chưa tập mục không thường xuyên, từ đó cắt tỉa cả những nút được tạo ra từ nút đó</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err="1"/>
              <a:t>Ngoài</a:t>
            </a:r>
            <a:r>
              <a:rPr lang="en-US" dirty="0"/>
              <a:t> </a:t>
            </a:r>
            <a:r>
              <a:rPr lang="en-US" dirty="0" err="1"/>
              <a:t>ra</a:t>
            </a:r>
            <a:r>
              <a:rPr lang="en-US" dirty="0"/>
              <a:t> </a:t>
            </a:r>
            <a:r>
              <a:rPr lang="en-US" dirty="0" err="1"/>
              <a:t>em</a:t>
            </a:r>
            <a:r>
              <a:rPr lang="en-US" dirty="0"/>
              <a:t> </a:t>
            </a:r>
            <a:r>
              <a:rPr lang="en-US" dirty="0" err="1"/>
              <a:t>cũng</a:t>
            </a:r>
            <a:r>
              <a:rPr lang="en-US" dirty="0"/>
              <a:t> </a:t>
            </a:r>
            <a:r>
              <a:rPr lang="en-US" dirty="0" err="1"/>
              <a:t>tìm</a:t>
            </a:r>
            <a:r>
              <a:rPr lang="en-US" dirty="0"/>
              <a:t> </a:t>
            </a:r>
            <a:r>
              <a:rPr lang="en-US" dirty="0" err="1"/>
              <a:t>hiểu</a:t>
            </a:r>
            <a:r>
              <a:rPr lang="en-US" dirty="0"/>
              <a:t> </a:t>
            </a:r>
            <a:r>
              <a:rPr lang="en-US" dirty="0" err="1"/>
              <a:t>một</a:t>
            </a:r>
            <a:r>
              <a:rPr lang="en-US" dirty="0"/>
              <a:t> </a:t>
            </a:r>
            <a:r>
              <a:rPr lang="en-US" dirty="0" err="1"/>
              <a:t>số</a:t>
            </a:r>
            <a:r>
              <a:rPr lang="en-US" dirty="0"/>
              <a:t> </a:t>
            </a:r>
            <a:r>
              <a:rPr lang="en-US" dirty="0" err="1"/>
              <a:t>giải</a:t>
            </a:r>
            <a:r>
              <a:rPr lang="en-US" dirty="0"/>
              <a:t> </a:t>
            </a:r>
            <a:r>
              <a:rPr lang="en-US" dirty="0" err="1"/>
              <a:t>thuật</a:t>
            </a:r>
            <a:r>
              <a:rPr lang="en-US" dirty="0"/>
              <a:t> </a:t>
            </a:r>
            <a:r>
              <a:rPr lang="en-US" dirty="0" err="1"/>
              <a:t>khác</a:t>
            </a:r>
            <a:r>
              <a:rPr lang="en-US" dirty="0"/>
              <a:t> </a:t>
            </a:r>
            <a:r>
              <a:rPr lang="en-US" dirty="0" err="1"/>
              <a:t>như</a:t>
            </a:r>
            <a:r>
              <a:rPr lang="en-US" dirty="0"/>
              <a:t> sau:</a:t>
            </a:r>
          </a:p>
          <a:p>
            <a:r>
              <a:rPr lang="en-US" dirty="0"/>
              <a:t>AIS</a:t>
            </a:r>
          </a:p>
          <a:p>
            <a:r>
              <a:rPr lang="en-US" dirty="0" err="1"/>
              <a:t>SETM</a:t>
            </a:r>
            <a:endParaRPr lang="en-US" dirty="0"/>
          </a:p>
          <a:p>
            <a:r>
              <a:rPr lang="en-US" dirty="0" err="1"/>
              <a:t>Aprioritid</a:t>
            </a:r>
            <a:endParaRPr lang="en-US" dirty="0"/>
          </a:p>
          <a:p>
            <a:r>
              <a:rPr lang="en-US" dirty="0" err="1"/>
              <a:t>Apriori</a:t>
            </a:r>
            <a:r>
              <a:rPr lang="en-US" dirty="0"/>
              <a:t> </a:t>
            </a:r>
            <a:r>
              <a:rPr lang="en-US" dirty="0" smtClean="0"/>
              <a:t>Hybrid</a:t>
            </a:r>
          </a:p>
          <a:p>
            <a:pPr rtl="0"/>
            <a:r>
              <a:rPr lang="vi-VN" sz="1200" b="0" i="0" u="none" strike="noStrike" kern="1200" dirty="0" smtClean="0">
                <a:solidFill>
                  <a:schemeClr val="tx1"/>
                </a:solidFill>
                <a:effectLst/>
                <a:latin typeface="+mn-lt"/>
                <a:ea typeface="+mn-ea"/>
                <a:cs typeface="+mn-cs"/>
              </a:rPr>
              <a:t>Với AIS và SETM đều không phổ biến, có nhiều nhược điểm về bộ nhớ</a:t>
            </a:r>
            <a:endParaRPr lang="vi-VN" b="0" dirty="0" smtClean="0">
              <a:effectLst/>
            </a:endParaRPr>
          </a:p>
          <a:p>
            <a:pPr rtl="0"/>
            <a:r>
              <a:rPr lang="vi-VN" sz="1200" b="0" i="0" u="none" strike="noStrike" kern="1200" dirty="0" smtClean="0">
                <a:solidFill>
                  <a:schemeClr val="tx1"/>
                </a:solidFill>
                <a:effectLst/>
                <a:latin typeface="+mn-lt"/>
                <a:ea typeface="+mn-ea"/>
                <a:cs typeface="+mn-cs"/>
              </a:rPr>
              <a:t>Còn 2 thuật toán còn lại đều được cải tiến từ Apriori, có một số cải thiện để tăng độ chính xác và hiệu quả nhưng vẫn chưa phổ biến và phức tạp trong việc cài đặt. Em sẽ hướng tới việc áp dụng 2 thuật toán này trong tương lai.</a:t>
            </a:r>
            <a:endParaRPr lang="vi-VN" b="0" dirty="0" smtClean="0">
              <a:effectLst/>
            </a:endParaRPr>
          </a:p>
          <a:p>
            <a:pPr rtl="0"/>
            <a:r>
              <a:rPr lang="vi-VN" sz="1200" b="0" i="0" u="none" strike="noStrike" kern="1200" dirty="0" smtClean="0">
                <a:solidFill>
                  <a:schemeClr val="tx1"/>
                </a:solidFill>
                <a:effectLst/>
                <a:latin typeface="+mn-lt"/>
                <a:ea typeface="+mn-ea"/>
                <a:cs typeface="+mn-cs"/>
              </a:rPr>
              <a:t>(Nhược điểm Apriori Hybrid:</a:t>
            </a:r>
            <a:endParaRPr lang="vi-VN" b="0" dirty="0" smtClean="0">
              <a:effectLst/>
            </a:endParaRPr>
          </a:p>
          <a:p>
            <a:pPr rtl="0" fontAlgn="base"/>
            <a:r>
              <a:rPr lang="vi-VN" sz="1200" b="0" i="0" u="none" strike="noStrike" kern="1200" dirty="0" smtClean="0">
                <a:solidFill>
                  <a:schemeClr val="tx1"/>
                </a:solidFill>
                <a:effectLst/>
                <a:latin typeface="+mn-lt"/>
                <a:ea typeface="+mn-ea"/>
                <a:cs typeface="+mn-cs"/>
              </a:rPr>
              <a:t>Phức tạp về thuật toán khi cần kết hợp Apriori và Aprioritid</a:t>
            </a:r>
          </a:p>
          <a:p>
            <a:pPr rtl="0"/>
            <a:r>
              <a:rPr lang="vi-VN" sz="1200" b="1" i="0" u="none" strike="noStrike" kern="1200" dirty="0" smtClean="0">
                <a:solidFill>
                  <a:schemeClr val="tx1"/>
                </a:solidFill>
                <a:effectLst/>
                <a:latin typeface="+mn-lt"/>
                <a:ea typeface="+mn-ea"/>
                <a:cs typeface="+mn-cs"/>
              </a:rPr>
              <a:t>=&gt; Vậy nên em lựa chọn Apriori và FP-Growth để thực hiện giải quyết bài toán này.</a:t>
            </a:r>
            <a:endParaRPr lang="vi-VN" b="0" dirty="0" smtClean="0">
              <a:effectLst/>
            </a:endParaRPr>
          </a:p>
          <a:p>
            <a:r>
              <a:rPr lang="vi-VN" dirty="0" smtClean="0"/>
              <a:t/>
            </a:r>
            <a:br>
              <a:rPr lang="vi-VN" dirty="0" smtClean="0"/>
            </a:br>
            <a:r>
              <a:rPr lang="vi-VN" b="0" dirty="0" smtClean="0">
                <a:effectLst/>
              </a:rPr>
              <a:t/>
            </a:r>
            <a:br>
              <a:rPr lang="vi-VN" b="0" dirty="0" smtClean="0">
                <a:effectLst/>
              </a:rPr>
            </a:b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05/12/2024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05/12/2024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05/12/2024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05/12/2024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13.png"/><Relationship Id="rId7"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17.svg"/><Relationship Id="rId5" Type="http://schemas.openxmlformats.org/officeDocument/2006/relationships/image" Target="../media/image14.png"/><Relationship Id="rId10" Type="http://schemas.openxmlformats.org/officeDocument/2006/relationships/image" Target="../media/image10.png"/><Relationship Id="rId4" Type="http://schemas.openxmlformats.org/officeDocument/2006/relationships/image" Target="../media/image23.svg"/><Relationship Id="rId9" Type="http://schemas.openxmlformats.org/officeDocument/2006/relationships/image" Target="../media/image2.jpeg"/></Relationships>
</file>

<file path=ppt/slides/_rels/slide11.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jpeg"/><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7.xml"/><Relationship Id="rId1" Type="http://schemas.openxmlformats.org/officeDocument/2006/relationships/themeOverride" Target="../theme/themeOverride1.xml"/><Relationship Id="rId5" Type="http://schemas.openxmlformats.org/officeDocument/2006/relationships/image" Target="../media/image23.sv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6.png"/><Relationship Id="rId7"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13.png"/><Relationship Id="rId10" Type="http://schemas.openxmlformats.org/officeDocument/2006/relationships/image" Target="../media/image17.svg"/><Relationship Id="rId4" Type="http://schemas.openxmlformats.org/officeDocument/2006/relationships/image" Target="../media/image10.svg"/><Relationship Id="rId9" Type="http://schemas.openxmlformats.org/officeDocument/2006/relationships/image" Target="../media/image10.png"/></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3.png"/><Relationship Id="rId7"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3.svg"/><Relationship Id="rId9" Type="http://schemas.openxmlformats.org/officeDocument/2006/relationships/image" Target="../media/image17.svg"/></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13.png"/><Relationship Id="rId10" Type="http://schemas.openxmlformats.org/officeDocument/2006/relationships/image" Target="../media/image24.png"/><Relationship Id="rId4" Type="http://schemas.openxmlformats.org/officeDocument/2006/relationships/image" Target="../media/image10.svg"/><Relationship Id="rId9" Type="http://schemas.openxmlformats.org/officeDocument/2006/relationships/image" Target="../media/image17.svg"/></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3.png"/><Relationship Id="rId7"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10" Type="http://schemas.openxmlformats.org/officeDocument/2006/relationships/image" Target="../media/image25.png"/><Relationship Id="rId4" Type="http://schemas.openxmlformats.org/officeDocument/2006/relationships/image" Target="../media/image23.svg"/><Relationship Id="rId9" Type="http://schemas.openxmlformats.org/officeDocument/2006/relationships/image" Target="../media/image17.svg"/></Relationships>
</file>

<file path=ppt/slides/_rels/slide1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png"/><Relationship Id="rId7"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7.svg"/><Relationship Id="rId5" Type="http://schemas.openxmlformats.org/officeDocument/2006/relationships/image" Target="../media/image13.png"/><Relationship Id="rId10" Type="http://schemas.openxmlformats.org/officeDocument/2006/relationships/image" Target="../media/image10.png"/><Relationship Id="rId4" Type="http://schemas.openxmlformats.org/officeDocument/2006/relationships/image" Target="../media/image10.svg"/><Relationship Id="rId9" Type="http://schemas.openxmlformats.org/officeDocument/2006/relationships/image" Target="../media/image27.png"/></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13.png"/><Relationship Id="rId10" Type="http://schemas.openxmlformats.org/officeDocument/2006/relationships/image" Target="../media/image17.svg"/><Relationship Id="rId4" Type="http://schemas.openxmlformats.org/officeDocument/2006/relationships/image" Target="../media/image10.svg"/><Relationship Id="rId9" Type="http://schemas.openxmlformats.org/officeDocument/2006/relationships/image" Target="../media/image10.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6.png"/><Relationship Id="rId7"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13.png"/><Relationship Id="rId10" Type="http://schemas.openxmlformats.org/officeDocument/2006/relationships/image" Target="../media/image17.svg"/><Relationship Id="rId4" Type="http://schemas.openxmlformats.org/officeDocument/2006/relationships/image" Target="../media/image10.svg"/><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4.png"/><Relationship Id="rId10" Type="http://schemas.openxmlformats.org/officeDocument/2006/relationships/image" Target="../media/image2.jpeg"/><Relationship Id="rId4" Type="http://schemas.openxmlformats.org/officeDocument/2006/relationships/image" Target="../media/image4.svg"/><Relationship Id="rId9" Type="http://schemas.openxmlformats.org/officeDocument/2006/relationships/slide" Target="slide5.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3.png"/><Relationship Id="rId7" Type="http://schemas.openxmlformats.org/officeDocument/2006/relationships/image" Target="../media/image2.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30.png"/><Relationship Id="rId5" Type="http://schemas.openxmlformats.org/officeDocument/2006/relationships/image" Target="../media/image6.png"/><Relationship Id="rId10" Type="http://schemas.openxmlformats.org/officeDocument/2006/relationships/image" Target="../media/image17.svg"/><Relationship Id="rId4" Type="http://schemas.openxmlformats.org/officeDocument/2006/relationships/image" Target="../media/image23.svg"/><Relationship Id="rId9" Type="http://schemas.openxmlformats.org/officeDocument/2006/relationships/image" Target="../media/image10.png"/></Relationships>
</file>

<file path=ppt/slides/_rels/slide2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3.svg"/><Relationship Id="rId5" Type="http://schemas.openxmlformats.org/officeDocument/2006/relationships/image" Target="../media/image13.png"/><Relationship Id="rId4" Type="http://schemas.openxmlformats.org/officeDocument/2006/relationships/image" Target="../media/image10.svg"/><Relationship Id="rId9" Type="http://schemas.openxmlformats.org/officeDocument/2006/relationships/image" Target="../media/image17.svg"/></Relationships>
</file>

<file path=ppt/slides/_rels/slide2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3.png"/><Relationship Id="rId7"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3.svg"/><Relationship Id="rId9" Type="http://schemas.openxmlformats.org/officeDocument/2006/relationships/image" Target="../media/image17.svg"/></Relationships>
</file>

<file path=ppt/slides/_rels/slide2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3.png"/><Relationship Id="rId7"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3.svg"/><Relationship Id="rId9" Type="http://schemas.openxmlformats.org/officeDocument/2006/relationships/image" Target="../media/image17.svg"/></Relationships>
</file>

<file path=ppt/slides/_rels/slide2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52.sv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8.png"/><Relationship Id="rId12" Type="http://schemas.openxmlformats.org/officeDocument/2006/relationships/image" Target="../media/image17.svg"/><Relationship Id="rId2" Type="http://schemas.openxmlformats.org/officeDocument/2006/relationships/notesSlide" Target="../notesSlides/notesSlide2.xml"/><Relationship Id="rId16"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0.png"/><Relationship Id="rId5" Type="http://schemas.openxmlformats.org/officeDocument/2006/relationships/image" Target="../media/image2.jpeg"/><Relationship Id="rId15" Type="http://schemas.openxmlformats.org/officeDocument/2006/relationships/image" Target="../media/image12.png"/><Relationship Id="rId10" Type="http://schemas.openxmlformats.org/officeDocument/2006/relationships/image" Target="../media/image15.svg"/><Relationship Id="rId4" Type="http://schemas.openxmlformats.org/officeDocument/2006/relationships/image" Target="../media/image10.svg"/><Relationship Id="rId9" Type="http://schemas.openxmlformats.org/officeDocument/2006/relationships/image" Target="../media/image9.png"/><Relationship Id="rId14" Type="http://schemas.openxmlformats.org/officeDocument/2006/relationships/image" Target="../media/image19.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9.svg"/><Relationship Id="rId18" Type="http://schemas.openxmlformats.org/officeDocument/2006/relationships/image" Target="../media/image17.svg"/><Relationship Id="rId3" Type="http://schemas.openxmlformats.org/officeDocument/2006/relationships/image" Target="../media/image13.png"/><Relationship Id="rId7" Type="http://schemas.openxmlformats.org/officeDocument/2006/relationships/image" Target="../media/image2.jpeg"/><Relationship Id="rId12" Type="http://schemas.openxmlformats.org/officeDocument/2006/relationships/image" Target="../media/image16.png"/><Relationship Id="rId17" Type="http://schemas.openxmlformats.org/officeDocument/2006/relationships/image" Target="../media/image10.png"/><Relationship Id="rId2" Type="http://schemas.openxmlformats.org/officeDocument/2006/relationships/notesSlide" Target="../notesSlides/notesSlide3.xml"/><Relationship Id="rId16"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27.svg"/><Relationship Id="rId5" Type="http://schemas.openxmlformats.org/officeDocument/2006/relationships/image" Target="../media/image6.png"/><Relationship Id="rId15" Type="http://schemas.openxmlformats.org/officeDocument/2006/relationships/image" Target="../media/image31.svg"/><Relationship Id="rId10" Type="http://schemas.openxmlformats.org/officeDocument/2006/relationships/image" Target="../media/image15.png"/><Relationship Id="rId4" Type="http://schemas.openxmlformats.org/officeDocument/2006/relationships/image" Target="../media/image23.svg"/><Relationship Id="rId9" Type="http://schemas.openxmlformats.org/officeDocument/2006/relationships/image" Target="../media/image25.svg"/><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6.png"/><Relationship Id="rId7"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17.svg"/><Relationship Id="rId5" Type="http://schemas.openxmlformats.org/officeDocument/2006/relationships/image" Target="../media/image13.png"/><Relationship Id="rId10" Type="http://schemas.openxmlformats.org/officeDocument/2006/relationships/image" Target="../media/image10.png"/><Relationship Id="rId4" Type="http://schemas.openxmlformats.org/officeDocument/2006/relationships/image" Target="../media/image10.svg"/><Relationship Id="rId9" Type="http://schemas.openxmlformats.org/officeDocument/2006/relationships/image" Target="../media/image34.sv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6.svg"/><Relationship Id="rId3" Type="http://schemas.openxmlformats.org/officeDocument/2006/relationships/image" Target="../media/image13.png"/><Relationship Id="rId7" Type="http://schemas.openxmlformats.org/officeDocument/2006/relationships/image" Target="../media/image2.jpe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svg"/><Relationship Id="rId11" Type="http://schemas.openxmlformats.org/officeDocument/2006/relationships/image" Target="../media/image17.sv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23.svg"/><Relationship Id="rId9" Type="http://schemas.openxmlformats.org/officeDocument/2006/relationships/image" Target="../media/image25.svg"/><Relationship Id="rId14" Type="http://schemas.openxmlformats.org/officeDocument/2006/relationships/image" Target="../media/image37.sv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10.sv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39.sv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jpeg"/><Relationship Id="rId4" Type="http://schemas.openxmlformats.org/officeDocument/2006/relationships/image" Target="../media/image1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228521" y="536217"/>
            <a:ext cx="8395649" cy="965917"/>
          </a:xfrm>
          <a:prstGeom prst="rect">
            <a:avLst/>
          </a:prstGeom>
        </p:spPr>
        <p:txBody>
          <a:bodyPr lIns="0" tIns="0" rIns="0" bIns="0" rtlCol="0" anchor="t">
            <a:spAutoFit/>
          </a:bodyPr>
          <a:lstStyle/>
          <a:p>
            <a:pPr algn="ctr">
              <a:lnSpc>
                <a:spcPts val="3600"/>
              </a:lnSpc>
            </a:pPr>
            <a:r>
              <a:rPr lang="en-US" sz="3000">
                <a:solidFill>
                  <a:srgbClr val="203864"/>
                </a:solidFill>
                <a:latin typeface="Cambria Bold"/>
              </a:rPr>
              <a:t>KHOA CÔNG NGHỆ THÔNG TIN VÀ KINH TẾ SỐ</a:t>
            </a:r>
          </a:p>
          <a:p>
            <a:pPr algn="ctr">
              <a:lnSpc>
                <a:spcPts val="3600"/>
              </a:lnSpc>
            </a:pPr>
            <a:r>
              <a:rPr lang="en-US" sz="3000">
                <a:solidFill>
                  <a:srgbClr val="203864"/>
                </a:solidFill>
                <a:latin typeface="Cambria Bold"/>
              </a:rPr>
              <a:t>HỌC VIỆN NGÂN HÀNG</a:t>
            </a:r>
          </a:p>
        </p:txBody>
      </p:sp>
      <p:sp>
        <p:nvSpPr>
          <p:cNvPr id="3" name="TextBox 3"/>
          <p:cNvSpPr txBox="1"/>
          <p:nvPr/>
        </p:nvSpPr>
        <p:spPr>
          <a:xfrm>
            <a:off x="5457691" y="2366402"/>
            <a:ext cx="7982330" cy="654853"/>
          </a:xfrm>
          <a:prstGeom prst="rect">
            <a:avLst/>
          </a:prstGeom>
        </p:spPr>
        <p:txBody>
          <a:bodyPr lIns="0" tIns="0" rIns="0" bIns="0" rtlCol="0" anchor="t">
            <a:spAutoFit/>
          </a:bodyPr>
          <a:lstStyle/>
          <a:p>
            <a:pPr algn="ctr">
              <a:lnSpc>
                <a:spcPts val="5626"/>
              </a:lnSpc>
            </a:pPr>
            <a:r>
              <a:rPr lang="en-US" sz="5401">
                <a:solidFill>
                  <a:srgbClr val="FF6700"/>
                </a:solidFill>
                <a:latin typeface="Cambria Bold"/>
              </a:rPr>
              <a:t>KHÓA LUẬN TỐT NGHIỆP</a:t>
            </a:r>
          </a:p>
        </p:txBody>
      </p:sp>
      <p:sp>
        <p:nvSpPr>
          <p:cNvPr id="4" name="TextBox 4"/>
          <p:cNvSpPr txBox="1"/>
          <p:nvPr/>
        </p:nvSpPr>
        <p:spPr>
          <a:xfrm>
            <a:off x="3890878" y="3228243"/>
            <a:ext cx="10954614" cy="2392577"/>
          </a:xfrm>
          <a:prstGeom prst="rect">
            <a:avLst/>
          </a:prstGeom>
        </p:spPr>
        <p:txBody>
          <a:bodyPr lIns="0" tIns="0" rIns="0" bIns="0" rtlCol="0" anchor="t">
            <a:spAutoFit/>
          </a:bodyPr>
          <a:lstStyle/>
          <a:p>
            <a:pPr algn="ctr">
              <a:lnSpc>
                <a:spcPts val="6480"/>
              </a:lnSpc>
            </a:pPr>
            <a:r>
              <a:rPr lang="en-US" sz="3599" dirty="0" err="1">
                <a:solidFill>
                  <a:srgbClr val="000000"/>
                </a:solidFill>
                <a:latin typeface="Cambria Bold"/>
              </a:rPr>
              <a:t>ÁP</a:t>
            </a:r>
            <a:r>
              <a:rPr lang="en-US" sz="3599" dirty="0">
                <a:solidFill>
                  <a:srgbClr val="000000"/>
                </a:solidFill>
                <a:latin typeface="Cambria Bold"/>
              </a:rPr>
              <a:t> </a:t>
            </a:r>
            <a:r>
              <a:rPr lang="en-US" sz="3599" dirty="0" err="1">
                <a:solidFill>
                  <a:srgbClr val="000000"/>
                </a:solidFill>
                <a:latin typeface="Cambria Bold"/>
              </a:rPr>
              <a:t>DỤNG</a:t>
            </a:r>
            <a:r>
              <a:rPr lang="en-US" sz="3599" dirty="0">
                <a:solidFill>
                  <a:srgbClr val="000000"/>
                </a:solidFill>
                <a:latin typeface="Cambria Bold"/>
              </a:rPr>
              <a:t> </a:t>
            </a:r>
            <a:r>
              <a:rPr lang="en-US" sz="3599" dirty="0" err="1">
                <a:solidFill>
                  <a:srgbClr val="000000"/>
                </a:solidFill>
                <a:latin typeface="Cambria Bold"/>
              </a:rPr>
              <a:t>PHƯƠNG</a:t>
            </a:r>
            <a:r>
              <a:rPr lang="en-US" sz="3599" dirty="0">
                <a:solidFill>
                  <a:srgbClr val="000000"/>
                </a:solidFill>
                <a:latin typeface="Cambria Bold"/>
              </a:rPr>
              <a:t> </a:t>
            </a:r>
            <a:r>
              <a:rPr lang="en-US" sz="3599" dirty="0" err="1">
                <a:solidFill>
                  <a:srgbClr val="000000"/>
                </a:solidFill>
                <a:latin typeface="Cambria Bold"/>
              </a:rPr>
              <a:t>PHÁP</a:t>
            </a:r>
            <a:r>
              <a:rPr lang="en-US" sz="3599" dirty="0">
                <a:solidFill>
                  <a:srgbClr val="000000"/>
                </a:solidFill>
                <a:latin typeface="Cambria Bold"/>
              </a:rPr>
              <a:t> </a:t>
            </a:r>
            <a:r>
              <a:rPr lang="en-US" sz="3599" dirty="0" err="1">
                <a:solidFill>
                  <a:srgbClr val="000000"/>
                </a:solidFill>
                <a:latin typeface="Cambria Bold"/>
              </a:rPr>
              <a:t>KHAI</a:t>
            </a:r>
            <a:r>
              <a:rPr lang="en-US" sz="3599" dirty="0">
                <a:solidFill>
                  <a:srgbClr val="000000"/>
                </a:solidFill>
                <a:latin typeface="Cambria Bold"/>
              </a:rPr>
              <a:t> </a:t>
            </a:r>
            <a:r>
              <a:rPr lang="en-US" sz="3599" dirty="0" err="1">
                <a:solidFill>
                  <a:srgbClr val="000000"/>
                </a:solidFill>
                <a:latin typeface="Cambria Bold"/>
              </a:rPr>
              <a:t>PHÁ</a:t>
            </a:r>
            <a:r>
              <a:rPr lang="en-US" sz="3599" dirty="0">
                <a:solidFill>
                  <a:srgbClr val="000000"/>
                </a:solidFill>
                <a:latin typeface="Cambria Bold"/>
              </a:rPr>
              <a:t> </a:t>
            </a:r>
            <a:r>
              <a:rPr lang="en-US" sz="3599" dirty="0" err="1">
                <a:solidFill>
                  <a:srgbClr val="000000"/>
                </a:solidFill>
                <a:latin typeface="Cambria Bold"/>
              </a:rPr>
              <a:t>LUẬT</a:t>
            </a:r>
            <a:r>
              <a:rPr lang="en-US" sz="3599" dirty="0">
                <a:solidFill>
                  <a:srgbClr val="000000"/>
                </a:solidFill>
                <a:latin typeface="Cambria Bold"/>
              </a:rPr>
              <a:t> </a:t>
            </a:r>
            <a:r>
              <a:rPr lang="en-US" sz="3599" dirty="0" err="1">
                <a:solidFill>
                  <a:srgbClr val="000000"/>
                </a:solidFill>
                <a:latin typeface="Cambria Bold"/>
              </a:rPr>
              <a:t>KẾT</a:t>
            </a:r>
            <a:r>
              <a:rPr lang="en-US" sz="3599" dirty="0">
                <a:solidFill>
                  <a:srgbClr val="000000"/>
                </a:solidFill>
                <a:latin typeface="Cambria Bold"/>
              </a:rPr>
              <a:t> </a:t>
            </a:r>
            <a:r>
              <a:rPr lang="en-US" sz="3599" dirty="0" err="1">
                <a:solidFill>
                  <a:srgbClr val="000000"/>
                </a:solidFill>
                <a:latin typeface="Cambria Bold"/>
              </a:rPr>
              <a:t>HỢP</a:t>
            </a:r>
            <a:r>
              <a:rPr lang="en-US" sz="3599" dirty="0">
                <a:solidFill>
                  <a:srgbClr val="000000"/>
                </a:solidFill>
                <a:latin typeface="Cambria Bold"/>
              </a:rPr>
              <a:t> </a:t>
            </a:r>
            <a:r>
              <a:rPr lang="en-US" sz="3599" dirty="0" err="1">
                <a:solidFill>
                  <a:srgbClr val="000000"/>
                </a:solidFill>
                <a:latin typeface="Cambria Bold"/>
              </a:rPr>
              <a:t>ĐỂ</a:t>
            </a:r>
            <a:r>
              <a:rPr lang="en-US" sz="3599" dirty="0">
                <a:solidFill>
                  <a:srgbClr val="000000"/>
                </a:solidFill>
                <a:latin typeface="Cambria Bold"/>
              </a:rPr>
              <a:t> </a:t>
            </a:r>
            <a:r>
              <a:rPr lang="en-US" sz="3599" dirty="0" err="1">
                <a:solidFill>
                  <a:srgbClr val="000000"/>
                </a:solidFill>
                <a:latin typeface="Cambria Bold"/>
              </a:rPr>
              <a:t>CẢI</a:t>
            </a:r>
            <a:r>
              <a:rPr lang="en-US" sz="3599" dirty="0">
                <a:solidFill>
                  <a:srgbClr val="000000"/>
                </a:solidFill>
                <a:latin typeface="Cambria Bold"/>
              </a:rPr>
              <a:t> </a:t>
            </a:r>
            <a:r>
              <a:rPr lang="en-US" sz="3599" dirty="0" err="1">
                <a:solidFill>
                  <a:srgbClr val="000000"/>
                </a:solidFill>
                <a:latin typeface="Cambria Bold"/>
              </a:rPr>
              <a:t>THIỆN</a:t>
            </a:r>
            <a:r>
              <a:rPr lang="en-US" sz="3599" dirty="0">
                <a:solidFill>
                  <a:srgbClr val="000000"/>
                </a:solidFill>
                <a:latin typeface="Cambria Bold"/>
              </a:rPr>
              <a:t> </a:t>
            </a:r>
            <a:r>
              <a:rPr lang="en-US" sz="3599" dirty="0" err="1">
                <a:solidFill>
                  <a:srgbClr val="000000"/>
                </a:solidFill>
                <a:latin typeface="Cambria Bold"/>
              </a:rPr>
              <a:t>HIỆU</a:t>
            </a:r>
            <a:r>
              <a:rPr lang="en-US" sz="3599" dirty="0">
                <a:solidFill>
                  <a:srgbClr val="000000"/>
                </a:solidFill>
                <a:latin typeface="Cambria Bold"/>
              </a:rPr>
              <a:t> </a:t>
            </a:r>
            <a:r>
              <a:rPr lang="en-US" sz="3599" dirty="0" err="1">
                <a:solidFill>
                  <a:srgbClr val="000000"/>
                </a:solidFill>
                <a:latin typeface="Cambria Bold"/>
              </a:rPr>
              <a:t>QUẢ</a:t>
            </a:r>
            <a:r>
              <a:rPr lang="en-US" sz="3599" dirty="0">
                <a:solidFill>
                  <a:srgbClr val="000000"/>
                </a:solidFill>
                <a:latin typeface="Cambria Bold"/>
              </a:rPr>
              <a:t> </a:t>
            </a:r>
            <a:r>
              <a:rPr lang="en-US" sz="3599" dirty="0" err="1">
                <a:solidFill>
                  <a:srgbClr val="000000"/>
                </a:solidFill>
                <a:latin typeface="Cambria Bold"/>
              </a:rPr>
              <a:t>KINH</a:t>
            </a:r>
            <a:r>
              <a:rPr lang="en-US" sz="3599" dirty="0">
                <a:solidFill>
                  <a:srgbClr val="000000"/>
                </a:solidFill>
                <a:latin typeface="Cambria Bold"/>
              </a:rPr>
              <a:t> </a:t>
            </a:r>
            <a:r>
              <a:rPr lang="en-US" sz="3599" dirty="0" err="1">
                <a:solidFill>
                  <a:srgbClr val="000000"/>
                </a:solidFill>
                <a:latin typeface="Cambria Bold"/>
              </a:rPr>
              <a:t>DOANH</a:t>
            </a:r>
            <a:r>
              <a:rPr lang="en-US" sz="3599" dirty="0">
                <a:solidFill>
                  <a:srgbClr val="000000"/>
                </a:solidFill>
                <a:latin typeface="Cambria Bold"/>
              </a:rPr>
              <a:t> </a:t>
            </a:r>
            <a:r>
              <a:rPr lang="en-US" sz="3599" dirty="0" err="1">
                <a:solidFill>
                  <a:srgbClr val="000000"/>
                </a:solidFill>
                <a:latin typeface="Cambria Bold"/>
              </a:rPr>
              <a:t>TẠI</a:t>
            </a:r>
            <a:r>
              <a:rPr lang="en-US" sz="3599" dirty="0">
                <a:solidFill>
                  <a:srgbClr val="000000"/>
                </a:solidFill>
                <a:latin typeface="Cambria Bold"/>
              </a:rPr>
              <a:t> </a:t>
            </a:r>
            <a:r>
              <a:rPr lang="en-US" sz="3599" dirty="0" err="1">
                <a:solidFill>
                  <a:srgbClr val="000000"/>
                </a:solidFill>
                <a:latin typeface="Cambria Bold"/>
              </a:rPr>
              <a:t>SIÊU</a:t>
            </a:r>
            <a:r>
              <a:rPr lang="en-US" sz="3599" dirty="0">
                <a:solidFill>
                  <a:srgbClr val="000000"/>
                </a:solidFill>
                <a:latin typeface="Cambria Bold"/>
              </a:rPr>
              <a:t> </a:t>
            </a:r>
            <a:r>
              <a:rPr lang="en-US" sz="3599" dirty="0" err="1">
                <a:solidFill>
                  <a:srgbClr val="000000"/>
                </a:solidFill>
                <a:latin typeface="Cambria Bold"/>
              </a:rPr>
              <a:t>THỊ</a:t>
            </a:r>
            <a:r>
              <a:rPr lang="en-US" sz="3599" dirty="0">
                <a:solidFill>
                  <a:srgbClr val="000000"/>
                </a:solidFill>
                <a:latin typeface="Cambria Bold"/>
              </a:rPr>
              <a:t> </a:t>
            </a:r>
            <a:r>
              <a:rPr lang="en-US" sz="3599" dirty="0" err="1">
                <a:solidFill>
                  <a:srgbClr val="000000"/>
                </a:solidFill>
                <a:latin typeface="Cambria Bold"/>
              </a:rPr>
              <a:t>COOPMART</a:t>
            </a:r>
            <a:endParaRPr lang="en-US" sz="3599" dirty="0">
              <a:solidFill>
                <a:srgbClr val="000000"/>
              </a:solidFill>
              <a:latin typeface="Cambria Bold"/>
            </a:endParaRPr>
          </a:p>
        </p:txBody>
      </p:sp>
      <p:sp>
        <p:nvSpPr>
          <p:cNvPr id="5" name="TextBox 5"/>
          <p:cNvSpPr txBox="1"/>
          <p:nvPr/>
        </p:nvSpPr>
        <p:spPr>
          <a:xfrm>
            <a:off x="4930746" y="6339922"/>
            <a:ext cx="8991198" cy="2014013"/>
          </a:xfrm>
          <a:prstGeom prst="rect">
            <a:avLst/>
          </a:prstGeom>
        </p:spPr>
        <p:txBody>
          <a:bodyPr wrap="square" lIns="0" tIns="0" rIns="0" bIns="0" rtlCol="0" anchor="t">
            <a:spAutoFit/>
          </a:bodyPr>
          <a:lstStyle/>
          <a:p>
            <a:pPr algn="l">
              <a:lnSpc>
                <a:spcPts val="3967"/>
              </a:lnSpc>
            </a:pPr>
            <a:r>
              <a:rPr lang="en-US" sz="3100" dirty="0" err="1">
                <a:solidFill>
                  <a:srgbClr val="203864"/>
                </a:solidFill>
                <a:latin typeface="Cambria"/>
              </a:rPr>
              <a:t>Họ</a:t>
            </a:r>
            <a:r>
              <a:rPr lang="en-US" sz="3100" dirty="0">
                <a:solidFill>
                  <a:srgbClr val="203864"/>
                </a:solidFill>
                <a:latin typeface="Cambria"/>
              </a:rPr>
              <a:t> </a:t>
            </a:r>
            <a:r>
              <a:rPr lang="en-US" sz="3100" dirty="0" err="1">
                <a:solidFill>
                  <a:srgbClr val="203864"/>
                </a:solidFill>
                <a:latin typeface="Cambria"/>
              </a:rPr>
              <a:t>và</a:t>
            </a:r>
            <a:r>
              <a:rPr lang="en-US" sz="3100" dirty="0">
                <a:solidFill>
                  <a:srgbClr val="203864"/>
                </a:solidFill>
                <a:latin typeface="Cambria"/>
              </a:rPr>
              <a:t> </a:t>
            </a:r>
            <a:r>
              <a:rPr lang="en-US" sz="3100" dirty="0" err="1">
                <a:solidFill>
                  <a:srgbClr val="203864"/>
                </a:solidFill>
                <a:latin typeface="Cambria"/>
              </a:rPr>
              <a:t>tên</a:t>
            </a:r>
            <a:r>
              <a:rPr lang="en-US" sz="3100" dirty="0">
                <a:solidFill>
                  <a:srgbClr val="203864"/>
                </a:solidFill>
                <a:latin typeface="Cambria"/>
              </a:rPr>
              <a:t> </a:t>
            </a:r>
            <a:r>
              <a:rPr lang="en-US" sz="3100" dirty="0" err="1">
                <a:solidFill>
                  <a:srgbClr val="203864"/>
                </a:solidFill>
                <a:latin typeface="Cambria"/>
              </a:rPr>
              <a:t>sinh</a:t>
            </a:r>
            <a:r>
              <a:rPr lang="en-US" sz="3100" dirty="0">
                <a:solidFill>
                  <a:srgbClr val="203864"/>
                </a:solidFill>
                <a:latin typeface="Cambria"/>
              </a:rPr>
              <a:t> </a:t>
            </a:r>
            <a:r>
              <a:rPr lang="en-US" sz="3100" dirty="0" err="1">
                <a:solidFill>
                  <a:srgbClr val="203864"/>
                </a:solidFill>
                <a:latin typeface="Cambria"/>
              </a:rPr>
              <a:t>viên</a:t>
            </a:r>
            <a:r>
              <a:rPr lang="en-US" sz="3100" dirty="0">
                <a:solidFill>
                  <a:srgbClr val="203864"/>
                </a:solidFill>
                <a:latin typeface="Cambria"/>
              </a:rPr>
              <a:t>: 		        </a:t>
            </a:r>
            <a:r>
              <a:rPr lang="en-US" sz="3100" dirty="0" err="1">
                <a:solidFill>
                  <a:srgbClr val="203864"/>
                </a:solidFill>
                <a:latin typeface="Cambria"/>
              </a:rPr>
              <a:t>Nguyễn</a:t>
            </a:r>
            <a:r>
              <a:rPr lang="en-US" sz="3100" dirty="0">
                <a:solidFill>
                  <a:srgbClr val="203864"/>
                </a:solidFill>
                <a:latin typeface="Cambria"/>
              </a:rPr>
              <a:t> </a:t>
            </a:r>
            <a:r>
              <a:rPr lang="en-US" sz="3100" dirty="0" err="1">
                <a:solidFill>
                  <a:srgbClr val="203864"/>
                </a:solidFill>
                <a:latin typeface="Cambria"/>
              </a:rPr>
              <a:t>Thị</a:t>
            </a:r>
            <a:r>
              <a:rPr lang="en-US" sz="3100" dirty="0">
                <a:solidFill>
                  <a:srgbClr val="203864"/>
                </a:solidFill>
                <a:latin typeface="Cambria"/>
              </a:rPr>
              <a:t> Mai Anh</a:t>
            </a:r>
          </a:p>
          <a:p>
            <a:pPr algn="l">
              <a:lnSpc>
                <a:spcPts val="3967"/>
              </a:lnSpc>
            </a:pPr>
            <a:r>
              <a:rPr lang="en-US" sz="3100" dirty="0" err="1">
                <a:solidFill>
                  <a:srgbClr val="203864"/>
                </a:solidFill>
                <a:latin typeface="Cambria"/>
              </a:rPr>
              <a:t>Mã</a:t>
            </a:r>
            <a:r>
              <a:rPr lang="en-US" sz="3100" dirty="0">
                <a:solidFill>
                  <a:srgbClr val="203864"/>
                </a:solidFill>
                <a:latin typeface="Cambria"/>
              </a:rPr>
              <a:t> </a:t>
            </a:r>
            <a:r>
              <a:rPr lang="en-US" sz="3100" dirty="0" err="1">
                <a:solidFill>
                  <a:srgbClr val="203864"/>
                </a:solidFill>
                <a:latin typeface="Cambria"/>
              </a:rPr>
              <a:t>sinh</a:t>
            </a:r>
            <a:r>
              <a:rPr lang="en-US" sz="3100" dirty="0">
                <a:solidFill>
                  <a:srgbClr val="203864"/>
                </a:solidFill>
                <a:latin typeface="Cambria"/>
              </a:rPr>
              <a:t> </a:t>
            </a:r>
            <a:r>
              <a:rPr lang="en-US" sz="3100" dirty="0" err="1">
                <a:solidFill>
                  <a:srgbClr val="203864"/>
                </a:solidFill>
                <a:latin typeface="Cambria"/>
              </a:rPr>
              <a:t>viên</a:t>
            </a:r>
            <a:r>
              <a:rPr lang="en-US" sz="3100" dirty="0">
                <a:solidFill>
                  <a:srgbClr val="203864"/>
                </a:solidFill>
                <a:latin typeface="Cambria"/>
              </a:rPr>
              <a:t>: 				            23A4040005</a:t>
            </a:r>
          </a:p>
          <a:p>
            <a:pPr algn="l">
              <a:lnSpc>
                <a:spcPts val="3967"/>
              </a:lnSpc>
            </a:pPr>
            <a:r>
              <a:rPr lang="en-US" sz="3100" dirty="0" err="1">
                <a:solidFill>
                  <a:srgbClr val="203864"/>
                </a:solidFill>
                <a:latin typeface="Cambria"/>
              </a:rPr>
              <a:t>Lớp</a:t>
            </a:r>
            <a:r>
              <a:rPr lang="en-US" sz="3100" dirty="0">
                <a:solidFill>
                  <a:srgbClr val="203864"/>
                </a:solidFill>
                <a:latin typeface="Cambria"/>
              </a:rPr>
              <a:t>: 					                          K23HTTTA</a:t>
            </a:r>
          </a:p>
          <a:p>
            <a:pPr algn="l">
              <a:lnSpc>
                <a:spcPts val="3967"/>
              </a:lnSpc>
            </a:pPr>
            <a:r>
              <a:rPr lang="en-US" sz="3100" dirty="0" err="1">
                <a:solidFill>
                  <a:srgbClr val="203864"/>
                </a:solidFill>
                <a:latin typeface="Cambria"/>
              </a:rPr>
              <a:t>Giảng</a:t>
            </a:r>
            <a:r>
              <a:rPr lang="en-US" sz="3100" dirty="0">
                <a:solidFill>
                  <a:srgbClr val="203864"/>
                </a:solidFill>
                <a:latin typeface="Cambria"/>
              </a:rPr>
              <a:t> </a:t>
            </a:r>
            <a:r>
              <a:rPr lang="en-US" sz="3100" dirty="0" err="1">
                <a:solidFill>
                  <a:srgbClr val="203864"/>
                </a:solidFill>
                <a:latin typeface="Cambria"/>
              </a:rPr>
              <a:t>viên</a:t>
            </a:r>
            <a:r>
              <a:rPr lang="en-US" sz="3100" dirty="0">
                <a:solidFill>
                  <a:srgbClr val="203864"/>
                </a:solidFill>
                <a:latin typeface="Cambria"/>
              </a:rPr>
              <a:t> </a:t>
            </a:r>
            <a:r>
              <a:rPr lang="en-US" sz="3100" dirty="0" err="1">
                <a:solidFill>
                  <a:srgbClr val="203864"/>
                </a:solidFill>
                <a:latin typeface="Cambria"/>
              </a:rPr>
              <a:t>hướng</a:t>
            </a:r>
            <a:r>
              <a:rPr lang="en-US" sz="3100" dirty="0">
                <a:solidFill>
                  <a:srgbClr val="203864"/>
                </a:solidFill>
                <a:latin typeface="Cambria"/>
              </a:rPr>
              <a:t> </a:t>
            </a:r>
            <a:r>
              <a:rPr lang="en-US" sz="3100" dirty="0" err="1">
                <a:solidFill>
                  <a:srgbClr val="203864"/>
                </a:solidFill>
                <a:latin typeface="Cambria"/>
              </a:rPr>
              <a:t>dẫn</a:t>
            </a:r>
            <a:r>
              <a:rPr lang="en-US" sz="3100" dirty="0">
                <a:solidFill>
                  <a:srgbClr val="203864"/>
                </a:solidFill>
                <a:latin typeface="Cambria"/>
              </a:rPr>
              <a:t>: 		   TS. Vũ </a:t>
            </a:r>
            <a:r>
              <a:rPr lang="en-US" sz="3100" dirty="0" err="1">
                <a:solidFill>
                  <a:srgbClr val="203864"/>
                </a:solidFill>
                <a:latin typeface="Cambria"/>
              </a:rPr>
              <a:t>Trọng</a:t>
            </a:r>
            <a:r>
              <a:rPr lang="en-US" sz="3100" dirty="0">
                <a:solidFill>
                  <a:srgbClr val="203864"/>
                </a:solidFill>
                <a:latin typeface="Cambria"/>
              </a:rPr>
              <a:t> Sinh</a:t>
            </a:r>
          </a:p>
        </p:txBody>
      </p:sp>
      <p:grpSp>
        <p:nvGrpSpPr>
          <p:cNvPr id="6" name="Group 6"/>
          <p:cNvGrpSpPr/>
          <p:nvPr/>
        </p:nvGrpSpPr>
        <p:grpSpPr>
          <a:xfrm>
            <a:off x="15538696" y="348092"/>
            <a:ext cx="1720604" cy="1720604"/>
            <a:chOff x="0" y="0"/>
            <a:chExt cx="1814956" cy="1814956"/>
          </a:xfrm>
        </p:grpSpPr>
        <p:sp>
          <p:nvSpPr>
            <p:cNvPr id="7" name="Freeform 7" descr="Logo  Description automatically generated with medium confidence"/>
            <p:cNvSpPr/>
            <p:nvPr/>
          </p:nvSpPr>
          <p:spPr>
            <a:xfrm>
              <a:off x="0" y="0"/>
              <a:ext cx="1814957" cy="1814957"/>
            </a:xfrm>
            <a:custGeom>
              <a:avLst/>
              <a:gdLst/>
              <a:ahLst/>
              <a:cxnLst/>
              <a:rect l="l" t="t" r="r" b="b"/>
              <a:pathLst>
                <a:path w="1814957" h="1814957">
                  <a:moveTo>
                    <a:pt x="0" y="0"/>
                  </a:moveTo>
                  <a:lnTo>
                    <a:pt x="1814957" y="0"/>
                  </a:lnTo>
                  <a:lnTo>
                    <a:pt x="1814957" y="1814957"/>
                  </a:lnTo>
                  <a:lnTo>
                    <a:pt x="0" y="1814957"/>
                  </a:lnTo>
                  <a:lnTo>
                    <a:pt x="0" y="0"/>
                  </a:lnTo>
                  <a:close/>
                </a:path>
              </a:pathLst>
            </a:custGeom>
            <a:blipFill>
              <a:blip r:embed="rId2"/>
              <a:stretch>
                <a:fillRect/>
              </a:stretch>
            </a:blipFill>
          </p:spPr>
          <p:txBody>
            <a:bodyPr/>
            <a:lstStyle/>
            <a:p>
              <a:endParaRPr lang="vi-VN"/>
            </a:p>
          </p:txBody>
        </p:sp>
      </p:grpSp>
      <p:sp>
        <p:nvSpPr>
          <p:cNvPr id="8" name="TextBox 8"/>
          <p:cNvSpPr txBox="1"/>
          <p:nvPr/>
        </p:nvSpPr>
        <p:spPr>
          <a:xfrm>
            <a:off x="8034335" y="8916472"/>
            <a:ext cx="2784023" cy="545437"/>
          </a:xfrm>
          <a:prstGeom prst="rect">
            <a:avLst/>
          </a:prstGeom>
        </p:spPr>
        <p:txBody>
          <a:bodyPr lIns="0" tIns="0" rIns="0" bIns="0" rtlCol="0" anchor="t">
            <a:spAutoFit/>
          </a:bodyPr>
          <a:lstStyle/>
          <a:p>
            <a:pPr algn="l">
              <a:lnSpc>
                <a:spcPts val="4083"/>
              </a:lnSpc>
            </a:pPr>
            <a:r>
              <a:rPr lang="en-US" sz="3402">
                <a:solidFill>
                  <a:srgbClr val="203864"/>
                </a:solidFill>
                <a:latin typeface="Cambria Bold"/>
              </a:rPr>
              <a:t>Hà Nội - 2024</a:t>
            </a:r>
          </a:p>
        </p:txBody>
      </p:sp>
      <p:grpSp>
        <p:nvGrpSpPr>
          <p:cNvPr id="9" name="Group 9"/>
          <p:cNvGrpSpPr/>
          <p:nvPr/>
        </p:nvGrpSpPr>
        <p:grpSpPr>
          <a:xfrm>
            <a:off x="439085" y="348092"/>
            <a:ext cx="2874912" cy="1952139"/>
            <a:chOff x="0" y="0"/>
            <a:chExt cx="3832260" cy="2602203"/>
          </a:xfrm>
        </p:grpSpPr>
        <p:sp>
          <p:nvSpPr>
            <p:cNvPr id="10" name="Freeform 10"/>
            <p:cNvSpPr/>
            <p:nvPr/>
          </p:nvSpPr>
          <p:spPr>
            <a:xfrm>
              <a:off x="0" y="0"/>
              <a:ext cx="3832225" cy="2602172"/>
            </a:xfrm>
            <a:custGeom>
              <a:avLst/>
              <a:gdLst/>
              <a:ahLst/>
              <a:cxnLst/>
              <a:rect l="l" t="t" r="r" b="b"/>
              <a:pathLst>
                <a:path w="3832225" h="2602172">
                  <a:moveTo>
                    <a:pt x="0" y="0"/>
                  </a:moveTo>
                  <a:lnTo>
                    <a:pt x="3832225" y="0"/>
                  </a:lnTo>
                  <a:lnTo>
                    <a:pt x="3832225" y="2602172"/>
                  </a:lnTo>
                  <a:lnTo>
                    <a:pt x="0" y="2602172"/>
                  </a:lnTo>
                  <a:lnTo>
                    <a:pt x="0" y="0"/>
                  </a:lnTo>
                  <a:close/>
                </a:path>
              </a:pathLst>
            </a:custGeom>
            <a:blipFill>
              <a:blip r:embed="rId3"/>
              <a:stretch>
                <a:fillRect t="-1714" b="-1715"/>
              </a:stretch>
            </a:blipFill>
          </p:spPr>
          <p:txBody>
            <a:bodyPr/>
            <a:lstStyle/>
            <a:p>
              <a:endParaRPr lang="vi-VN"/>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6232" y="2039458"/>
            <a:ext cx="16055537" cy="8027768"/>
          </a:xfrm>
          <a:custGeom>
            <a:avLst/>
            <a:gdLst/>
            <a:ahLst/>
            <a:cxnLst/>
            <a:rect l="l" t="t" r="r" b="b"/>
            <a:pathLst>
              <a:path w="16055537" h="8027768">
                <a:moveTo>
                  <a:pt x="0" y="0"/>
                </a:moveTo>
                <a:lnTo>
                  <a:pt x="16055536" y="0"/>
                </a:lnTo>
                <a:lnTo>
                  <a:pt x="16055536" y="8027768"/>
                </a:lnTo>
                <a:lnTo>
                  <a:pt x="0" y="802776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vi-VN"/>
          </a:p>
        </p:txBody>
      </p:sp>
      <p:sp>
        <p:nvSpPr>
          <p:cNvPr id="3" name="Freeform 3"/>
          <p:cNvSpPr/>
          <p:nvPr/>
        </p:nvSpPr>
        <p:spPr>
          <a:xfrm>
            <a:off x="7475202" y="1766099"/>
            <a:ext cx="3212529" cy="841099"/>
          </a:xfrm>
          <a:custGeom>
            <a:avLst/>
            <a:gdLst/>
            <a:ahLst/>
            <a:cxnLst/>
            <a:rect l="l" t="t" r="r" b="b"/>
            <a:pathLst>
              <a:path w="3212529" h="841099">
                <a:moveTo>
                  <a:pt x="0" y="0"/>
                </a:moveTo>
                <a:lnTo>
                  <a:pt x="3212529" y="0"/>
                </a:lnTo>
                <a:lnTo>
                  <a:pt x="3212529" y="841099"/>
                </a:lnTo>
                <a:lnTo>
                  <a:pt x="0" y="84109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vi-VN"/>
          </a:p>
        </p:txBody>
      </p:sp>
      <p:sp>
        <p:nvSpPr>
          <p:cNvPr id="4" name="TextBox 4"/>
          <p:cNvSpPr txBox="1"/>
          <p:nvPr/>
        </p:nvSpPr>
        <p:spPr>
          <a:xfrm>
            <a:off x="7475202" y="1820812"/>
            <a:ext cx="3083000" cy="523875"/>
          </a:xfrm>
          <a:prstGeom prst="rect">
            <a:avLst/>
          </a:prstGeom>
        </p:spPr>
        <p:txBody>
          <a:bodyPr lIns="0" tIns="0" rIns="0" bIns="0" rtlCol="0" anchor="t">
            <a:spAutoFit/>
          </a:bodyPr>
          <a:lstStyle/>
          <a:p>
            <a:pPr algn="ctr">
              <a:lnSpc>
                <a:spcPts val="4140"/>
              </a:lnSpc>
            </a:pPr>
            <a:r>
              <a:rPr lang="en-US" sz="3450">
                <a:solidFill>
                  <a:srgbClr val="000000"/>
                </a:solidFill>
                <a:latin typeface="Montserrat Bold"/>
              </a:rPr>
              <a:t>Apriori</a:t>
            </a:r>
          </a:p>
        </p:txBody>
      </p:sp>
      <p:sp>
        <p:nvSpPr>
          <p:cNvPr id="7" name="Freeform 7"/>
          <p:cNvSpPr/>
          <p:nvPr/>
        </p:nvSpPr>
        <p:spPr>
          <a:xfrm>
            <a:off x="2679927" y="491437"/>
            <a:ext cx="15608073" cy="1074525"/>
          </a:xfrm>
          <a:custGeom>
            <a:avLst/>
            <a:gdLst/>
            <a:ahLst/>
            <a:cxnLst/>
            <a:rect l="l" t="t" r="r" b="b"/>
            <a:pathLst>
              <a:path w="15608073" h="1074525">
                <a:moveTo>
                  <a:pt x="0" y="0"/>
                </a:moveTo>
                <a:lnTo>
                  <a:pt x="15608073" y="0"/>
                </a:lnTo>
                <a:lnTo>
                  <a:pt x="15608073" y="1074526"/>
                </a:lnTo>
                <a:lnTo>
                  <a:pt x="0" y="1074526"/>
                </a:lnTo>
                <a:lnTo>
                  <a:pt x="0" y="0"/>
                </a:lnTo>
                <a:close/>
              </a:path>
            </a:pathLst>
          </a:custGeom>
          <a:blipFill>
            <a:blip r:embed="rId7">
              <a:extLst>
                <a:ext uri="{96DAC541-7B7A-43D3-8B79-37D633B846F1}">
                  <asvg:svgBlip xmlns:asvg="http://schemas.microsoft.com/office/drawing/2016/SVG/main" xmlns="" r:embed="rId8"/>
                </a:ext>
              </a:extLst>
            </a:blip>
            <a:stretch>
              <a:fillRect b="-27559"/>
            </a:stretch>
          </a:blipFill>
        </p:spPr>
        <p:txBody>
          <a:bodyPr/>
          <a:lstStyle/>
          <a:p>
            <a:endParaRPr lang="vi-VN"/>
          </a:p>
        </p:txBody>
      </p:sp>
      <p:sp>
        <p:nvSpPr>
          <p:cNvPr id="8" name="TextBox 8"/>
          <p:cNvSpPr txBox="1"/>
          <p:nvPr/>
        </p:nvSpPr>
        <p:spPr>
          <a:xfrm>
            <a:off x="4399239" y="758581"/>
            <a:ext cx="11208717" cy="587863"/>
          </a:xfrm>
          <a:prstGeom prst="rect">
            <a:avLst/>
          </a:prstGeom>
        </p:spPr>
        <p:txBody>
          <a:bodyPr lIns="0" tIns="0" rIns="0" bIns="0" rtlCol="0" anchor="t">
            <a:spAutoFit/>
          </a:bodyPr>
          <a:lstStyle/>
          <a:p>
            <a:pPr algn="ctr">
              <a:lnSpc>
                <a:spcPts val="4536"/>
              </a:lnSpc>
            </a:pPr>
            <a:r>
              <a:rPr lang="en-US" sz="4200">
                <a:solidFill>
                  <a:srgbClr val="FFFFFF"/>
                </a:solidFill>
                <a:latin typeface="Montserrat Bold"/>
              </a:rPr>
              <a:t>CƠ SỞ LÝ THUYẾT </a:t>
            </a:r>
          </a:p>
        </p:txBody>
      </p:sp>
      <p:grpSp>
        <p:nvGrpSpPr>
          <p:cNvPr id="9" name="Group 9"/>
          <p:cNvGrpSpPr/>
          <p:nvPr/>
        </p:nvGrpSpPr>
        <p:grpSpPr>
          <a:xfrm>
            <a:off x="0" y="17942"/>
            <a:ext cx="2874195" cy="2021515"/>
            <a:chOff x="0" y="0"/>
            <a:chExt cx="3832260" cy="2695354"/>
          </a:xfrm>
        </p:grpSpPr>
        <p:sp>
          <p:nvSpPr>
            <p:cNvPr id="10" name="Freeform 10"/>
            <p:cNvSpPr/>
            <p:nvPr/>
          </p:nvSpPr>
          <p:spPr>
            <a:xfrm>
              <a:off x="0" y="0"/>
              <a:ext cx="3832225" cy="2695321"/>
            </a:xfrm>
            <a:custGeom>
              <a:avLst/>
              <a:gdLst/>
              <a:ahLst/>
              <a:cxnLst/>
              <a:rect l="l" t="t" r="r" b="b"/>
              <a:pathLst>
                <a:path w="3832225" h="2695321">
                  <a:moveTo>
                    <a:pt x="0" y="0"/>
                  </a:moveTo>
                  <a:lnTo>
                    <a:pt x="3832225" y="0"/>
                  </a:lnTo>
                  <a:lnTo>
                    <a:pt x="3832225" y="2695321"/>
                  </a:lnTo>
                  <a:lnTo>
                    <a:pt x="0" y="2695321"/>
                  </a:lnTo>
                  <a:lnTo>
                    <a:pt x="0" y="0"/>
                  </a:lnTo>
                  <a:close/>
                </a:path>
              </a:pathLst>
            </a:custGeom>
            <a:blipFill>
              <a:blip r:embed="rId9"/>
              <a:stretch>
                <a:fillRect l="-72" r="-73" b="-1"/>
              </a:stretch>
            </a:blipFill>
          </p:spPr>
          <p:txBody>
            <a:bodyPr/>
            <a:lstStyle/>
            <a:p>
              <a:endParaRPr lang="vi-VN"/>
            </a:p>
          </p:txBody>
        </p:sp>
      </p:grpSp>
      <p:grpSp>
        <p:nvGrpSpPr>
          <p:cNvPr id="16" name="Group 15">
            <a:extLst>
              <a:ext uri="{FF2B5EF4-FFF2-40B4-BE49-F238E27FC236}">
                <a16:creationId xmlns:a16="http://schemas.microsoft.com/office/drawing/2014/main" id="{8A4A59C1-4E72-68C7-75C4-4CC917D7B7F5}"/>
              </a:ext>
            </a:extLst>
          </p:cNvPr>
          <p:cNvGrpSpPr/>
          <p:nvPr/>
        </p:nvGrpSpPr>
        <p:grpSpPr>
          <a:xfrm>
            <a:off x="2874195" y="2409036"/>
            <a:ext cx="13407446" cy="6157787"/>
            <a:chOff x="2874195" y="2409036"/>
            <a:chExt cx="13407446" cy="6157787"/>
          </a:xfrm>
        </p:grpSpPr>
        <p:grpSp>
          <p:nvGrpSpPr>
            <p:cNvPr id="14" name="Group 13">
              <a:extLst>
                <a:ext uri="{FF2B5EF4-FFF2-40B4-BE49-F238E27FC236}">
                  <a16:creationId xmlns:a16="http://schemas.microsoft.com/office/drawing/2014/main" id="{94CB5DD4-C1B4-CAEE-68F7-D1679406790E}"/>
                </a:ext>
              </a:extLst>
            </p:cNvPr>
            <p:cNvGrpSpPr/>
            <p:nvPr/>
          </p:nvGrpSpPr>
          <p:grpSpPr>
            <a:xfrm>
              <a:off x="2874195" y="2409036"/>
              <a:ext cx="13407446" cy="3790887"/>
              <a:chOff x="2874195" y="2409036"/>
              <a:chExt cx="13407446" cy="3790887"/>
            </a:xfrm>
          </p:grpSpPr>
          <p:sp>
            <p:nvSpPr>
              <p:cNvPr id="5" name="TextBox 5"/>
              <p:cNvSpPr txBox="1"/>
              <p:nvPr/>
            </p:nvSpPr>
            <p:spPr>
              <a:xfrm>
                <a:off x="2874195" y="2409036"/>
                <a:ext cx="13407446" cy="3790887"/>
              </a:xfrm>
              <a:prstGeom prst="rect">
                <a:avLst/>
              </a:prstGeom>
            </p:spPr>
            <p:txBody>
              <a:bodyPr lIns="0" tIns="0" rIns="0" bIns="0" rtlCol="0" anchor="t">
                <a:spAutoFit/>
              </a:bodyPr>
              <a:lstStyle/>
              <a:p>
                <a:pPr algn="just">
                  <a:lnSpc>
                    <a:spcPts val="6076"/>
                  </a:lnSpc>
                </a:pPr>
                <a:r>
                  <a:rPr lang="en-US" sz="3375" dirty="0" err="1">
                    <a:solidFill>
                      <a:srgbClr val="000000"/>
                    </a:solidFill>
                    <a:latin typeface="Montserrat Bold"/>
                  </a:rPr>
                  <a:t>Ưu</a:t>
                </a:r>
                <a:r>
                  <a:rPr lang="en-US" sz="3375" dirty="0">
                    <a:solidFill>
                      <a:srgbClr val="000000"/>
                    </a:solidFill>
                    <a:latin typeface="Montserrat Bold"/>
                  </a:rPr>
                  <a:t> </a:t>
                </a:r>
                <a:r>
                  <a:rPr lang="en-US" sz="3375" dirty="0" err="1">
                    <a:solidFill>
                      <a:srgbClr val="000000"/>
                    </a:solidFill>
                    <a:latin typeface="Montserrat Bold"/>
                  </a:rPr>
                  <a:t>điểm</a:t>
                </a:r>
                <a:r>
                  <a:rPr lang="en-US" sz="3375" dirty="0">
                    <a:solidFill>
                      <a:srgbClr val="000000"/>
                    </a:solidFill>
                    <a:latin typeface="Montserrat Bold"/>
                  </a:rPr>
                  <a:t>:</a:t>
                </a:r>
              </a:p>
              <a:p>
                <a:pPr algn="l">
                  <a:lnSpc>
                    <a:spcPts val="6076"/>
                  </a:lnSpc>
                </a:pPr>
                <a:r>
                  <a:rPr lang="en-US" sz="3375" dirty="0">
                    <a:solidFill>
                      <a:srgbClr val="000000"/>
                    </a:solidFill>
                    <a:latin typeface="Montserrat"/>
                  </a:rPr>
                  <a:t>       </a:t>
                </a:r>
                <a:r>
                  <a:rPr lang="en-US" sz="3375" dirty="0" err="1">
                    <a:solidFill>
                      <a:srgbClr val="000000"/>
                    </a:solidFill>
                    <a:latin typeface="Montserrat"/>
                  </a:rPr>
                  <a:t>Đơn</a:t>
                </a:r>
                <a:r>
                  <a:rPr lang="en-US" sz="3375" dirty="0">
                    <a:solidFill>
                      <a:srgbClr val="000000"/>
                    </a:solidFill>
                    <a:latin typeface="Montserrat"/>
                  </a:rPr>
                  <a:t> </a:t>
                </a:r>
                <a:r>
                  <a:rPr lang="en-US" sz="3375" dirty="0" err="1">
                    <a:solidFill>
                      <a:srgbClr val="000000"/>
                    </a:solidFill>
                    <a:latin typeface="Montserrat"/>
                  </a:rPr>
                  <a:t>giản</a:t>
                </a:r>
                <a:r>
                  <a:rPr lang="en-US" sz="3375" dirty="0">
                    <a:solidFill>
                      <a:srgbClr val="000000"/>
                    </a:solidFill>
                    <a:latin typeface="Montserrat"/>
                  </a:rPr>
                  <a:t>, </a:t>
                </a:r>
                <a:r>
                  <a:rPr lang="en-US" sz="3375" dirty="0" err="1">
                    <a:solidFill>
                      <a:srgbClr val="000000"/>
                    </a:solidFill>
                    <a:latin typeface="Montserrat"/>
                  </a:rPr>
                  <a:t>dễ</a:t>
                </a:r>
                <a:r>
                  <a:rPr lang="en-US" sz="3375" dirty="0">
                    <a:solidFill>
                      <a:srgbClr val="000000"/>
                    </a:solidFill>
                    <a:latin typeface="Montserrat"/>
                  </a:rPr>
                  <a:t> </a:t>
                </a:r>
                <a:r>
                  <a:rPr lang="en-US" sz="3375" dirty="0" err="1">
                    <a:solidFill>
                      <a:srgbClr val="000000"/>
                    </a:solidFill>
                    <a:latin typeface="Montserrat"/>
                  </a:rPr>
                  <a:t>cài</a:t>
                </a:r>
                <a:r>
                  <a:rPr lang="en-US" sz="3375" dirty="0">
                    <a:solidFill>
                      <a:srgbClr val="000000"/>
                    </a:solidFill>
                    <a:latin typeface="Montserrat"/>
                  </a:rPr>
                  <a:t> </a:t>
                </a:r>
                <a:r>
                  <a:rPr lang="en-US" sz="3375" dirty="0" err="1">
                    <a:solidFill>
                      <a:srgbClr val="000000"/>
                    </a:solidFill>
                    <a:latin typeface="Montserrat"/>
                  </a:rPr>
                  <a:t>đặt</a:t>
                </a:r>
                <a:endParaRPr lang="en-US" sz="3375" dirty="0">
                  <a:solidFill>
                    <a:srgbClr val="000000"/>
                  </a:solidFill>
                  <a:latin typeface="Montserrat"/>
                </a:endParaRPr>
              </a:p>
              <a:p>
                <a:pPr algn="l">
                  <a:lnSpc>
                    <a:spcPts val="6076"/>
                  </a:lnSpc>
                </a:pPr>
                <a:r>
                  <a:rPr lang="en-US" sz="3375" dirty="0">
                    <a:solidFill>
                      <a:srgbClr val="000000"/>
                    </a:solidFill>
                    <a:latin typeface="Montserrat"/>
                  </a:rPr>
                  <a:t>       </a:t>
                </a:r>
                <a:r>
                  <a:rPr lang="en-US" sz="3375" dirty="0" err="1">
                    <a:solidFill>
                      <a:srgbClr val="000000"/>
                    </a:solidFill>
                    <a:latin typeface="Montserrat"/>
                  </a:rPr>
                  <a:t>Cắt</a:t>
                </a:r>
                <a:r>
                  <a:rPr lang="en-US" sz="3375" dirty="0">
                    <a:solidFill>
                      <a:srgbClr val="000000"/>
                    </a:solidFill>
                    <a:latin typeface="Montserrat"/>
                  </a:rPr>
                  <a:t> </a:t>
                </a:r>
                <a:r>
                  <a:rPr lang="en-US" sz="3375" dirty="0" err="1">
                    <a:solidFill>
                      <a:srgbClr val="000000"/>
                    </a:solidFill>
                    <a:latin typeface="Montserrat"/>
                  </a:rPr>
                  <a:t>tỉa</a:t>
                </a:r>
                <a:r>
                  <a:rPr lang="en-US" sz="3375" dirty="0">
                    <a:solidFill>
                      <a:srgbClr val="000000"/>
                    </a:solidFill>
                    <a:latin typeface="Montserrat"/>
                  </a:rPr>
                  <a:t> </a:t>
                </a:r>
                <a:r>
                  <a:rPr lang="en-US" sz="3375" dirty="0" err="1">
                    <a:solidFill>
                      <a:srgbClr val="000000"/>
                    </a:solidFill>
                    <a:latin typeface="Montserrat"/>
                  </a:rPr>
                  <a:t>bớt</a:t>
                </a:r>
                <a:r>
                  <a:rPr lang="en-US" sz="3375" dirty="0">
                    <a:solidFill>
                      <a:srgbClr val="000000"/>
                    </a:solidFill>
                    <a:latin typeface="Montserrat"/>
                  </a:rPr>
                  <a:t> </a:t>
                </a:r>
                <a:r>
                  <a:rPr lang="en-US" sz="3375" dirty="0" err="1">
                    <a:solidFill>
                      <a:srgbClr val="000000"/>
                    </a:solidFill>
                    <a:latin typeface="Montserrat"/>
                  </a:rPr>
                  <a:t>những</a:t>
                </a:r>
                <a:r>
                  <a:rPr lang="en-US" sz="3375" dirty="0">
                    <a:solidFill>
                      <a:srgbClr val="000000"/>
                    </a:solidFill>
                    <a:latin typeface="Montserrat"/>
                  </a:rPr>
                  <a:t> </a:t>
                </a:r>
                <a:r>
                  <a:rPr lang="en-US" sz="3375" dirty="0" err="1">
                    <a:solidFill>
                      <a:srgbClr val="000000"/>
                    </a:solidFill>
                    <a:latin typeface="Montserrat"/>
                  </a:rPr>
                  <a:t>nút</a:t>
                </a:r>
                <a:r>
                  <a:rPr lang="en-US" sz="3375" dirty="0">
                    <a:solidFill>
                      <a:srgbClr val="000000"/>
                    </a:solidFill>
                    <a:latin typeface="Montserrat"/>
                  </a:rPr>
                  <a:t> </a:t>
                </a:r>
                <a:r>
                  <a:rPr lang="en-US" sz="3375" dirty="0" err="1">
                    <a:solidFill>
                      <a:srgbClr val="000000"/>
                    </a:solidFill>
                    <a:latin typeface="Montserrat"/>
                  </a:rPr>
                  <a:t>không</a:t>
                </a:r>
                <a:r>
                  <a:rPr lang="en-US" sz="3375" dirty="0">
                    <a:solidFill>
                      <a:srgbClr val="000000"/>
                    </a:solidFill>
                    <a:latin typeface="Montserrat"/>
                  </a:rPr>
                  <a:t> </a:t>
                </a:r>
                <a:r>
                  <a:rPr lang="en-US" sz="3375" dirty="0" err="1">
                    <a:solidFill>
                      <a:srgbClr val="000000"/>
                    </a:solidFill>
                    <a:latin typeface="Montserrat"/>
                  </a:rPr>
                  <a:t>thỏa</a:t>
                </a:r>
                <a:r>
                  <a:rPr lang="en-US" sz="3375" dirty="0">
                    <a:solidFill>
                      <a:srgbClr val="000000"/>
                    </a:solidFill>
                    <a:latin typeface="Montserrat"/>
                  </a:rPr>
                  <a:t> </a:t>
                </a:r>
                <a:r>
                  <a:rPr lang="en-US" sz="3375" dirty="0" err="1">
                    <a:solidFill>
                      <a:srgbClr val="000000"/>
                    </a:solidFill>
                    <a:latin typeface="Montserrat"/>
                  </a:rPr>
                  <a:t>mãn</a:t>
                </a:r>
                <a:r>
                  <a:rPr lang="en-US" sz="3375" dirty="0">
                    <a:solidFill>
                      <a:srgbClr val="000000"/>
                    </a:solidFill>
                    <a:latin typeface="Montserrat"/>
                  </a:rPr>
                  <a:t> </a:t>
                </a:r>
                <a:r>
                  <a:rPr lang="en-US" sz="3375" dirty="0" err="1">
                    <a:solidFill>
                      <a:srgbClr val="000000"/>
                    </a:solidFill>
                    <a:latin typeface="Montserrat"/>
                  </a:rPr>
                  <a:t>và</a:t>
                </a:r>
                <a:r>
                  <a:rPr lang="en-US" sz="3375" dirty="0">
                    <a:solidFill>
                      <a:srgbClr val="000000"/>
                    </a:solidFill>
                    <a:latin typeface="Montserrat"/>
                  </a:rPr>
                  <a:t> </a:t>
                </a:r>
                <a:r>
                  <a:rPr lang="en-US" sz="3375" dirty="0" err="1">
                    <a:solidFill>
                      <a:srgbClr val="000000"/>
                    </a:solidFill>
                    <a:latin typeface="Montserrat"/>
                  </a:rPr>
                  <a:t>các</a:t>
                </a:r>
                <a:r>
                  <a:rPr lang="en-US" sz="3375" dirty="0">
                    <a:solidFill>
                      <a:srgbClr val="000000"/>
                    </a:solidFill>
                    <a:latin typeface="Montserrat"/>
                  </a:rPr>
                  <a:t> </a:t>
                </a:r>
                <a:r>
                  <a:rPr lang="en-US" sz="3375" dirty="0" err="1">
                    <a:solidFill>
                      <a:srgbClr val="000000"/>
                    </a:solidFill>
                    <a:latin typeface="Montserrat"/>
                  </a:rPr>
                  <a:t>nút</a:t>
                </a:r>
                <a:r>
                  <a:rPr lang="en-US" sz="3375" dirty="0">
                    <a:solidFill>
                      <a:srgbClr val="000000"/>
                    </a:solidFill>
                    <a:latin typeface="Montserrat"/>
                  </a:rPr>
                  <a:t> con </a:t>
                </a:r>
                <a:r>
                  <a:rPr lang="en-US" sz="3375" dirty="0" err="1">
                    <a:solidFill>
                      <a:srgbClr val="000000"/>
                    </a:solidFill>
                    <a:latin typeface="Montserrat"/>
                  </a:rPr>
                  <a:t>tương</a:t>
                </a:r>
                <a:r>
                  <a:rPr lang="en-US" sz="3375" dirty="0">
                    <a:solidFill>
                      <a:srgbClr val="000000"/>
                    </a:solidFill>
                    <a:latin typeface="Montserrat"/>
                  </a:rPr>
                  <a:t> </a:t>
                </a:r>
                <a:r>
                  <a:rPr lang="en-US" sz="3375" dirty="0" err="1">
                    <a:solidFill>
                      <a:srgbClr val="000000"/>
                    </a:solidFill>
                    <a:latin typeface="Montserrat"/>
                  </a:rPr>
                  <a:t>ứng</a:t>
                </a:r>
                <a:r>
                  <a:rPr lang="en-US" sz="3375" dirty="0">
                    <a:solidFill>
                      <a:srgbClr val="000000"/>
                    </a:solidFill>
                    <a:latin typeface="Montserrat"/>
                  </a:rPr>
                  <a:t> </a:t>
                </a:r>
                <a:r>
                  <a:rPr lang="en-US" sz="3375" dirty="0" err="1">
                    <a:solidFill>
                      <a:srgbClr val="000000"/>
                    </a:solidFill>
                    <a:latin typeface="Montserrat"/>
                  </a:rPr>
                  <a:t>giúp</a:t>
                </a:r>
                <a:r>
                  <a:rPr lang="en-US" sz="3375" dirty="0">
                    <a:solidFill>
                      <a:srgbClr val="000000"/>
                    </a:solidFill>
                    <a:latin typeface="Montserrat"/>
                  </a:rPr>
                  <a:t> </a:t>
                </a:r>
                <a:r>
                  <a:rPr lang="en-US" sz="3375" dirty="0" err="1">
                    <a:solidFill>
                      <a:srgbClr val="000000"/>
                    </a:solidFill>
                    <a:latin typeface="Montserrat"/>
                  </a:rPr>
                  <a:t>giảm</a:t>
                </a:r>
                <a:r>
                  <a:rPr lang="en-US" sz="3375" dirty="0">
                    <a:solidFill>
                      <a:srgbClr val="000000"/>
                    </a:solidFill>
                    <a:latin typeface="Montserrat"/>
                  </a:rPr>
                  <a:t> </a:t>
                </a:r>
                <a:r>
                  <a:rPr lang="en-US" sz="3375" dirty="0" err="1">
                    <a:solidFill>
                      <a:srgbClr val="000000"/>
                    </a:solidFill>
                    <a:latin typeface="Montserrat"/>
                  </a:rPr>
                  <a:t>kích</a:t>
                </a:r>
                <a:r>
                  <a:rPr lang="en-US" sz="3375" dirty="0">
                    <a:solidFill>
                      <a:srgbClr val="000000"/>
                    </a:solidFill>
                    <a:latin typeface="Montserrat"/>
                  </a:rPr>
                  <a:t> </a:t>
                </a:r>
                <a:r>
                  <a:rPr lang="en-US" sz="3375" dirty="0" err="1">
                    <a:solidFill>
                      <a:srgbClr val="000000"/>
                    </a:solidFill>
                    <a:latin typeface="Montserrat"/>
                  </a:rPr>
                  <a:t>thước</a:t>
                </a:r>
                <a:r>
                  <a:rPr lang="en-US" sz="3375" dirty="0">
                    <a:solidFill>
                      <a:srgbClr val="000000"/>
                    </a:solidFill>
                    <a:latin typeface="Montserrat"/>
                  </a:rPr>
                  <a:t> </a:t>
                </a:r>
                <a:r>
                  <a:rPr lang="en-US" sz="3375" dirty="0" err="1">
                    <a:solidFill>
                      <a:srgbClr val="000000"/>
                    </a:solidFill>
                    <a:latin typeface="Montserrat"/>
                  </a:rPr>
                  <a:t>bộ</a:t>
                </a:r>
                <a:r>
                  <a:rPr lang="en-US" sz="3375" dirty="0">
                    <a:solidFill>
                      <a:srgbClr val="000000"/>
                    </a:solidFill>
                    <a:latin typeface="Montserrat"/>
                  </a:rPr>
                  <a:t> </a:t>
                </a:r>
                <a:r>
                  <a:rPr lang="en-US" sz="3375" dirty="0" err="1">
                    <a:solidFill>
                      <a:srgbClr val="000000"/>
                    </a:solidFill>
                    <a:latin typeface="Montserrat"/>
                  </a:rPr>
                  <a:t>nhớ</a:t>
                </a:r>
                <a:r>
                  <a:rPr lang="en-US" sz="3375" dirty="0">
                    <a:solidFill>
                      <a:srgbClr val="000000"/>
                    </a:solidFill>
                    <a:latin typeface="Montserrat"/>
                  </a:rPr>
                  <a:t> </a:t>
                </a:r>
                <a:r>
                  <a:rPr lang="en-US" sz="3375" dirty="0" err="1">
                    <a:solidFill>
                      <a:srgbClr val="000000"/>
                    </a:solidFill>
                    <a:latin typeface="Montserrat"/>
                  </a:rPr>
                  <a:t>yêu</a:t>
                </a:r>
                <a:r>
                  <a:rPr lang="en-US" sz="3375" dirty="0">
                    <a:solidFill>
                      <a:srgbClr val="000000"/>
                    </a:solidFill>
                    <a:latin typeface="Montserrat"/>
                  </a:rPr>
                  <a:t> </a:t>
                </a:r>
                <a:r>
                  <a:rPr lang="en-US" sz="3375" dirty="0" err="1">
                    <a:solidFill>
                      <a:srgbClr val="000000"/>
                    </a:solidFill>
                    <a:latin typeface="Montserrat"/>
                  </a:rPr>
                  <a:t>cầu</a:t>
                </a:r>
                <a:endParaRPr lang="en-US" sz="3375" dirty="0">
                  <a:solidFill>
                    <a:srgbClr val="000000"/>
                  </a:solidFill>
                  <a:latin typeface="Montserrat"/>
                </a:endParaRPr>
              </a:p>
              <a:p>
                <a:pPr marL="1376906" lvl="3" indent="-344227" algn="l">
                  <a:lnSpc>
                    <a:spcPts val="6076"/>
                  </a:lnSpc>
                </a:pPr>
                <a:endParaRPr lang="en-US" sz="3375" dirty="0">
                  <a:solidFill>
                    <a:srgbClr val="000000"/>
                  </a:solidFill>
                  <a:latin typeface="Montserrat"/>
                </a:endParaRPr>
              </a:p>
            </p:txBody>
          </p:sp>
          <p:sp>
            <p:nvSpPr>
              <p:cNvPr id="11" name="Freeform 11"/>
              <p:cNvSpPr/>
              <p:nvPr/>
            </p:nvSpPr>
            <p:spPr>
              <a:xfrm>
                <a:off x="3140209" y="3444423"/>
                <a:ext cx="408397" cy="378696"/>
              </a:xfrm>
              <a:custGeom>
                <a:avLst/>
                <a:gdLst/>
                <a:ahLst/>
                <a:cxnLst/>
                <a:rect l="l" t="t" r="r" b="b"/>
                <a:pathLst>
                  <a:path w="408397" h="378696">
                    <a:moveTo>
                      <a:pt x="0" y="0"/>
                    </a:moveTo>
                    <a:lnTo>
                      <a:pt x="408398" y="0"/>
                    </a:lnTo>
                    <a:lnTo>
                      <a:pt x="408398" y="378696"/>
                    </a:lnTo>
                    <a:lnTo>
                      <a:pt x="0" y="37869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txBody>
              <a:bodyPr/>
              <a:lstStyle/>
              <a:p>
                <a:endParaRPr lang="vi-VN"/>
              </a:p>
            </p:txBody>
          </p:sp>
          <p:sp>
            <p:nvSpPr>
              <p:cNvPr id="12" name="Freeform 12"/>
              <p:cNvSpPr/>
              <p:nvPr/>
            </p:nvSpPr>
            <p:spPr>
              <a:xfrm>
                <a:off x="3140209" y="4210382"/>
                <a:ext cx="408397" cy="378696"/>
              </a:xfrm>
              <a:custGeom>
                <a:avLst/>
                <a:gdLst/>
                <a:ahLst/>
                <a:cxnLst/>
                <a:rect l="l" t="t" r="r" b="b"/>
                <a:pathLst>
                  <a:path w="408397" h="378696">
                    <a:moveTo>
                      <a:pt x="0" y="0"/>
                    </a:moveTo>
                    <a:lnTo>
                      <a:pt x="408398" y="0"/>
                    </a:lnTo>
                    <a:lnTo>
                      <a:pt x="408398" y="378696"/>
                    </a:lnTo>
                    <a:lnTo>
                      <a:pt x="0" y="37869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txBody>
              <a:bodyPr/>
              <a:lstStyle/>
              <a:p>
                <a:endParaRPr lang="vi-VN"/>
              </a:p>
            </p:txBody>
          </p:sp>
        </p:grpSp>
        <p:grpSp>
          <p:nvGrpSpPr>
            <p:cNvPr id="15" name="Group 14">
              <a:extLst>
                <a:ext uri="{FF2B5EF4-FFF2-40B4-BE49-F238E27FC236}">
                  <a16:creationId xmlns:a16="http://schemas.microsoft.com/office/drawing/2014/main" id="{821C18B9-45F5-5F65-4DDA-5A5947B89E85}"/>
                </a:ext>
              </a:extLst>
            </p:cNvPr>
            <p:cNvGrpSpPr/>
            <p:nvPr/>
          </p:nvGrpSpPr>
          <p:grpSpPr>
            <a:xfrm>
              <a:off x="2874195" y="6318986"/>
              <a:ext cx="11660107" cy="2247837"/>
              <a:chOff x="2874195" y="6318986"/>
              <a:chExt cx="11660107" cy="2247837"/>
            </a:xfrm>
          </p:grpSpPr>
          <p:sp>
            <p:nvSpPr>
              <p:cNvPr id="6" name="TextBox 6"/>
              <p:cNvSpPr txBox="1"/>
              <p:nvPr/>
            </p:nvSpPr>
            <p:spPr>
              <a:xfrm>
                <a:off x="2874195" y="6318986"/>
                <a:ext cx="11660107" cy="2247837"/>
              </a:xfrm>
              <a:prstGeom prst="rect">
                <a:avLst/>
              </a:prstGeom>
            </p:spPr>
            <p:txBody>
              <a:bodyPr lIns="0" tIns="0" rIns="0" bIns="0" rtlCol="0" anchor="t">
                <a:spAutoFit/>
              </a:bodyPr>
              <a:lstStyle/>
              <a:p>
                <a:pPr algn="l">
                  <a:lnSpc>
                    <a:spcPts val="6076"/>
                  </a:lnSpc>
                </a:pPr>
                <a:r>
                  <a:rPr lang="en-US" sz="3375" dirty="0" err="1">
                    <a:solidFill>
                      <a:srgbClr val="000000"/>
                    </a:solidFill>
                    <a:latin typeface="Montserrat Bold"/>
                  </a:rPr>
                  <a:t>Nhược</a:t>
                </a:r>
                <a:r>
                  <a:rPr lang="en-US" sz="3375" dirty="0">
                    <a:solidFill>
                      <a:srgbClr val="000000"/>
                    </a:solidFill>
                    <a:latin typeface="Montserrat Bold"/>
                  </a:rPr>
                  <a:t> </a:t>
                </a:r>
                <a:r>
                  <a:rPr lang="en-US" sz="3375" dirty="0" err="1">
                    <a:solidFill>
                      <a:srgbClr val="000000"/>
                    </a:solidFill>
                    <a:latin typeface="Montserrat Bold"/>
                  </a:rPr>
                  <a:t>điểm</a:t>
                </a:r>
                <a:r>
                  <a:rPr lang="en-US" sz="3375" dirty="0">
                    <a:solidFill>
                      <a:srgbClr val="000000"/>
                    </a:solidFill>
                    <a:latin typeface="Montserrat Bold"/>
                  </a:rPr>
                  <a:t>: </a:t>
                </a:r>
              </a:p>
              <a:p>
                <a:pPr algn="l">
                  <a:lnSpc>
                    <a:spcPts val="6076"/>
                  </a:lnSpc>
                </a:pPr>
                <a:r>
                  <a:rPr lang="en-US" sz="3375" dirty="0">
                    <a:solidFill>
                      <a:srgbClr val="000000"/>
                    </a:solidFill>
                    <a:latin typeface="Montserrat"/>
                  </a:rPr>
                  <a:t>       </a:t>
                </a:r>
                <a:r>
                  <a:rPr lang="en-US" sz="3375" dirty="0" err="1">
                    <a:solidFill>
                      <a:srgbClr val="000000"/>
                    </a:solidFill>
                    <a:latin typeface="Montserrat"/>
                  </a:rPr>
                  <a:t>Không</a:t>
                </a:r>
                <a:r>
                  <a:rPr lang="en-US" sz="3375" dirty="0">
                    <a:solidFill>
                      <a:srgbClr val="000000"/>
                    </a:solidFill>
                    <a:latin typeface="Montserrat"/>
                  </a:rPr>
                  <a:t> </a:t>
                </a:r>
                <a:r>
                  <a:rPr lang="en-US" sz="3375" dirty="0" err="1">
                    <a:solidFill>
                      <a:srgbClr val="000000"/>
                    </a:solidFill>
                    <a:latin typeface="Montserrat"/>
                  </a:rPr>
                  <a:t>hiệu</a:t>
                </a:r>
                <a:r>
                  <a:rPr lang="en-US" sz="3375" dirty="0">
                    <a:solidFill>
                      <a:srgbClr val="000000"/>
                    </a:solidFill>
                    <a:latin typeface="Montserrat"/>
                  </a:rPr>
                  <a:t> </a:t>
                </a:r>
                <a:r>
                  <a:rPr lang="en-US" sz="3375" dirty="0" err="1">
                    <a:solidFill>
                      <a:srgbClr val="000000"/>
                    </a:solidFill>
                    <a:latin typeface="Montserrat"/>
                  </a:rPr>
                  <a:t>quả</a:t>
                </a:r>
                <a:r>
                  <a:rPr lang="en-US" sz="3375" dirty="0">
                    <a:solidFill>
                      <a:srgbClr val="000000"/>
                    </a:solidFill>
                    <a:latin typeface="Montserrat"/>
                  </a:rPr>
                  <a:t> </a:t>
                </a:r>
                <a:r>
                  <a:rPr lang="en-US" sz="3375" dirty="0" err="1">
                    <a:solidFill>
                      <a:srgbClr val="000000"/>
                    </a:solidFill>
                    <a:latin typeface="Montserrat"/>
                  </a:rPr>
                  <a:t>trên</a:t>
                </a:r>
                <a:r>
                  <a:rPr lang="en-US" sz="3375" dirty="0">
                    <a:solidFill>
                      <a:srgbClr val="000000"/>
                    </a:solidFill>
                    <a:latin typeface="Montserrat"/>
                  </a:rPr>
                  <a:t> </a:t>
                </a:r>
                <a:r>
                  <a:rPr lang="en-US" sz="3375" dirty="0" err="1">
                    <a:solidFill>
                      <a:srgbClr val="000000"/>
                    </a:solidFill>
                    <a:latin typeface="Montserrat"/>
                  </a:rPr>
                  <a:t>bộ</a:t>
                </a:r>
                <a:r>
                  <a:rPr lang="en-US" sz="3375" dirty="0">
                    <a:solidFill>
                      <a:srgbClr val="000000"/>
                    </a:solidFill>
                    <a:latin typeface="Montserrat"/>
                  </a:rPr>
                  <a:t> </a:t>
                </a:r>
                <a:r>
                  <a:rPr lang="en-US" sz="3375" dirty="0" err="1">
                    <a:solidFill>
                      <a:srgbClr val="000000"/>
                    </a:solidFill>
                    <a:latin typeface="Montserrat"/>
                  </a:rPr>
                  <a:t>dữ</a:t>
                </a:r>
                <a:r>
                  <a:rPr lang="en-US" sz="3375" dirty="0">
                    <a:solidFill>
                      <a:srgbClr val="000000"/>
                    </a:solidFill>
                    <a:latin typeface="Montserrat"/>
                  </a:rPr>
                  <a:t> </a:t>
                </a:r>
                <a:r>
                  <a:rPr lang="en-US" sz="3375" dirty="0" err="1">
                    <a:solidFill>
                      <a:srgbClr val="000000"/>
                    </a:solidFill>
                    <a:latin typeface="Montserrat"/>
                  </a:rPr>
                  <a:t>liệu</a:t>
                </a:r>
                <a:r>
                  <a:rPr lang="en-US" sz="3375" dirty="0">
                    <a:solidFill>
                      <a:srgbClr val="000000"/>
                    </a:solidFill>
                    <a:latin typeface="Montserrat"/>
                  </a:rPr>
                  <a:t> </a:t>
                </a:r>
                <a:r>
                  <a:rPr lang="en-US" sz="3375" dirty="0" err="1">
                    <a:solidFill>
                      <a:srgbClr val="000000"/>
                    </a:solidFill>
                    <a:latin typeface="Montserrat"/>
                  </a:rPr>
                  <a:t>lớn</a:t>
                </a:r>
                <a:endParaRPr lang="en-US" sz="3375" dirty="0">
                  <a:solidFill>
                    <a:srgbClr val="000000"/>
                  </a:solidFill>
                  <a:latin typeface="Montserrat"/>
                </a:endParaRPr>
              </a:p>
              <a:p>
                <a:pPr marL="1376906" lvl="3" indent="-344227" algn="l">
                  <a:lnSpc>
                    <a:spcPts val="6076"/>
                  </a:lnSpc>
                </a:pPr>
                <a:endParaRPr lang="en-US" sz="3375" dirty="0">
                  <a:solidFill>
                    <a:srgbClr val="000000"/>
                  </a:solidFill>
                  <a:latin typeface="Montserrat"/>
                </a:endParaRPr>
              </a:p>
            </p:txBody>
          </p:sp>
          <p:sp>
            <p:nvSpPr>
              <p:cNvPr id="13" name="Freeform 13"/>
              <p:cNvSpPr/>
              <p:nvPr/>
            </p:nvSpPr>
            <p:spPr>
              <a:xfrm>
                <a:off x="3140209" y="7348807"/>
                <a:ext cx="408397" cy="378696"/>
              </a:xfrm>
              <a:custGeom>
                <a:avLst/>
                <a:gdLst/>
                <a:ahLst/>
                <a:cxnLst/>
                <a:rect l="l" t="t" r="r" b="b"/>
                <a:pathLst>
                  <a:path w="408397" h="378696">
                    <a:moveTo>
                      <a:pt x="0" y="0"/>
                    </a:moveTo>
                    <a:lnTo>
                      <a:pt x="408398" y="0"/>
                    </a:lnTo>
                    <a:lnTo>
                      <a:pt x="408398" y="378696"/>
                    </a:lnTo>
                    <a:lnTo>
                      <a:pt x="0" y="37869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txBody>
              <a:bodyPr/>
              <a:lstStyle/>
              <a:p>
                <a:endParaRPr lang="vi-VN"/>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79927" y="491437"/>
            <a:ext cx="15608073" cy="1074525"/>
          </a:xfrm>
          <a:custGeom>
            <a:avLst/>
            <a:gdLst/>
            <a:ahLst/>
            <a:cxnLst/>
            <a:rect l="l" t="t" r="r" b="b"/>
            <a:pathLst>
              <a:path w="15608073" h="1074525">
                <a:moveTo>
                  <a:pt x="0" y="0"/>
                </a:moveTo>
                <a:lnTo>
                  <a:pt x="15608073" y="0"/>
                </a:lnTo>
                <a:lnTo>
                  <a:pt x="15608073" y="1074526"/>
                </a:lnTo>
                <a:lnTo>
                  <a:pt x="0" y="1074526"/>
                </a:lnTo>
                <a:lnTo>
                  <a:pt x="0" y="0"/>
                </a:lnTo>
                <a:close/>
              </a:path>
            </a:pathLst>
          </a:custGeom>
          <a:blipFill>
            <a:blip r:embed="rId3">
              <a:extLst>
                <a:ext uri="{96DAC541-7B7A-43D3-8B79-37D633B846F1}">
                  <asvg:svgBlip xmlns:asvg="http://schemas.microsoft.com/office/drawing/2016/SVG/main" xmlns="" r:embed="rId4"/>
                </a:ext>
              </a:extLst>
            </a:blip>
            <a:stretch>
              <a:fillRect b="-27559"/>
            </a:stretch>
          </a:blipFill>
        </p:spPr>
        <p:txBody>
          <a:bodyPr/>
          <a:lstStyle/>
          <a:p>
            <a:endParaRPr lang="vi-VN"/>
          </a:p>
        </p:txBody>
      </p:sp>
      <p:grpSp>
        <p:nvGrpSpPr>
          <p:cNvPr id="3" name="Group 3"/>
          <p:cNvGrpSpPr/>
          <p:nvPr/>
        </p:nvGrpSpPr>
        <p:grpSpPr>
          <a:xfrm>
            <a:off x="0" y="17942"/>
            <a:ext cx="2874195" cy="2021515"/>
            <a:chOff x="0" y="0"/>
            <a:chExt cx="3832260" cy="2695354"/>
          </a:xfrm>
        </p:grpSpPr>
        <p:sp>
          <p:nvSpPr>
            <p:cNvPr id="4" name="Freeform 4"/>
            <p:cNvSpPr/>
            <p:nvPr/>
          </p:nvSpPr>
          <p:spPr>
            <a:xfrm>
              <a:off x="0" y="0"/>
              <a:ext cx="3832225" cy="2695321"/>
            </a:xfrm>
            <a:custGeom>
              <a:avLst/>
              <a:gdLst/>
              <a:ahLst/>
              <a:cxnLst/>
              <a:rect l="l" t="t" r="r" b="b"/>
              <a:pathLst>
                <a:path w="3832225" h="2695321">
                  <a:moveTo>
                    <a:pt x="0" y="0"/>
                  </a:moveTo>
                  <a:lnTo>
                    <a:pt x="3832225" y="0"/>
                  </a:lnTo>
                  <a:lnTo>
                    <a:pt x="3832225" y="2695321"/>
                  </a:lnTo>
                  <a:lnTo>
                    <a:pt x="0" y="2695321"/>
                  </a:lnTo>
                  <a:lnTo>
                    <a:pt x="0" y="0"/>
                  </a:lnTo>
                  <a:close/>
                </a:path>
              </a:pathLst>
            </a:custGeom>
            <a:blipFill>
              <a:blip r:embed="rId5"/>
              <a:stretch>
                <a:fillRect l="-72" r="-73" b="-1"/>
              </a:stretch>
            </a:blipFill>
          </p:spPr>
          <p:txBody>
            <a:bodyPr/>
            <a:lstStyle/>
            <a:p>
              <a:endParaRPr lang="vi-VN"/>
            </a:p>
          </p:txBody>
        </p:sp>
      </p:grpSp>
      <p:grpSp>
        <p:nvGrpSpPr>
          <p:cNvPr id="5" name="Group 5"/>
          <p:cNvGrpSpPr/>
          <p:nvPr/>
        </p:nvGrpSpPr>
        <p:grpSpPr>
          <a:xfrm>
            <a:off x="8253841" y="3638581"/>
            <a:ext cx="6350172" cy="1285812"/>
            <a:chOff x="0" y="0"/>
            <a:chExt cx="8466896" cy="1714416"/>
          </a:xfrm>
        </p:grpSpPr>
        <p:sp>
          <p:nvSpPr>
            <p:cNvPr id="6" name="Freeform 6"/>
            <p:cNvSpPr/>
            <p:nvPr/>
          </p:nvSpPr>
          <p:spPr>
            <a:xfrm>
              <a:off x="0" y="342858"/>
              <a:ext cx="1545475" cy="1101151"/>
            </a:xfrm>
            <a:custGeom>
              <a:avLst/>
              <a:gdLst/>
              <a:ahLst/>
              <a:cxnLst/>
              <a:rect l="l" t="t" r="r" b="b"/>
              <a:pathLst>
                <a:path w="1545475" h="1101151">
                  <a:moveTo>
                    <a:pt x="0" y="0"/>
                  </a:moveTo>
                  <a:lnTo>
                    <a:pt x="1545475" y="0"/>
                  </a:lnTo>
                  <a:lnTo>
                    <a:pt x="1545475" y="1101151"/>
                  </a:lnTo>
                  <a:lnTo>
                    <a:pt x="0" y="1101151"/>
                  </a:lnTo>
                  <a:lnTo>
                    <a:pt x="0" y="0"/>
                  </a:lnTo>
                  <a:close/>
                </a:path>
              </a:pathLst>
            </a:custGeom>
            <a:blipFill>
              <a:blip r:embed="rId6"/>
              <a:stretch>
                <a:fillRect/>
              </a:stretch>
            </a:blipFill>
          </p:spPr>
          <p:txBody>
            <a:bodyPr/>
            <a:lstStyle/>
            <a:p>
              <a:endParaRPr lang="vi-VN"/>
            </a:p>
          </p:txBody>
        </p:sp>
        <p:sp>
          <p:nvSpPr>
            <p:cNvPr id="7" name="TextBox 7"/>
            <p:cNvSpPr txBox="1"/>
            <p:nvPr/>
          </p:nvSpPr>
          <p:spPr>
            <a:xfrm>
              <a:off x="1830453" y="-190500"/>
              <a:ext cx="6636443" cy="1904916"/>
            </a:xfrm>
            <a:prstGeom prst="rect">
              <a:avLst/>
            </a:prstGeom>
          </p:spPr>
          <p:txBody>
            <a:bodyPr lIns="0" tIns="0" rIns="0" bIns="0" rtlCol="0" anchor="t">
              <a:spAutoFit/>
            </a:bodyPr>
            <a:lstStyle/>
            <a:p>
              <a:pPr algn="just">
                <a:lnSpc>
                  <a:spcPts val="6076"/>
                </a:lnSpc>
              </a:pPr>
              <a:r>
                <a:rPr lang="en-US" sz="3375" dirty="0" err="1">
                  <a:solidFill>
                    <a:srgbClr val="000000"/>
                  </a:solidFill>
                  <a:latin typeface="Montserrat Bold"/>
                </a:rPr>
                <a:t>Không</a:t>
              </a:r>
              <a:r>
                <a:rPr lang="en-US" sz="3375" dirty="0">
                  <a:solidFill>
                    <a:srgbClr val="000000"/>
                  </a:solidFill>
                  <a:latin typeface="Montserrat Bold"/>
                </a:rPr>
                <a:t> </a:t>
              </a:r>
              <a:r>
                <a:rPr lang="en-US" sz="3375" dirty="0" err="1">
                  <a:solidFill>
                    <a:srgbClr val="000000"/>
                  </a:solidFill>
                  <a:latin typeface="Montserrat Bold"/>
                </a:rPr>
                <a:t>phổ</a:t>
              </a:r>
              <a:r>
                <a:rPr lang="en-US" sz="3375" dirty="0">
                  <a:solidFill>
                    <a:srgbClr val="000000"/>
                  </a:solidFill>
                  <a:latin typeface="Montserrat Bold"/>
                </a:rPr>
                <a:t> </a:t>
              </a:r>
              <a:r>
                <a:rPr lang="en-US" sz="3375" dirty="0" err="1">
                  <a:solidFill>
                    <a:srgbClr val="000000"/>
                  </a:solidFill>
                  <a:latin typeface="Montserrat Bold"/>
                </a:rPr>
                <a:t>biến</a:t>
              </a:r>
              <a:endParaRPr lang="en-US" sz="3375" dirty="0">
                <a:solidFill>
                  <a:srgbClr val="000000"/>
                </a:solidFill>
                <a:latin typeface="Montserrat Bold"/>
              </a:endParaRPr>
            </a:p>
            <a:p>
              <a:pPr algn="l">
                <a:lnSpc>
                  <a:spcPts val="6076"/>
                </a:lnSpc>
              </a:pPr>
              <a:r>
                <a:rPr lang="en-US" sz="3375" dirty="0" err="1">
                  <a:solidFill>
                    <a:srgbClr val="000000"/>
                  </a:solidFill>
                  <a:latin typeface="Montserrat Bold"/>
                </a:rPr>
                <a:t>Nhiều</a:t>
              </a:r>
              <a:r>
                <a:rPr lang="en-US" sz="3375" dirty="0">
                  <a:solidFill>
                    <a:srgbClr val="000000"/>
                  </a:solidFill>
                  <a:latin typeface="Montserrat Bold"/>
                </a:rPr>
                <a:t> </a:t>
              </a:r>
              <a:r>
                <a:rPr lang="en-US" sz="3375" dirty="0" err="1">
                  <a:solidFill>
                    <a:srgbClr val="000000"/>
                  </a:solidFill>
                  <a:latin typeface="Montserrat Bold"/>
                </a:rPr>
                <a:t>nhược</a:t>
              </a:r>
              <a:r>
                <a:rPr lang="en-US" sz="3375" dirty="0">
                  <a:solidFill>
                    <a:srgbClr val="000000"/>
                  </a:solidFill>
                  <a:latin typeface="Montserrat Bold"/>
                </a:rPr>
                <a:t> </a:t>
              </a:r>
              <a:r>
                <a:rPr lang="en-US" sz="3375" dirty="0" err="1">
                  <a:solidFill>
                    <a:srgbClr val="000000"/>
                  </a:solidFill>
                  <a:latin typeface="Montserrat Bold"/>
                </a:rPr>
                <a:t>điểm</a:t>
              </a:r>
              <a:endParaRPr lang="en-US" sz="3375" dirty="0">
                <a:solidFill>
                  <a:srgbClr val="000000"/>
                </a:solidFill>
                <a:latin typeface="Montserrat Bold"/>
              </a:endParaRPr>
            </a:p>
          </p:txBody>
        </p:sp>
      </p:grpSp>
      <p:sp>
        <p:nvSpPr>
          <p:cNvPr id="8" name="TextBox 8"/>
          <p:cNvSpPr txBox="1"/>
          <p:nvPr/>
        </p:nvSpPr>
        <p:spPr>
          <a:xfrm>
            <a:off x="7182043" y="1982957"/>
            <a:ext cx="5643108" cy="504825"/>
          </a:xfrm>
          <a:prstGeom prst="rect">
            <a:avLst/>
          </a:prstGeom>
        </p:spPr>
        <p:txBody>
          <a:bodyPr lIns="0" tIns="0" rIns="0" bIns="0" rtlCol="0" anchor="t">
            <a:spAutoFit/>
          </a:bodyPr>
          <a:lstStyle/>
          <a:p>
            <a:pPr algn="ctr">
              <a:lnSpc>
                <a:spcPts val="4020"/>
              </a:lnSpc>
            </a:pPr>
            <a:r>
              <a:rPr lang="en-US" sz="3350">
                <a:solidFill>
                  <a:srgbClr val="000000"/>
                </a:solidFill>
                <a:latin typeface="Montserrat Bold"/>
              </a:rPr>
              <a:t>Một số giải thuật khác</a:t>
            </a:r>
          </a:p>
        </p:txBody>
      </p:sp>
      <p:sp>
        <p:nvSpPr>
          <p:cNvPr id="9" name="TextBox 9"/>
          <p:cNvSpPr txBox="1"/>
          <p:nvPr/>
        </p:nvSpPr>
        <p:spPr>
          <a:xfrm>
            <a:off x="4399239" y="758581"/>
            <a:ext cx="11208717" cy="587863"/>
          </a:xfrm>
          <a:prstGeom prst="rect">
            <a:avLst/>
          </a:prstGeom>
        </p:spPr>
        <p:txBody>
          <a:bodyPr lIns="0" tIns="0" rIns="0" bIns="0" rtlCol="0" anchor="t">
            <a:spAutoFit/>
          </a:bodyPr>
          <a:lstStyle/>
          <a:p>
            <a:pPr algn="ctr">
              <a:lnSpc>
                <a:spcPts val="4536"/>
              </a:lnSpc>
            </a:pPr>
            <a:r>
              <a:rPr lang="en-US" sz="4200">
                <a:solidFill>
                  <a:srgbClr val="FFFFFF"/>
                </a:solidFill>
                <a:latin typeface="Montserrat Bold"/>
              </a:rPr>
              <a:t>CƠ SỞ LÝ THUYẾT </a:t>
            </a:r>
          </a:p>
        </p:txBody>
      </p:sp>
      <p:grpSp>
        <p:nvGrpSpPr>
          <p:cNvPr id="10" name="Group 10"/>
          <p:cNvGrpSpPr/>
          <p:nvPr/>
        </p:nvGrpSpPr>
        <p:grpSpPr>
          <a:xfrm>
            <a:off x="8253841" y="6867431"/>
            <a:ext cx="7676695" cy="2057337"/>
            <a:chOff x="0" y="0"/>
            <a:chExt cx="10235593" cy="2743116"/>
          </a:xfrm>
        </p:grpSpPr>
        <p:sp>
          <p:nvSpPr>
            <p:cNvPr id="11" name="TextBox 11"/>
            <p:cNvSpPr txBox="1"/>
            <p:nvPr/>
          </p:nvSpPr>
          <p:spPr>
            <a:xfrm>
              <a:off x="1991269" y="-190500"/>
              <a:ext cx="8244324" cy="2933616"/>
            </a:xfrm>
            <a:prstGeom prst="rect">
              <a:avLst/>
            </a:prstGeom>
          </p:spPr>
          <p:txBody>
            <a:bodyPr lIns="0" tIns="0" rIns="0" bIns="0" rtlCol="0" anchor="t">
              <a:spAutoFit/>
            </a:bodyPr>
            <a:lstStyle/>
            <a:p>
              <a:pPr algn="l">
                <a:lnSpc>
                  <a:spcPts val="6076"/>
                </a:lnSpc>
              </a:pPr>
              <a:r>
                <a:rPr lang="en-US" sz="3375" dirty="0" err="1">
                  <a:solidFill>
                    <a:srgbClr val="000000"/>
                  </a:solidFill>
                  <a:latin typeface="Montserrat Bold"/>
                </a:rPr>
                <a:t>Phát</a:t>
              </a:r>
              <a:r>
                <a:rPr lang="en-US" sz="3375" dirty="0">
                  <a:solidFill>
                    <a:srgbClr val="000000"/>
                  </a:solidFill>
                  <a:latin typeface="Montserrat Bold"/>
                </a:rPr>
                <a:t> </a:t>
              </a:r>
              <a:r>
                <a:rPr lang="en-US" sz="3375" dirty="0" err="1">
                  <a:solidFill>
                    <a:srgbClr val="000000"/>
                  </a:solidFill>
                  <a:latin typeface="Montserrat Bold"/>
                </a:rPr>
                <a:t>triển</a:t>
              </a:r>
              <a:r>
                <a:rPr lang="en-US" sz="3375" dirty="0">
                  <a:solidFill>
                    <a:srgbClr val="000000"/>
                  </a:solidFill>
                  <a:latin typeface="Montserrat Bold"/>
                </a:rPr>
                <a:t> </a:t>
              </a:r>
              <a:r>
                <a:rPr lang="en-US" sz="3375" dirty="0" err="1">
                  <a:solidFill>
                    <a:srgbClr val="000000"/>
                  </a:solidFill>
                  <a:latin typeface="Montserrat Bold"/>
                </a:rPr>
                <a:t>từ</a:t>
              </a:r>
              <a:r>
                <a:rPr lang="en-US" sz="3375" dirty="0">
                  <a:solidFill>
                    <a:srgbClr val="000000"/>
                  </a:solidFill>
                  <a:latin typeface="Montserrat Bold"/>
                </a:rPr>
                <a:t> </a:t>
              </a:r>
              <a:r>
                <a:rPr lang="en-US" sz="3375" dirty="0" err="1">
                  <a:solidFill>
                    <a:srgbClr val="000000"/>
                  </a:solidFill>
                  <a:latin typeface="Montserrat Bold"/>
                </a:rPr>
                <a:t>Apriori</a:t>
              </a:r>
              <a:endParaRPr lang="en-US" sz="3375" dirty="0">
                <a:solidFill>
                  <a:srgbClr val="000000"/>
                </a:solidFill>
                <a:latin typeface="Montserrat Bold"/>
              </a:endParaRPr>
            </a:p>
            <a:p>
              <a:pPr algn="l">
                <a:lnSpc>
                  <a:spcPts val="6076"/>
                </a:lnSpc>
              </a:pPr>
              <a:r>
                <a:rPr lang="en-US" sz="3375" dirty="0" err="1">
                  <a:solidFill>
                    <a:srgbClr val="000000"/>
                  </a:solidFill>
                  <a:latin typeface="Montserrat Bold"/>
                </a:rPr>
                <a:t>Không</a:t>
              </a:r>
              <a:r>
                <a:rPr lang="en-US" sz="3375" dirty="0">
                  <a:solidFill>
                    <a:srgbClr val="000000"/>
                  </a:solidFill>
                  <a:latin typeface="Montserrat Bold"/>
                </a:rPr>
                <a:t> </a:t>
              </a:r>
              <a:r>
                <a:rPr lang="en-US" sz="3375" dirty="0" err="1">
                  <a:solidFill>
                    <a:srgbClr val="000000"/>
                  </a:solidFill>
                  <a:latin typeface="Montserrat Bold"/>
                </a:rPr>
                <a:t>phổ</a:t>
              </a:r>
              <a:r>
                <a:rPr lang="en-US" sz="3375" dirty="0">
                  <a:solidFill>
                    <a:srgbClr val="000000"/>
                  </a:solidFill>
                  <a:latin typeface="Montserrat Bold"/>
                </a:rPr>
                <a:t> </a:t>
              </a:r>
              <a:r>
                <a:rPr lang="en-US" sz="3375" dirty="0" err="1">
                  <a:solidFill>
                    <a:srgbClr val="000000"/>
                  </a:solidFill>
                  <a:latin typeface="Montserrat Bold"/>
                </a:rPr>
                <a:t>biến</a:t>
              </a:r>
              <a:r>
                <a:rPr lang="en-US" sz="3375" dirty="0">
                  <a:solidFill>
                    <a:srgbClr val="000000"/>
                  </a:solidFill>
                  <a:latin typeface="Montserrat Bold"/>
                </a:rPr>
                <a:t>, </a:t>
              </a:r>
              <a:r>
                <a:rPr lang="en-US" sz="3375" dirty="0" err="1">
                  <a:solidFill>
                    <a:srgbClr val="000000"/>
                  </a:solidFill>
                  <a:latin typeface="Montserrat Bold"/>
                </a:rPr>
                <a:t>phức</a:t>
              </a:r>
              <a:r>
                <a:rPr lang="en-US" sz="3375" dirty="0">
                  <a:solidFill>
                    <a:srgbClr val="000000"/>
                  </a:solidFill>
                  <a:latin typeface="Montserrat Bold"/>
                </a:rPr>
                <a:t> </a:t>
              </a:r>
              <a:r>
                <a:rPr lang="en-US" sz="3375" dirty="0" err="1">
                  <a:solidFill>
                    <a:srgbClr val="000000"/>
                  </a:solidFill>
                  <a:latin typeface="Montserrat Bold"/>
                </a:rPr>
                <a:t>tạp</a:t>
              </a:r>
              <a:r>
                <a:rPr lang="en-US" sz="3375" dirty="0">
                  <a:solidFill>
                    <a:srgbClr val="000000"/>
                  </a:solidFill>
                  <a:latin typeface="Montserrat Bold"/>
                </a:rPr>
                <a:t> </a:t>
              </a:r>
              <a:r>
                <a:rPr lang="en-US" sz="3375" dirty="0" err="1">
                  <a:solidFill>
                    <a:srgbClr val="000000"/>
                  </a:solidFill>
                  <a:latin typeface="Montserrat Bold"/>
                </a:rPr>
                <a:t>trong</a:t>
              </a:r>
              <a:r>
                <a:rPr lang="en-US" sz="3375" dirty="0">
                  <a:solidFill>
                    <a:srgbClr val="000000"/>
                  </a:solidFill>
                  <a:latin typeface="Montserrat Bold"/>
                </a:rPr>
                <a:t> </a:t>
              </a:r>
              <a:r>
                <a:rPr lang="en-US" sz="3375" dirty="0" err="1">
                  <a:solidFill>
                    <a:srgbClr val="000000"/>
                  </a:solidFill>
                  <a:latin typeface="Montserrat Bold"/>
                </a:rPr>
                <a:t>việc</a:t>
              </a:r>
              <a:r>
                <a:rPr lang="en-US" sz="3375" dirty="0">
                  <a:solidFill>
                    <a:srgbClr val="000000"/>
                  </a:solidFill>
                  <a:latin typeface="Montserrat Bold"/>
                </a:rPr>
                <a:t> </a:t>
              </a:r>
              <a:r>
                <a:rPr lang="en-US" sz="3375" dirty="0" err="1">
                  <a:solidFill>
                    <a:srgbClr val="000000"/>
                  </a:solidFill>
                  <a:latin typeface="Montserrat Bold"/>
                </a:rPr>
                <a:t>cài</a:t>
              </a:r>
              <a:r>
                <a:rPr lang="en-US" sz="3375" dirty="0">
                  <a:solidFill>
                    <a:srgbClr val="000000"/>
                  </a:solidFill>
                  <a:latin typeface="Montserrat Bold"/>
                </a:rPr>
                <a:t> </a:t>
              </a:r>
              <a:r>
                <a:rPr lang="en-US" sz="3375" dirty="0" err="1">
                  <a:solidFill>
                    <a:srgbClr val="000000"/>
                  </a:solidFill>
                  <a:latin typeface="Montserrat Bold"/>
                </a:rPr>
                <a:t>đặt</a:t>
              </a:r>
              <a:endParaRPr lang="en-US" sz="3375" dirty="0">
                <a:solidFill>
                  <a:srgbClr val="000000"/>
                </a:solidFill>
                <a:latin typeface="Montserrat Bold"/>
              </a:endParaRPr>
            </a:p>
          </p:txBody>
        </p:sp>
        <p:sp>
          <p:nvSpPr>
            <p:cNvPr id="12" name="Freeform 12"/>
            <p:cNvSpPr/>
            <p:nvPr/>
          </p:nvSpPr>
          <p:spPr>
            <a:xfrm>
              <a:off x="0" y="784757"/>
              <a:ext cx="1545475" cy="1101151"/>
            </a:xfrm>
            <a:custGeom>
              <a:avLst/>
              <a:gdLst/>
              <a:ahLst/>
              <a:cxnLst/>
              <a:rect l="l" t="t" r="r" b="b"/>
              <a:pathLst>
                <a:path w="1545475" h="1101151">
                  <a:moveTo>
                    <a:pt x="0" y="0"/>
                  </a:moveTo>
                  <a:lnTo>
                    <a:pt x="1545475" y="0"/>
                  </a:lnTo>
                  <a:lnTo>
                    <a:pt x="1545475" y="1101151"/>
                  </a:lnTo>
                  <a:lnTo>
                    <a:pt x="0" y="1101151"/>
                  </a:lnTo>
                  <a:lnTo>
                    <a:pt x="0" y="0"/>
                  </a:lnTo>
                  <a:close/>
                </a:path>
              </a:pathLst>
            </a:custGeom>
            <a:blipFill>
              <a:blip r:embed="rId6"/>
              <a:stretch>
                <a:fillRect/>
              </a:stretch>
            </a:blipFill>
          </p:spPr>
          <p:txBody>
            <a:bodyPr/>
            <a:lstStyle/>
            <a:p>
              <a:endParaRPr lang="vi-VN"/>
            </a:p>
          </p:txBody>
        </p:sp>
      </p:grpSp>
      <p:grpSp>
        <p:nvGrpSpPr>
          <p:cNvPr id="13" name="Group 13"/>
          <p:cNvGrpSpPr/>
          <p:nvPr/>
        </p:nvGrpSpPr>
        <p:grpSpPr>
          <a:xfrm>
            <a:off x="3832885" y="3162300"/>
            <a:ext cx="4828435" cy="5943349"/>
            <a:chOff x="-687020" y="-190500"/>
            <a:chExt cx="6437913" cy="7924465"/>
          </a:xfrm>
        </p:grpSpPr>
        <p:sp>
          <p:nvSpPr>
            <p:cNvPr id="14" name="TextBox 14"/>
            <p:cNvSpPr txBox="1"/>
            <p:nvPr/>
          </p:nvSpPr>
          <p:spPr>
            <a:xfrm>
              <a:off x="0" y="-190500"/>
              <a:ext cx="4011332" cy="876216"/>
            </a:xfrm>
            <a:prstGeom prst="rect">
              <a:avLst/>
            </a:prstGeom>
          </p:spPr>
          <p:txBody>
            <a:bodyPr lIns="0" tIns="0" rIns="0" bIns="0" rtlCol="0" anchor="t">
              <a:spAutoFit/>
            </a:bodyPr>
            <a:lstStyle/>
            <a:p>
              <a:pPr algn="l">
                <a:lnSpc>
                  <a:spcPts val="6076"/>
                </a:lnSpc>
              </a:pPr>
              <a:r>
                <a:rPr lang="en-US" sz="3375" dirty="0">
                  <a:solidFill>
                    <a:srgbClr val="000000"/>
                  </a:solidFill>
                  <a:latin typeface="Montserrat Bold"/>
                </a:rPr>
                <a:t>AIS</a:t>
              </a:r>
            </a:p>
          </p:txBody>
        </p:sp>
        <p:sp>
          <p:nvSpPr>
            <p:cNvPr id="15" name="TextBox 15"/>
            <p:cNvSpPr txBox="1"/>
            <p:nvPr/>
          </p:nvSpPr>
          <p:spPr>
            <a:xfrm>
              <a:off x="0" y="2158916"/>
              <a:ext cx="4011332" cy="876216"/>
            </a:xfrm>
            <a:prstGeom prst="rect">
              <a:avLst/>
            </a:prstGeom>
          </p:spPr>
          <p:txBody>
            <a:bodyPr lIns="0" tIns="0" rIns="0" bIns="0" rtlCol="0" anchor="t">
              <a:spAutoFit/>
            </a:bodyPr>
            <a:lstStyle/>
            <a:p>
              <a:pPr algn="l">
                <a:lnSpc>
                  <a:spcPts val="6076"/>
                </a:lnSpc>
              </a:pPr>
              <a:r>
                <a:rPr lang="en-US" sz="3375" dirty="0">
                  <a:solidFill>
                    <a:srgbClr val="000000"/>
                  </a:solidFill>
                  <a:latin typeface="Montserrat Bold"/>
                </a:rPr>
                <a:t>SETM</a:t>
              </a:r>
            </a:p>
          </p:txBody>
        </p:sp>
        <p:sp>
          <p:nvSpPr>
            <p:cNvPr id="16" name="TextBox 16"/>
            <p:cNvSpPr txBox="1"/>
            <p:nvPr/>
          </p:nvSpPr>
          <p:spPr>
            <a:xfrm>
              <a:off x="0" y="4508333"/>
              <a:ext cx="4259667" cy="876216"/>
            </a:xfrm>
            <a:prstGeom prst="rect">
              <a:avLst/>
            </a:prstGeom>
          </p:spPr>
          <p:txBody>
            <a:bodyPr lIns="0" tIns="0" rIns="0" bIns="0" rtlCol="0" anchor="t">
              <a:spAutoFit/>
            </a:bodyPr>
            <a:lstStyle/>
            <a:p>
              <a:pPr algn="l">
                <a:lnSpc>
                  <a:spcPts val="6076"/>
                </a:lnSpc>
              </a:pPr>
              <a:r>
                <a:rPr lang="en-US" sz="3375">
                  <a:solidFill>
                    <a:srgbClr val="000000"/>
                  </a:solidFill>
                  <a:latin typeface="Montserrat Bold"/>
                </a:rPr>
                <a:t>Aprioritid</a:t>
              </a:r>
            </a:p>
          </p:txBody>
        </p:sp>
        <p:sp>
          <p:nvSpPr>
            <p:cNvPr id="17" name="TextBox 17"/>
            <p:cNvSpPr txBox="1"/>
            <p:nvPr/>
          </p:nvSpPr>
          <p:spPr>
            <a:xfrm>
              <a:off x="0" y="6857749"/>
              <a:ext cx="5750893" cy="876216"/>
            </a:xfrm>
            <a:prstGeom prst="rect">
              <a:avLst/>
            </a:prstGeom>
          </p:spPr>
          <p:txBody>
            <a:bodyPr lIns="0" tIns="0" rIns="0" bIns="0" rtlCol="0" anchor="t">
              <a:spAutoFit/>
            </a:bodyPr>
            <a:lstStyle/>
            <a:p>
              <a:pPr algn="l">
                <a:lnSpc>
                  <a:spcPts val="6076"/>
                </a:lnSpc>
              </a:pPr>
              <a:r>
                <a:rPr lang="en-US" sz="3375">
                  <a:solidFill>
                    <a:srgbClr val="000000"/>
                  </a:solidFill>
                  <a:latin typeface="Montserrat Bold"/>
                </a:rPr>
                <a:t>Apriori Hybrid</a:t>
              </a:r>
            </a:p>
          </p:txBody>
        </p:sp>
        <p:sp>
          <p:nvSpPr>
            <p:cNvPr id="18" name="Freeform 18"/>
            <p:cNvSpPr/>
            <p:nvPr/>
          </p:nvSpPr>
          <p:spPr>
            <a:xfrm>
              <a:off x="-687020" y="103752"/>
              <a:ext cx="544531" cy="504928"/>
            </a:xfrm>
            <a:custGeom>
              <a:avLst/>
              <a:gdLst/>
              <a:ahLst/>
              <a:cxnLst/>
              <a:rect l="l" t="t" r="r" b="b"/>
              <a:pathLst>
                <a:path w="544530" h="504928">
                  <a:moveTo>
                    <a:pt x="0" y="0"/>
                  </a:moveTo>
                  <a:lnTo>
                    <a:pt x="544530" y="0"/>
                  </a:lnTo>
                  <a:lnTo>
                    <a:pt x="544530" y="504928"/>
                  </a:lnTo>
                  <a:lnTo>
                    <a:pt x="0" y="50492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txBody>
            <a:bodyPr/>
            <a:lstStyle/>
            <a:p>
              <a:endParaRPr lang="vi-VN"/>
            </a:p>
          </p:txBody>
        </p:sp>
        <p:sp>
          <p:nvSpPr>
            <p:cNvPr id="19" name="Freeform 19"/>
            <p:cNvSpPr/>
            <p:nvPr/>
          </p:nvSpPr>
          <p:spPr>
            <a:xfrm>
              <a:off x="-687020" y="2439811"/>
              <a:ext cx="544531" cy="504928"/>
            </a:xfrm>
            <a:custGeom>
              <a:avLst/>
              <a:gdLst/>
              <a:ahLst/>
              <a:cxnLst/>
              <a:rect l="l" t="t" r="r" b="b"/>
              <a:pathLst>
                <a:path w="544530" h="504928">
                  <a:moveTo>
                    <a:pt x="0" y="0"/>
                  </a:moveTo>
                  <a:lnTo>
                    <a:pt x="544530" y="0"/>
                  </a:lnTo>
                  <a:lnTo>
                    <a:pt x="544530" y="504928"/>
                  </a:lnTo>
                  <a:lnTo>
                    <a:pt x="0" y="50492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txBody>
            <a:bodyPr/>
            <a:lstStyle/>
            <a:p>
              <a:endParaRPr lang="vi-VN"/>
            </a:p>
          </p:txBody>
        </p:sp>
        <p:sp>
          <p:nvSpPr>
            <p:cNvPr id="20" name="Freeform 20"/>
            <p:cNvSpPr/>
            <p:nvPr/>
          </p:nvSpPr>
          <p:spPr>
            <a:xfrm>
              <a:off x="-687020" y="4800349"/>
              <a:ext cx="544531" cy="504928"/>
            </a:xfrm>
            <a:custGeom>
              <a:avLst/>
              <a:gdLst/>
              <a:ahLst/>
              <a:cxnLst/>
              <a:rect l="l" t="t" r="r" b="b"/>
              <a:pathLst>
                <a:path w="544530" h="504928">
                  <a:moveTo>
                    <a:pt x="0" y="0"/>
                  </a:moveTo>
                  <a:lnTo>
                    <a:pt x="544530" y="0"/>
                  </a:lnTo>
                  <a:lnTo>
                    <a:pt x="544530" y="504928"/>
                  </a:lnTo>
                  <a:lnTo>
                    <a:pt x="0" y="50492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txBody>
            <a:bodyPr/>
            <a:lstStyle/>
            <a:p>
              <a:endParaRPr lang="vi-VN"/>
            </a:p>
          </p:txBody>
        </p:sp>
        <p:sp>
          <p:nvSpPr>
            <p:cNvPr id="21" name="Freeform 21"/>
            <p:cNvSpPr/>
            <p:nvPr/>
          </p:nvSpPr>
          <p:spPr>
            <a:xfrm>
              <a:off x="-687020" y="7194704"/>
              <a:ext cx="544531" cy="504928"/>
            </a:xfrm>
            <a:custGeom>
              <a:avLst/>
              <a:gdLst/>
              <a:ahLst/>
              <a:cxnLst/>
              <a:rect l="l" t="t" r="r" b="b"/>
              <a:pathLst>
                <a:path w="544530" h="504928">
                  <a:moveTo>
                    <a:pt x="0" y="0"/>
                  </a:moveTo>
                  <a:lnTo>
                    <a:pt x="544530" y="0"/>
                  </a:lnTo>
                  <a:lnTo>
                    <a:pt x="544530" y="504928"/>
                  </a:lnTo>
                  <a:lnTo>
                    <a:pt x="0" y="504928"/>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txBody>
            <a:bodyPr/>
            <a:lstStyle/>
            <a:p>
              <a:endParaRPr lang="vi-VN"/>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0-#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0-#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E4F60FE0-03DC-F32C-5FD6-3139053415CD}"/>
              </a:ext>
            </a:extLst>
          </p:cNvPr>
          <p:cNvGrpSpPr/>
          <p:nvPr/>
        </p:nvGrpSpPr>
        <p:grpSpPr>
          <a:xfrm>
            <a:off x="3097507" y="3828744"/>
            <a:ext cx="12092986" cy="2629512"/>
            <a:chOff x="3097507" y="3828744"/>
            <a:chExt cx="12092986" cy="2629512"/>
          </a:xfrm>
        </p:grpSpPr>
        <p:grpSp>
          <p:nvGrpSpPr>
            <p:cNvPr id="2" name="Group 2"/>
            <p:cNvGrpSpPr/>
            <p:nvPr/>
          </p:nvGrpSpPr>
          <p:grpSpPr>
            <a:xfrm>
              <a:off x="3097507" y="3828744"/>
              <a:ext cx="4880089" cy="762000"/>
              <a:chOff x="0" y="0"/>
              <a:chExt cx="6506785" cy="1016000"/>
            </a:xfrm>
          </p:grpSpPr>
          <p:sp>
            <p:nvSpPr>
              <p:cNvPr id="3" name="TextBox 3"/>
              <p:cNvSpPr txBox="1"/>
              <p:nvPr/>
            </p:nvSpPr>
            <p:spPr>
              <a:xfrm>
                <a:off x="0" y="0"/>
                <a:ext cx="1134891" cy="1016000"/>
              </a:xfrm>
              <a:prstGeom prst="rect">
                <a:avLst/>
              </a:prstGeom>
            </p:spPr>
            <p:txBody>
              <a:bodyPr lIns="0" tIns="0" rIns="0" bIns="0" rtlCol="0" anchor="t">
                <a:spAutoFit/>
              </a:bodyPr>
              <a:lstStyle/>
              <a:p>
                <a:pPr algn="l">
                  <a:lnSpc>
                    <a:spcPts val="6000"/>
                  </a:lnSpc>
                </a:pPr>
                <a:r>
                  <a:rPr lang="en-US" sz="2800" b="1" dirty="0">
                    <a:solidFill>
                      <a:srgbClr val="203864"/>
                    </a:solidFill>
                    <a:latin typeface="Montserrat" panose="020B0604020202020204" charset="0"/>
                  </a:rPr>
                  <a:t>01</a:t>
                </a:r>
              </a:p>
            </p:txBody>
          </p:sp>
          <p:sp>
            <p:nvSpPr>
              <p:cNvPr id="4" name="TextBox 4"/>
              <p:cNvSpPr txBox="1"/>
              <p:nvPr/>
            </p:nvSpPr>
            <p:spPr>
              <a:xfrm>
                <a:off x="1636111" y="237067"/>
                <a:ext cx="4870674" cy="547159"/>
              </a:xfrm>
              <a:prstGeom prst="rect">
                <a:avLst/>
              </a:prstGeom>
            </p:spPr>
            <p:txBody>
              <a:bodyPr lIns="0" tIns="0" rIns="0" bIns="0" rtlCol="0" anchor="t">
                <a:spAutoFit/>
              </a:bodyPr>
              <a:lstStyle/>
              <a:p>
                <a:pPr marL="0" lvl="0" indent="0" algn="l">
                  <a:lnSpc>
                    <a:spcPts val="3249"/>
                  </a:lnSpc>
                </a:pPr>
                <a:r>
                  <a:rPr lang="en-US" sz="2800" b="1" dirty="0">
                    <a:solidFill>
                      <a:srgbClr val="203864"/>
                    </a:solidFill>
                    <a:latin typeface="Montserrat" panose="020B0604020202020204" charset="0"/>
                  </a:rPr>
                  <a:t>Thu </a:t>
                </a:r>
                <a:r>
                  <a:rPr lang="en-US" sz="2800" b="1" dirty="0" err="1">
                    <a:solidFill>
                      <a:srgbClr val="203864"/>
                    </a:solidFill>
                    <a:latin typeface="Montserrat" panose="020B0604020202020204" charset="0"/>
                  </a:rPr>
                  <a:t>thập</a:t>
                </a:r>
                <a:r>
                  <a:rPr lang="en-US" sz="2800" b="1" dirty="0">
                    <a:solidFill>
                      <a:srgbClr val="203864"/>
                    </a:solidFill>
                    <a:latin typeface="Montserrat" panose="020B0604020202020204" charset="0"/>
                  </a:rPr>
                  <a:t> </a:t>
                </a:r>
                <a:r>
                  <a:rPr lang="en-US" sz="2800" b="1" dirty="0" err="1">
                    <a:solidFill>
                      <a:srgbClr val="203864"/>
                    </a:solidFill>
                    <a:latin typeface="Montserrat" panose="020B0604020202020204" charset="0"/>
                  </a:rPr>
                  <a:t>dữ</a:t>
                </a:r>
                <a:r>
                  <a:rPr lang="en-US" sz="2800" b="1" dirty="0">
                    <a:solidFill>
                      <a:srgbClr val="203864"/>
                    </a:solidFill>
                    <a:latin typeface="Montserrat" panose="020B0604020202020204" charset="0"/>
                  </a:rPr>
                  <a:t> </a:t>
                </a:r>
                <a:r>
                  <a:rPr lang="en-US" sz="2800" b="1" dirty="0" err="1">
                    <a:solidFill>
                      <a:srgbClr val="203864"/>
                    </a:solidFill>
                    <a:latin typeface="Montserrat" panose="020B0604020202020204" charset="0"/>
                  </a:rPr>
                  <a:t>liệu</a:t>
                </a:r>
                <a:endParaRPr lang="en-US" sz="2800" b="1" dirty="0">
                  <a:solidFill>
                    <a:srgbClr val="203864"/>
                  </a:solidFill>
                  <a:latin typeface="Montserrat" panose="020B0604020202020204" charset="0"/>
                </a:endParaRPr>
              </a:p>
            </p:txBody>
          </p:sp>
        </p:grpSp>
        <p:grpSp>
          <p:nvGrpSpPr>
            <p:cNvPr id="5" name="Group 5"/>
            <p:cNvGrpSpPr/>
            <p:nvPr/>
          </p:nvGrpSpPr>
          <p:grpSpPr>
            <a:xfrm>
              <a:off x="3097507" y="5696256"/>
              <a:ext cx="5360694" cy="762000"/>
              <a:chOff x="0" y="0"/>
              <a:chExt cx="7147591" cy="1016000"/>
            </a:xfrm>
          </p:grpSpPr>
          <p:sp>
            <p:nvSpPr>
              <p:cNvPr id="6" name="TextBox 6"/>
              <p:cNvSpPr txBox="1"/>
              <p:nvPr/>
            </p:nvSpPr>
            <p:spPr>
              <a:xfrm>
                <a:off x="0" y="0"/>
                <a:ext cx="1134891" cy="1016000"/>
              </a:xfrm>
              <a:prstGeom prst="rect">
                <a:avLst/>
              </a:prstGeom>
            </p:spPr>
            <p:txBody>
              <a:bodyPr lIns="0" tIns="0" rIns="0" bIns="0" rtlCol="0" anchor="t">
                <a:spAutoFit/>
              </a:bodyPr>
              <a:lstStyle/>
              <a:p>
                <a:pPr algn="l">
                  <a:lnSpc>
                    <a:spcPts val="6000"/>
                  </a:lnSpc>
                </a:pPr>
                <a:r>
                  <a:rPr lang="en-US" sz="2800" b="1" dirty="0">
                    <a:solidFill>
                      <a:srgbClr val="203864"/>
                    </a:solidFill>
                    <a:latin typeface="Montserrat" panose="020B0604020202020204" charset="0"/>
                  </a:rPr>
                  <a:t>03</a:t>
                </a:r>
              </a:p>
            </p:txBody>
          </p:sp>
          <p:sp>
            <p:nvSpPr>
              <p:cNvPr id="7" name="TextBox 7"/>
              <p:cNvSpPr txBox="1"/>
              <p:nvPr/>
            </p:nvSpPr>
            <p:spPr>
              <a:xfrm>
                <a:off x="1636110" y="237067"/>
                <a:ext cx="5511481" cy="547159"/>
              </a:xfrm>
              <a:prstGeom prst="rect">
                <a:avLst/>
              </a:prstGeom>
            </p:spPr>
            <p:txBody>
              <a:bodyPr wrap="square" lIns="0" tIns="0" rIns="0" bIns="0" rtlCol="0" anchor="t">
                <a:spAutoFit/>
              </a:bodyPr>
              <a:lstStyle/>
              <a:p>
                <a:pPr marL="0" lvl="0" indent="0" algn="l">
                  <a:lnSpc>
                    <a:spcPts val="3249"/>
                  </a:lnSpc>
                </a:pPr>
                <a:r>
                  <a:rPr lang="en-US" sz="2800" b="1" dirty="0" err="1">
                    <a:solidFill>
                      <a:srgbClr val="203864"/>
                    </a:solidFill>
                    <a:latin typeface="Montserrat" panose="020B0604020202020204" charset="0"/>
                  </a:rPr>
                  <a:t>Áp</a:t>
                </a:r>
                <a:r>
                  <a:rPr lang="en-US" sz="2800" b="1" dirty="0">
                    <a:solidFill>
                      <a:srgbClr val="203864"/>
                    </a:solidFill>
                    <a:latin typeface="Montserrat" panose="020B0604020202020204" charset="0"/>
                  </a:rPr>
                  <a:t> </a:t>
                </a:r>
                <a:r>
                  <a:rPr lang="en-US" sz="2800" b="1" dirty="0" err="1">
                    <a:solidFill>
                      <a:srgbClr val="203864"/>
                    </a:solidFill>
                    <a:latin typeface="Montserrat" panose="020B0604020202020204" charset="0"/>
                  </a:rPr>
                  <a:t>dụng</a:t>
                </a:r>
                <a:r>
                  <a:rPr lang="en-US" sz="2800" b="1" dirty="0">
                    <a:solidFill>
                      <a:srgbClr val="203864"/>
                    </a:solidFill>
                    <a:latin typeface="Montserrat" panose="020B0604020202020204" charset="0"/>
                  </a:rPr>
                  <a:t> </a:t>
                </a:r>
                <a:r>
                  <a:rPr lang="en-US" sz="2800" b="1" dirty="0" err="1">
                    <a:solidFill>
                      <a:srgbClr val="203864"/>
                    </a:solidFill>
                    <a:latin typeface="Montserrat" panose="020B0604020202020204" charset="0"/>
                  </a:rPr>
                  <a:t>thuật</a:t>
                </a:r>
                <a:r>
                  <a:rPr lang="en-US" sz="2800" b="1" dirty="0">
                    <a:solidFill>
                      <a:srgbClr val="203864"/>
                    </a:solidFill>
                    <a:latin typeface="Montserrat" panose="020B0604020202020204" charset="0"/>
                  </a:rPr>
                  <a:t> </a:t>
                </a:r>
                <a:r>
                  <a:rPr lang="en-US" sz="2800" b="1" dirty="0" err="1">
                    <a:solidFill>
                      <a:srgbClr val="203864"/>
                    </a:solidFill>
                    <a:latin typeface="Montserrat" panose="020B0604020202020204" charset="0"/>
                  </a:rPr>
                  <a:t>toán</a:t>
                </a:r>
                <a:endParaRPr lang="en-US" sz="2800" b="1" dirty="0">
                  <a:solidFill>
                    <a:srgbClr val="203864"/>
                  </a:solidFill>
                  <a:latin typeface="Montserrat" panose="020B0604020202020204" charset="0"/>
                </a:endParaRPr>
              </a:p>
            </p:txBody>
          </p:sp>
        </p:grpSp>
        <p:grpSp>
          <p:nvGrpSpPr>
            <p:cNvPr id="8" name="Group 8"/>
            <p:cNvGrpSpPr/>
            <p:nvPr/>
          </p:nvGrpSpPr>
          <p:grpSpPr>
            <a:xfrm>
              <a:off x="10310404" y="3828744"/>
              <a:ext cx="4880089" cy="665823"/>
              <a:chOff x="0" y="0"/>
              <a:chExt cx="6506785" cy="887764"/>
            </a:xfrm>
          </p:grpSpPr>
          <p:sp>
            <p:nvSpPr>
              <p:cNvPr id="9" name="TextBox 9"/>
              <p:cNvSpPr txBox="1"/>
              <p:nvPr/>
            </p:nvSpPr>
            <p:spPr>
              <a:xfrm>
                <a:off x="0" y="0"/>
                <a:ext cx="1134891" cy="887764"/>
              </a:xfrm>
              <a:prstGeom prst="rect">
                <a:avLst/>
              </a:prstGeom>
            </p:spPr>
            <p:txBody>
              <a:bodyPr lIns="0" tIns="0" rIns="0" bIns="0" rtlCol="0" anchor="t">
                <a:spAutoFit/>
              </a:bodyPr>
              <a:lstStyle/>
              <a:p>
                <a:pPr algn="l">
                  <a:lnSpc>
                    <a:spcPts val="6000"/>
                  </a:lnSpc>
                </a:pPr>
                <a:r>
                  <a:rPr lang="en-US" sz="2800" b="1">
                    <a:solidFill>
                      <a:srgbClr val="203864"/>
                    </a:solidFill>
                    <a:latin typeface="Montserrat" panose="020B0604020202020204" charset="0"/>
                  </a:rPr>
                  <a:t>02</a:t>
                </a:r>
              </a:p>
            </p:txBody>
          </p:sp>
          <p:sp>
            <p:nvSpPr>
              <p:cNvPr id="10" name="TextBox 10"/>
              <p:cNvSpPr txBox="1"/>
              <p:nvPr/>
            </p:nvSpPr>
            <p:spPr>
              <a:xfrm>
                <a:off x="1636111" y="237067"/>
                <a:ext cx="4870674" cy="547159"/>
              </a:xfrm>
              <a:prstGeom prst="rect">
                <a:avLst/>
              </a:prstGeom>
            </p:spPr>
            <p:txBody>
              <a:bodyPr lIns="0" tIns="0" rIns="0" bIns="0" rtlCol="0" anchor="t">
                <a:spAutoFit/>
              </a:bodyPr>
              <a:lstStyle/>
              <a:p>
                <a:pPr marL="0" lvl="0" indent="0" algn="l">
                  <a:lnSpc>
                    <a:spcPts val="3249"/>
                  </a:lnSpc>
                </a:pPr>
                <a:r>
                  <a:rPr lang="en-US" sz="2800" b="1" dirty="0" err="1">
                    <a:solidFill>
                      <a:srgbClr val="203864"/>
                    </a:solidFill>
                    <a:latin typeface="Montserrat" panose="020B0604020202020204" charset="0"/>
                  </a:rPr>
                  <a:t>Tiền</a:t>
                </a:r>
                <a:r>
                  <a:rPr lang="en-US" sz="2800" b="1" dirty="0">
                    <a:solidFill>
                      <a:srgbClr val="203864"/>
                    </a:solidFill>
                    <a:latin typeface="Montserrat" panose="020B0604020202020204" charset="0"/>
                  </a:rPr>
                  <a:t> </a:t>
                </a:r>
                <a:r>
                  <a:rPr lang="en-US" sz="2800" b="1" dirty="0" err="1">
                    <a:solidFill>
                      <a:srgbClr val="203864"/>
                    </a:solidFill>
                    <a:latin typeface="Montserrat" panose="020B0604020202020204" charset="0"/>
                  </a:rPr>
                  <a:t>xử</a:t>
                </a:r>
                <a:r>
                  <a:rPr lang="en-US" sz="2800" b="1" dirty="0">
                    <a:solidFill>
                      <a:srgbClr val="203864"/>
                    </a:solidFill>
                    <a:latin typeface="Montserrat" panose="020B0604020202020204" charset="0"/>
                  </a:rPr>
                  <a:t> </a:t>
                </a:r>
                <a:r>
                  <a:rPr lang="en-US" sz="2800" b="1" dirty="0" err="1">
                    <a:solidFill>
                      <a:srgbClr val="203864"/>
                    </a:solidFill>
                    <a:latin typeface="Montserrat" panose="020B0604020202020204" charset="0"/>
                  </a:rPr>
                  <a:t>lý</a:t>
                </a:r>
                <a:r>
                  <a:rPr lang="en-US" sz="2800" b="1" dirty="0">
                    <a:solidFill>
                      <a:srgbClr val="203864"/>
                    </a:solidFill>
                    <a:latin typeface="Montserrat" panose="020B0604020202020204" charset="0"/>
                  </a:rPr>
                  <a:t> </a:t>
                </a:r>
                <a:r>
                  <a:rPr lang="en-US" sz="2800" b="1" dirty="0" err="1">
                    <a:solidFill>
                      <a:srgbClr val="203864"/>
                    </a:solidFill>
                    <a:latin typeface="Montserrat" panose="020B0604020202020204" charset="0"/>
                  </a:rPr>
                  <a:t>dữ</a:t>
                </a:r>
                <a:r>
                  <a:rPr lang="en-US" sz="2800" b="1" dirty="0">
                    <a:solidFill>
                      <a:srgbClr val="203864"/>
                    </a:solidFill>
                    <a:latin typeface="Montserrat" panose="020B0604020202020204" charset="0"/>
                  </a:rPr>
                  <a:t> </a:t>
                </a:r>
                <a:r>
                  <a:rPr lang="en-US" sz="2800" b="1" dirty="0" err="1">
                    <a:solidFill>
                      <a:srgbClr val="203864"/>
                    </a:solidFill>
                    <a:latin typeface="Montserrat" panose="020B0604020202020204" charset="0"/>
                  </a:rPr>
                  <a:t>liệu</a:t>
                </a:r>
                <a:endParaRPr lang="en-US" sz="2800" b="1" dirty="0">
                  <a:solidFill>
                    <a:srgbClr val="203864"/>
                  </a:solidFill>
                  <a:latin typeface="Montserrat" panose="020B0604020202020204" charset="0"/>
                </a:endParaRPr>
              </a:p>
            </p:txBody>
          </p:sp>
        </p:grpSp>
        <p:grpSp>
          <p:nvGrpSpPr>
            <p:cNvPr id="11" name="Group 11"/>
            <p:cNvGrpSpPr/>
            <p:nvPr/>
          </p:nvGrpSpPr>
          <p:grpSpPr>
            <a:xfrm>
              <a:off x="10310404" y="5696256"/>
              <a:ext cx="4880089" cy="762000"/>
              <a:chOff x="0" y="0"/>
              <a:chExt cx="6506785" cy="1016000"/>
            </a:xfrm>
          </p:grpSpPr>
          <p:sp>
            <p:nvSpPr>
              <p:cNvPr id="12" name="TextBox 12"/>
              <p:cNvSpPr txBox="1"/>
              <p:nvPr/>
            </p:nvSpPr>
            <p:spPr>
              <a:xfrm>
                <a:off x="0" y="0"/>
                <a:ext cx="1134891" cy="1016000"/>
              </a:xfrm>
              <a:prstGeom prst="rect">
                <a:avLst/>
              </a:prstGeom>
            </p:spPr>
            <p:txBody>
              <a:bodyPr lIns="0" tIns="0" rIns="0" bIns="0" rtlCol="0" anchor="t">
                <a:spAutoFit/>
              </a:bodyPr>
              <a:lstStyle/>
              <a:p>
                <a:pPr algn="l">
                  <a:lnSpc>
                    <a:spcPts val="6000"/>
                  </a:lnSpc>
                </a:pPr>
                <a:r>
                  <a:rPr lang="en-US" sz="2800" b="1">
                    <a:solidFill>
                      <a:srgbClr val="203864"/>
                    </a:solidFill>
                    <a:latin typeface="Montserrat" panose="020B0604020202020204" charset="0"/>
                  </a:rPr>
                  <a:t>04</a:t>
                </a:r>
              </a:p>
            </p:txBody>
          </p:sp>
          <p:sp>
            <p:nvSpPr>
              <p:cNvPr id="13" name="TextBox 13"/>
              <p:cNvSpPr txBox="1"/>
              <p:nvPr/>
            </p:nvSpPr>
            <p:spPr>
              <a:xfrm>
                <a:off x="1636111" y="237067"/>
                <a:ext cx="4870674" cy="547159"/>
              </a:xfrm>
              <a:prstGeom prst="rect">
                <a:avLst/>
              </a:prstGeom>
            </p:spPr>
            <p:txBody>
              <a:bodyPr lIns="0" tIns="0" rIns="0" bIns="0" rtlCol="0" anchor="t">
                <a:spAutoFit/>
              </a:bodyPr>
              <a:lstStyle/>
              <a:p>
                <a:pPr marL="0" lvl="0" indent="0" algn="l">
                  <a:lnSpc>
                    <a:spcPts val="3249"/>
                  </a:lnSpc>
                </a:pPr>
                <a:r>
                  <a:rPr lang="en-US" sz="2800" b="1" dirty="0" err="1">
                    <a:solidFill>
                      <a:srgbClr val="203864"/>
                    </a:solidFill>
                    <a:latin typeface="Montserrat" panose="020B0604020202020204" charset="0"/>
                  </a:rPr>
                  <a:t>Đánh</a:t>
                </a:r>
                <a:r>
                  <a:rPr lang="en-US" sz="2800" b="1" dirty="0">
                    <a:solidFill>
                      <a:srgbClr val="203864"/>
                    </a:solidFill>
                    <a:latin typeface="Montserrat" panose="020B0604020202020204" charset="0"/>
                  </a:rPr>
                  <a:t> </a:t>
                </a:r>
                <a:r>
                  <a:rPr lang="en-US" sz="2800" b="1" dirty="0" err="1">
                    <a:solidFill>
                      <a:srgbClr val="203864"/>
                    </a:solidFill>
                    <a:latin typeface="Montserrat" panose="020B0604020202020204" charset="0"/>
                  </a:rPr>
                  <a:t>giá</a:t>
                </a:r>
                <a:endParaRPr lang="en-US" sz="2800" b="1" dirty="0">
                  <a:solidFill>
                    <a:srgbClr val="203864"/>
                  </a:solidFill>
                  <a:latin typeface="Montserrat" panose="020B0604020202020204" charset="0"/>
                </a:endParaRPr>
              </a:p>
            </p:txBody>
          </p:sp>
        </p:grpSp>
      </p:grpSp>
      <p:sp>
        <p:nvSpPr>
          <p:cNvPr id="14" name="Freeform 14"/>
          <p:cNvSpPr/>
          <p:nvPr/>
        </p:nvSpPr>
        <p:spPr>
          <a:xfrm>
            <a:off x="2679927" y="491437"/>
            <a:ext cx="15608073" cy="1074525"/>
          </a:xfrm>
          <a:custGeom>
            <a:avLst/>
            <a:gdLst/>
            <a:ahLst/>
            <a:cxnLst/>
            <a:rect l="l" t="t" r="r" b="b"/>
            <a:pathLst>
              <a:path w="15608073" h="1074525">
                <a:moveTo>
                  <a:pt x="0" y="0"/>
                </a:moveTo>
                <a:lnTo>
                  <a:pt x="15608073" y="0"/>
                </a:lnTo>
                <a:lnTo>
                  <a:pt x="15608073" y="1074526"/>
                </a:lnTo>
                <a:lnTo>
                  <a:pt x="0" y="1074526"/>
                </a:lnTo>
                <a:lnTo>
                  <a:pt x="0" y="0"/>
                </a:lnTo>
                <a:close/>
              </a:path>
            </a:pathLst>
          </a:custGeom>
          <a:solidFill>
            <a:srgbClr val="FF6600"/>
          </a:solidFill>
        </p:spPr>
        <p:txBody>
          <a:bodyPr/>
          <a:lstStyle/>
          <a:p>
            <a:endParaRPr lang="vi-VN" dirty="0">
              <a:latin typeface="Montserrat" panose="020B0604020202020204" charset="0"/>
            </a:endParaRPr>
          </a:p>
        </p:txBody>
      </p:sp>
      <p:grpSp>
        <p:nvGrpSpPr>
          <p:cNvPr id="15" name="Group 15"/>
          <p:cNvGrpSpPr/>
          <p:nvPr/>
        </p:nvGrpSpPr>
        <p:grpSpPr>
          <a:xfrm>
            <a:off x="0" y="17942"/>
            <a:ext cx="2874195" cy="2021515"/>
            <a:chOff x="0" y="0"/>
            <a:chExt cx="3832260" cy="2695354"/>
          </a:xfrm>
        </p:grpSpPr>
        <p:sp>
          <p:nvSpPr>
            <p:cNvPr id="16" name="Freeform 16"/>
            <p:cNvSpPr/>
            <p:nvPr/>
          </p:nvSpPr>
          <p:spPr>
            <a:xfrm>
              <a:off x="0" y="0"/>
              <a:ext cx="3832225" cy="2695321"/>
            </a:xfrm>
            <a:custGeom>
              <a:avLst/>
              <a:gdLst/>
              <a:ahLst/>
              <a:cxnLst/>
              <a:rect l="l" t="t" r="r" b="b"/>
              <a:pathLst>
                <a:path w="3832225" h="2695321">
                  <a:moveTo>
                    <a:pt x="0" y="0"/>
                  </a:moveTo>
                  <a:lnTo>
                    <a:pt x="3832225" y="0"/>
                  </a:lnTo>
                  <a:lnTo>
                    <a:pt x="3832225" y="2695321"/>
                  </a:lnTo>
                  <a:lnTo>
                    <a:pt x="0" y="2695321"/>
                  </a:lnTo>
                  <a:lnTo>
                    <a:pt x="0" y="0"/>
                  </a:lnTo>
                  <a:close/>
                </a:path>
              </a:pathLst>
            </a:custGeom>
            <a:blipFill>
              <a:blip r:embed="rId3"/>
              <a:stretch>
                <a:fillRect l="-72" r="-73" b="-1"/>
              </a:stretch>
            </a:blipFill>
          </p:spPr>
          <p:txBody>
            <a:bodyPr/>
            <a:lstStyle/>
            <a:p>
              <a:endParaRPr lang="vi-VN"/>
            </a:p>
          </p:txBody>
        </p:sp>
      </p:grpSp>
      <p:sp>
        <p:nvSpPr>
          <p:cNvPr id="17" name="TextBox 17"/>
          <p:cNvSpPr txBox="1"/>
          <p:nvPr/>
        </p:nvSpPr>
        <p:spPr>
          <a:xfrm>
            <a:off x="4399239" y="768106"/>
            <a:ext cx="11208717" cy="568013"/>
          </a:xfrm>
          <a:prstGeom prst="rect">
            <a:avLst/>
          </a:prstGeom>
        </p:spPr>
        <p:txBody>
          <a:bodyPr lIns="0" tIns="0" rIns="0" bIns="0" rtlCol="0" anchor="t">
            <a:spAutoFit/>
          </a:bodyPr>
          <a:lstStyle/>
          <a:p>
            <a:pPr algn="ctr">
              <a:lnSpc>
                <a:spcPts val="4479"/>
              </a:lnSpc>
            </a:pPr>
            <a:r>
              <a:rPr lang="en-US" sz="4147" dirty="0">
                <a:solidFill>
                  <a:srgbClr val="FFFEFE"/>
                </a:solidFill>
                <a:latin typeface="Montserrat Medium"/>
              </a:rPr>
              <a:t>THỰC NGHIỆM</a:t>
            </a:r>
          </a:p>
        </p:txBody>
      </p:sp>
      <p:sp>
        <p:nvSpPr>
          <p:cNvPr id="18" name="Freeform 18"/>
          <p:cNvSpPr/>
          <p:nvPr/>
        </p:nvSpPr>
        <p:spPr>
          <a:xfrm>
            <a:off x="1437084" y="1860172"/>
            <a:ext cx="16055537" cy="8027768"/>
          </a:xfrm>
          <a:custGeom>
            <a:avLst/>
            <a:gdLst/>
            <a:ahLst/>
            <a:cxnLst/>
            <a:rect l="l" t="t" r="r" b="b"/>
            <a:pathLst>
              <a:path w="16055537" h="8027768">
                <a:moveTo>
                  <a:pt x="0" y="0"/>
                </a:moveTo>
                <a:lnTo>
                  <a:pt x="16055536" y="0"/>
                </a:lnTo>
                <a:lnTo>
                  <a:pt x="16055536" y="8027768"/>
                </a:lnTo>
                <a:lnTo>
                  <a:pt x="0" y="8027768"/>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vi-VN"/>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79927" y="491437"/>
            <a:ext cx="15608073" cy="1074525"/>
          </a:xfrm>
          <a:custGeom>
            <a:avLst/>
            <a:gdLst/>
            <a:ahLst/>
            <a:cxnLst/>
            <a:rect l="l" t="t" r="r" b="b"/>
            <a:pathLst>
              <a:path w="15608073" h="1074525">
                <a:moveTo>
                  <a:pt x="0" y="0"/>
                </a:moveTo>
                <a:lnTo>
                  <a:pt x="15608073" y="0"/>
                </a:lnTo>
                <a:lnTo>
                  <a:pt x="15608073" y="1074526"/>
                </a:lnTo>
                <a:lnTo>
                  <a:pt x="0" y="1074526"/>
                </a:lnTo>
                <a:lnTo>
                  <a:pt x="0" y="0"/>
                </a:lnTo>
                <a:close/>
              </a:path>
            </a:pathLst>
          </a:custGeom>
          <a:blipFill>
            <a:blip r:embed="rId3">
              <a:extLst>
                <a:ext uri="{96DAC541-7B7A-43D3-8B79-37D633B846F1}">
                  <asvg:svgBlip xmlns:asvg="http://schemas.microsoft.com/office/drawing/2016/SVG/main" xmlns="" r:embed="rId4"/>
                </a:ext>
              </a:extLst>
            </a:blip>
            <a:stretch>
              <a:fillRect b="-27559"/>
            </a:stretch>
          </a:blipFill>
        </p:spPr>
        <p:txBody>
          <a:bodyPr/>
          <a:lstStyle/>
          <a:p>
            <a:endParaRPr lang="vi-VN"/>
          </a:p>
        </p:txBody>
      </p:sp>
      <p:sp>
        <p:nvSpPr>
          <p:cNvPr id="3" name="Freeform 3"/>
          <p:cNvSpPr/>
          <p:nvPr/>
        </p:nvSpPr>
        <p:spPr>
          <a:xfrm>
            <a:off x="1116232" y="2039458"/>
            <a:ext cx="16055537" cy="8027768"/>
          </a:xfrm>
          <a:custGeom>
            <a:avLst/>
            <a:gdLst/>
            <a:ahLst/>
            <a:cxnLst/>
            <a:rect l="l" t="t" r="r" b="b"/>
            <a:pathLst>
              <a:path w="16055537" h="8027768">
                <a:moveTo>
                  <a:pt x="0" y="0"/>
                </a:moveTo>
                <a:lnTo>
                  <a:pt x="16055536" y="0"/>
                </a:lnTo>
                <a:lnTo>
                  <a:pt x="16055536" y="8027768"/>
                </a:lnTo>
                <a:lnTo>
                  <a:pt x="0" y="802776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vi-VN"/>
          </a:p>
        </p:txBody>
      </p:sp>
      <p:grpSp>
        <p:nvGrpSpPr>
          <p:cNvPr id="4" name="Group 4"/>
          <p:cNvGrpSpPr/>
          <p:nvPr/>
        </p:nvGrpSpPr>
        <p:grpSpPr>
          <a:xfrm>
            <a:off x="0" y="17942"/>
            <a:ext cx="2874195" cy="2021515"/>
            <a:chOff x="0" y="0"/>
            <a:chExt cx="3832260" cy="2695354"/>
          </a:xfrm>
        </p:grpSpPr>
        <p:sp>
          <p:nvSpPr>
            <p:cNvPr id="5" name="Freeform 5"/>
            <p:cNvSpPr/>
            <p:nvPr/>
          </p:nvSpPr>
          <p:spPr>
            <a:xfrm>
              <a:off x="0" y="0"/>
              <a:ext cx="3832225" cy="2695321"/>
            </a:xfrm>
            <a:custGeom>
              <a:avLst/>
              <a:gdLst/>
              <a:ahLst/>
              <a:cxnLst/>
              <a:rect l="l" t="t" r="r" b="b"/>
              <a:pathLst>
                <a:path w="3832225" h="2695321">
                  <a:moveTo>
                    <a:pt x="0" y="0"/>
                  </a:moveTo>
                  <a:lnTo>
                    <a:pt x="3832225" y="0"/>
                  </a:lnTo>
                  <a:lnTo>
                    <a:pt x="3832225" y="2695321"/>
                  </a:lnTo>
                  <a:lnTo>
                    <a:pt x="0" y="2695321"/>
                  </a:lnTo>
                  <a:lnTo>
                    <a:pt x="0" y="0"/>
                  </a:lnTo>
                  <a:close/>
                </a:path>
              </a:pathLst>
            </a:custGeom>
            <a:blipFill>
              <a:blip r:embed="rId7"/>
              <a:stretch>
                <a:fillRect l="-72" r="-73" b="-1"/>
              </a:stretch>
            </a:blipFill>
          </p:spPr>
          <p:txBody>
            <a:bodyPr/>
            <a:lstStyle/>
            <a:p>
              <a:endParaRPr lang="vi-VN"/>
            </a:p>
          </p:txBody>
        </p:sp>
      </p:grpSp>
      <p:sp>
        <p:nvSpPr>
          <p:cNvPr id="6" name="TextBox 6"/>
          <p:cNvSpPr txBox="1"/>
          <p:nvPr/>
        </p:nvSpPr>
        <p:spPr>
          <a:xfrm>
            <a:off x="4399239" y="758581"/>
            <a:ext cx="11208717" cy="587863"/>
          </a:xfrm>
          <a:prstGeom prst="rect">
            <a:avLst/>
          </a:prstGeom>
        </p:spPr>
        <p:txBody>
          <a:bodyPr lIns="0" tIns="0" rIns="0" bIns="0" rtlCol="0" anchor="t">
            <a:spAutoFit/>
          </a:bodyPr>
          <a:lstStyle/>
          <a:p>
            <a:pPr algn="ctr">
              <a:lnSpc>
                <a:spcPts val="4536"/>
              </a:lnSpc>
            </a:pPr>
            <a:r>
              <a:rPr lang="en-US" sz="4200">
                <a:solidFill>
                  <a:srgbClr val="FFFFFF"/>
                </a:solidFill>
                <a:latin typeface="Montserrat Bold"/>
              </a:rPr>
              <a:t>THU THẬP DỮ LIỆU</a:t>
            </a:r>
          </a:p>
        </p:txBody>
      </p:sp>
      <p:grpSp>
        <p:nvGrpSpPr>
          <p:cNvPr id="13" name="Group 12">
            <a:extLst>
              <a:ext uri="{FF2B5EF4-FFF2-40B4-BE49-F238E27FC236}">
                <a16:creationId xmlns:a16="http://schemas.microsoft.com/office/drawing/2014/main" id="{D2CC612C-27DA-FA64-FD75-547C7ADE93D8}"/>
              </a:ext>
            </a:extLst>
          </p:cNvPr>
          <p:cNvGrpSpPr/>
          <p:nvPr/>
        </p:nvGrpSpPr>
        <p:grpSpPr>
          <a:xfrm>
            <a:off x="1747986" y="2257105"/>
            <a:ext cx="15156259" cy="7361611"/>
            <a:chOff x="1747986" y="2257105"/>
            <a:chExt cx="15156259" cy="7361611"/>
          </a:xfrm>
        </p:grpSpPr>
        <p:grpSp>
          <p:nvGrpSpPr>
            <p:cNvPr id="7" name="Group 7"/>
            <p:cNvGrpSpPr/>
            <p:nvPr/>
          </p:nvGrpSpPr>
          <p:grpSpPr>
            <a:xfrm>
              <a:off x="2813977" y="4104919"/>
              <a:ext cx="12713390" cy="4933090"/>
              <a:chOff x="0" y="0"/>
              <a:chExt cx="15615057" cy="6059004"/>
            </a:xfrm>
          </p:grpSpPr>
          <p:sp>
            <p:nvSpPr>
              <p:cNvPr id="8" name="Freeform 8"/>
              <p:cNvSpPr/>
              <p:nvPr/>
            </p:nvSpPr>
            <p:spPr>
              <a:xfrm>
                <a:off x="0" y="0"/>
                <a:ext cx="15615031" cy="6059042"/>
              </a:xfrm>
              <a:custGeom>
                <a:avLst/>
                <a:gdLst/>
                <a:ahLst/>
                <a:cxnLst/>
                <a:rect l="l" t="t" r="r" b="b"/>
                <a:pathLst>
                  <a:path w="15615031" h="6059042">
                    <a:moveTo>
                      <a:pt x="0" y="0"/>
                    </a:moveTo>
                    <a:lnTo>
                      <a:pt x="15615031" y="0"/>
                    </a:lnTo>
                    <a:lnTo>
                      <a:pt x="15615031" y="6059042"/>
                    </a:lnTo>
                    <a:lnTo>
                      <a:pt x="0" y="6059042"/>
                    </a:lnTo>
                    <a:lnTo>
                      <a:pt x="0" y="0"/>
                    </a:lnTo>
                    <a:close/>
                  </a:path>
                </a:pathLst>
              </a:custGeom>
              <a:blipFill>
                <a:blip r:embed="rId8"/>
                <a:stretch>
                  <a:fillRect t="-18045" b="-18045"/>
                </a:stretch>
              </a:blipFill>
              <a:ln w="9525" cap="sq">
                <a:solidFill>
                  <a:srgbClr val="000000"/>
                </a:solidFill>
                <a:prstDash val="solid"/>
                <a:miter/>
              </a:ln>
            </p:spPr>
            <p:txBody>
              <a:bodyPr/>
              <a:lstStyle/>
              <a:p>
                <a:endParaRPr lang="vi-VN"/>
              </a:p>
            </p:txBody>
          </p:sp>
        </p:grpSp>
        <p:sp>
          <p:nvSpPr>
            <p:cNvPr id="9" name="TextBox 9"/>
            <p:cNvSpPr txBox="1"/>
            <p:nvPr/>
          </p:nvSpPr>
          <p:spPr>
            <a:xfrm>
              <a:off x="6776202" y="9277350"/>
              <a:ext cx="4468118" cy="341366"/>
            </a:xfrm>
            <a:prstGeom prst="rect">
              <a:avLst/>
            </a:prstGeom>
          </p:spPr>
          <p:txBody>
            <a:bodyPr lIns="0" tIns="0" rIns="0" bIns="0" rtlCol="0" anchor="t">
              <a:spAutoFit/>
            </a:bodyPr>
            <a:lstStyle/>
            <a:p>
              <a:pPr algn="ctr">
                <a:lnSpc>
                  <a:spcPts val="2592"/>
                </a:lnSpc>
                <a:spcBef>
                  <a:spcPct val="0"/>
                </a:spcBef>
              </a:pPr>
              <a:r>
                <a:rPr lang="en-US" sz="2400">
                  <a:solidFill>
                    <a:srgbClr val="000000"/>
                  </a:solidFill>
                  <a:latin typeface="Arimo Bold"/>
                </a:rPr>
                <a:t>Dữ liệu được thu thập ban đầu</a:t>
              </a:r>
            </a:p>
          </p:txBody>
        </p:sp>
        <p:grpSp>
          <p:nvGrpSpPr>
            <p:cNvPr id="10" name="Group 10"/>
            <p:cNvGrpSpPr/>
            <p:nvPr/>
          </p:nvGrpSpPr>
          <p:grpSpPr>
            <a:xfrm>
              <a:off x="1747986" y="2257105"/>
              <a:ext cx="15156259" cy="1053750"/>
              <a:chOff x="0" y="0"/>
              <a:chExt cx="20208345" cy="1405000"/>
            </a:xfrm>
          </p:grpSpPr>
          <p:sp>
            <p:nvSpPr>
              <p:cNvPr id="11" name="TextBox 11"/>
              <p:cNvSpPr txBox="1"/>
              <p:nvPr/>
            </p:nvSpPr>
            <p:spPr>
              <a:xfrm>
                <a:off x="661596" y="0"/>
                <a:ext cx="19546749" cy="1405000"/>
              </a:xfrm>
              <a:prstGeom prst="rect">
                <a:avLst/>
              </a:prstGeom>
            </p:spPr>
            <p:txBody>
              <a:bodyPr lIns="0" tIns="0" rIns="0" bIns="0" rtlCol="0" anchor="t">
                <a:spAutoFit/>
              </a:bodyPr>
              <a:lstStyle/>
              <a:p>
                <a:pPr algn="l">
                  <a:lnSpc>
                    <a:spcPts val="4319"/>
                  </a:lnSpc>
                </a:pPr>
                <a:r>
                  <a:rPr lang="en-US" sz="2800" dirty="0" err="1">
                    <a:solidFill>
                      <a:srgbClr val="000000"/>
                    </a:solidFill>
                    <a:latin typeface="Montserrat"/>
                  </a:rPr>
                  <a:t>Bộ</a:t>
                </a:r>
                <a:r>
                  <a:rPr lang="en-US" sz="2800" dirty="0">
                    <a:solidFill>
                      <a:srgbClr val="000000"/>
                    </a:solidFill>
                    <a:latin typeface="Montserrat"/>
                  </a:rPr>
                  <a:t> </a:t>
                </a:r>
                <a:r>
                  <a:rPr lang="en-US" sz="2800" dirty="0" err="1">
                    <a:solidFill>
                      <a:srgbClr val="000000"/>
                    </a:solidFill>
                    <a:latin typeface="Montserrat"/>
                  </a:rPr>
                  <a:t>dữ</a:t>
                </a:r>
                <a:r>
                  <a:rPr lang="en-US" sz="2800" dirty="0">
                    <a:solidFill>
                      <a:srgbClr val="000000"/>
                    </a:solidFill>
                    <a:latin typeface="Montserrat"/>
                  </a:rPr>
                  <a:t> </a:t>
                </a:r>
                <a:r>
                  <a:rPr lang="en-US" sz="2800" dirty="0" err="1">
                    <a:solidFill>
                      <a:srgbClr val="000000"/>
                    </a:solidFill>
                    <a:latin typeface="Montserrat"/>
                  </a:rPr>
                  <a:t>liệu</a:t>
                </a:r>
                <a:r>
                  <a:rPr lang="en-US" sz="2800" dirty="0">
                    <a:solidFill>
                      <a:srgbClr val="000000"/>
                    </a:solidFill>
                    <a:latin typeface="Montserrat"/>
                  </a:rPr>
                  <a:t> </a:t>
                </a:r>
                <a:r>
                  <a:rPr lang="en-US" sz="2800" dirty="0" err="1">
                    <a:solidFill>
                      <a:srgbClr val="000000"/>
                    </a:solidFill>
                    <a:latin typeface="Montserrat"/>
                  </a:rPr>
                  <a:t>dưới</a:t>
                </a:r>
                <a:r>
                  <a:rPr lang="en-US" sz="2800" dirty="0">
                    <a:solidFill>
                      <a:srgbClr val="000000"/>
                    </a:solidFill>
                    <a:latin typeface="Montserrat"/>
                  </a:rPr>
                  <a:t> </a:t>
                </a:r>
                <a:r>
                  <a:rPr lang="en-US" sz="2800" dirty="0" err="1">
                    <a:solidFill>
                      <a:srgbClr val="000000"/>
                    </a:solidFill>
                    <a:latin typeface="Montserrat"/>
                  </a:rPr>
                  <a:t>dạng</a:t>
                </a:r>
                <a:r>
                  <a:rPr lang="en-US" sz="2800" dirty="0">
                    <a:solidFill>
                      <a:srgbClr val="000000"/>
                    </a:solidFill>
                    <a:latin typeface="Montserrat"/>
                  </a:rPr>
                  <a:t> file excel bao </a:t>
                </a:r>
                <a:r>
                  <a:rPr lang="en-US" sz="2800" dirty="0" err="1">
                    <a:solidFill>
                      <a:srgbClr val="000000"/>
                    </a:solidFill>
                    <a:latin typeface="Montserrat"/>
                  </a:rPr>
                  <a:t>gồm</a:t>
                </a:r>
                <a:r>
                  <a:rPr lang="en-US" sz="2800" dirty="0">
                    <a:solidFill>
                      <a:srgbClr val="000000"/>
                    </a:solidFill>
                    <a:latin typeface="Montserrat"/>
                  </a:rPr>
                  <a:t> </a:t>
                </a:r>
                <a:r>
                  <a:rPr lang="en-US" sz="2800" b="1" dirty="0">
                    <a:solidFill>
                      <a:srgbClr val="000000"/>
                    </a:solidFill>
                    <a:latin typeface="Montserrat"/>
                  </a:rPr>
                  <a:t>22</a:t>
                </a:r>
                <a:r>
                  <a:rPr lang="en-US" sz="2800" dirty="0">
                    <a:solidFill>
                      <a:srgbClr val="000000"/>
                    </a:solidFill>
                    <a:latin typeface="Montserrat"/>
                  </a:rPr>
                  <a:t> </a:t>
                </a:r>
                <a:r>
                  <a:rPr lang="en-US" sz="2800" dirty="0" err="1">
                    <a:solidFill>
                      <a:srgbClr val="000000"/>
                    </a:solidFill>
                    <a:latin typeface="Montserrat"/>
                  </a:rPr>
                  <a:t>trường</a:t>
                </a:r>
                <a:r>
                  <a:rPr lang="en-US" sz="2800" dirty="0">
                    <a:solidFill>
                      <a:srgbClr val="000000"/>
                    </a:solidFill>
                    <a:latin typeface="Montserrat"/>
                  </a:rPr>
                  <a:t> </a:t>
                </a:r>
                <a:r>
                  <a:rPr lang="en-US" sz="2800" dirty="0" err="1">
                    <a:solidFill>
                      <a:srgbClr val="000000"/>
                    </a:solidFill>
                    <a:latin typeface="Montserrat"/>
                  </a:rPr>
                  <a:t>thuộc</a:t>
                </a:r>
                <a:r>
                  <a:rPr lang="en-US" sz="2800" dirty="0">
                    <a:solidFill>
                      <a:srgbClr val="000000"/>
                    </a:solidFill>
                    <a:latin typeface="Montserrat"/>
                  </a:rPr>
                  <a:t> </a:t>
                </a:r>
                <a:r>
                  <a:rPr lang="en-US" sz="2800" dirty="0" err="1">
                    <a:solidFill>
                      <a:srgbClr val="000000"/>
                    </a:solidFill>
                    <a:latin typeface="Montserrat"/>
                  </a:rPr>
                  <a:t>tính</a:t>
                </a:r>
                <a:r>
                  <a:rPr lang="en-US" sz="2800" dirty="0">
                    <a:solidFill>
                      <a:srgbClr val="000000"/>
                    </a:solidFill>
                    <a:latin typeface="Montserrat"/>
                  </a:rPr>
                  <a:t> </a:t>
                </a:r>
                <a:r>
                  <a:rPr lang="en-US" sz="2800" dirty="0" err="1">
                    <a:solidFill>
                      <a:srgbClr val="000000"/>
                    </a:solidFill>
                    <a:latin typeface="Montserrat"/>
                  </a:rPr>
                  <a:t>và</a:t>
                </a:r>
                <a:r>
                  <a:rPr lang="en-US" sz="2800" dirty="0">
                    <a:solidFill>
                      <a:srgbClr val="000000"/>
                    </a:solidFill>
                    <a:latin typeface="Montserrat"/>
                  </a:rPr>
                  <a:t> </a:t>
                </a:r>
                <a:r>
                  <a:rPr lang="en-US" sz="2800" dirty="0" err="1">
                    <a:solidFill>
                      <a:srgbClr val="000000"/>
                    </a:solidFill>
                    <a:latin typeface="Montserrat"/>
                  </a:rPr>
                  <a:t>khoảng</a:t>
                </a:r>
                <a:r>
                  <a:rPr lang="en-US" sz="2800" dirty="0">
                    <a:solidFill>
                      <a:srgbClr val="000000"/>
                    </a:solidFill>
                    <a:latin typeface="Montserrat"/>
                  </a:rPr>
                  <a:t> </a:t>
                </a:r>
                <a:r>
                  <a:rPr lang="en-US" sz="2800" b="1" dirty="0">
                    <a:solidFill>
                      <a:srgbClr val="000000"/>
                    </a:solidFill>
                    <a:latin typeface="Montserrat"/>
                  </a:rPr>
                  <a:t>180000</a:t>
                </a:r>
                <a:r>
                  <a:rPr lang="en-US" sz="2800" dirty="0">
                    <a:solidFill>
                      <a:srgbClr val="000000"/>
                    </a:solidFill>
                    <a:latin typeface="Montserrat"/>
                  </a:rPr>
                  <a:t> </a:t>
                </a:r>
                <a:r>
                  <a:rPr lang="en-US" sz="2800" dirty="0" err="1">
                    <a:solidFill>
                      <a:srgbClr val="000000"/>
                    </a:solidFill>
                    <a:latin typeface="Montserrat"/>
                  </a:rPr>
                  <a:t>bản</a:t>
                </a:r>
                <a:r>
                  <a:rPr lang="en-US" sz="2800" dirty="0">
                    <a:solidFill>
                      <a:srgbClr val="000000"/>
                    </a:solidFill>
                    <a:latin typeface="Montserrat"/>
                  </a:rPr>
                  <a:t> </a:t>
                </a:r>
                <a:r>
                  <a:rPr lang="en-US" sz="2800" dirty="0" err="1">
                    <a:solidFill>
                      <a:srgbClr val="000000"/>
                    </a:solidFill>
                    <a:latin typeface="Montserrat"/>
                  </a:rPr>
                  <a:t>ghi</a:t>
                </a:r>
                <a:r>
                  <a:rPr lang="en-US" sz="2800" dirty="0">
                    <a:solidFill>
                      <a:srgbClr val="000000"/>
                    </a:solidFill>
                    <a:latin typeface="Montserrat"/>
                  </a:rPr>
                  <a:t> </a:t>
                </a:r>
                <a:r>
                  <a:rPr lang="en-US" sz="2800" dirty="0" err="1">
                    <a:solidFill>
                      <a:srgbClr val="000000"/>
                    </a:solidFill>
                    <a:latin typeface="Montserrat"/>
                  </a:rPr>
                  <a:t>chứa</a:t>
                </a:r>
                <a:r>
                  <a:rPr lang="en-US" sz="2800" dirty="0">
                    <a:solidFill>
                      <a:srgbClr val="000000"/>
                    </a:solidFill>
                    <a:latin typeface="Montserrat"/>
                  </a:rPr>
                  <a:t> </a:t>
                </a:r>
                <a:r>
                  <a:rPr lang="en-US" sz="2800" dirty="0" err="1">
                    <a:solidFill>
                      <a:srgbClr val="000000"/>
                    </a:solidFill>
                    <a:latin typeface="Montserrat"/>
                  </a:rPr>
                  <a:t>lịch</a:t>
                </a:r>
                <a:r>
                  <a:rPr lang="en-US" sz="2800" dirty="0">
                    <a:solidFill>
                      <a:srgbClr val="000000"/>
                    </a:solidFill>
                    <a:latin typeface="Montserrat"/>
                  </a:rPr>
                  <a:t> </a:t>
                </a:r>
                <a:r>
                  <a:rPr lang="en-US" sz="2800" dirty="0" err="1">
                    <a:solidFill>
                      <a:srgbClr val="000000"/>
                    </a:solidFill>
                    <a:latin typeface="Montserrat"/>
                  </a:rPr>
                  <a:t>sử</a:t>
                </a:r>
                <a:r>
                  <a:rPr lang="en-US" sz="2800" dirty="0">
                    <a:solidFill>
                      <a:srgbClr val="000000"/>
                    </a:solidFill>
                    <a:latin typeface="Montserrat"/>
                  </a:rPr>
                  <a:t> </a:t>
                </a:r>
                <a:r>
                  <a:rPr lang="en-US" sz="2800" dirty="0" err="1">
                    <a:solidFill>
                      <a:srgbClr val="000000"/>
                    </a:solidFill>
                    <a:latin typeface="Montserrat"/>
                  </a:rPr>
                  <a:t>các</a:t>
                </a:r>
                <a:r>
                  <a:rPr lang="en-US" sz="2800" dirty="0">
                    <a:solidFill>
                      <a:srgbClr val="000000"/>
                    </a:solidFill>
                    <a:latin typeface="Montserrat"/>
                  </a:rPr>
                  <a:t> </a:t>
                </a:r>
                <a:r>
                  <a:rPr lang="en-US" sz="2800" dirty="0" err="1">
                    <a:solidFill>
                      <a:srgbClr val="000000"/>
                    </a:solidFill>
                    <a:latin typeface="Montserrat"/>
                  </a:rPr>
                  <a:t>giao</a:t>
                </a:r>
                <a:r>
                  <a:rPr lang="en-US" sz="2800" dirty="0">
                    <a:solidFill>
                      <a:srgbClr val="000000"/>
                    </a:solidFill>
                    <a:latin typeface="Montserrat"/>
                  </a:rPr>
                  <a:t> </a:t>
                </a:r>
                <a:r>
                  <a:rPr lang="en-US" sz="2800" dirty="0" err="1">
                    <a:solidFill>
                      <a:srgbClr val="000000"/>
                    </a:solidFill>
                    <a:latin typeface="Montserrat"/>
                  </a:rPr>
                  <a:t>dịch</a:t>
                </a:r>
                <a:r>
                  <a:rPr lang="en-US" sz="2800" dirty="0">
                    <a:solidFill>
                      <a:srgbClr val="000000"/>
                    </a:solidFill>
                    <a:latin typeface="Montserrat"/>
                  </a:rPr>
                  <a:t> </a:t>
                </a:r>
                <a:r>
                  <a:rPr lang="en-US" sz="2800" dirty="0" err="1">
                    <a:solidFill>
                      <a:srgbClr val="000000"/>
                    </a:solidFill>
                    <a:latin typeface="Montserrat"/>
                  </a:rPr>
                  <a:t>thanh</a:t>
                </a:r>
                <a:r>
                  <a:rPr lang="en-US" sz="2800" dirty="0">
                    <a:solidFill>
                      <a:srgbClr val="000000"/>
                    </a:solidFill>
                    <a:latin typeface="Montserrat"/>
                  </a:rPr>
                  <a:t> </a:t>
                </a:r>
                <a:r>
                  <a:rPr lang="en-US" sz="2800" dirty="0" err="1">
                    <a:solidFill>
                      <a:srgbClr val="000000"/>
                    </a:solidFill>
                    <a:latin typeface="Montserrat"/>
                  </a:rPr>
                  <a:t>toán</a:t>
                </a:r>
                <a:r>
                  <a:rPr lang="en-US" sz="2800" dirty="0">
                    <a:solidFill>
                      <a:srgbClr val="000000"/>
                    </a:solidFill>
                    <a:latin typeface="Montserrat"/>
                  </a:rPr>
                  <a:t> </a:t>
                </a:r>
                <a:r>
                  <a:rPr lang="en-US" sz="2800" dirty="0" err="1">
                    <a:solidFill>
                      <a:srgbClr val="000000"/>
                    </a:solidFill>
                    <a:latin typeface="Montserrat"/>
                  </a:rPr>
                  <a:t>tại</a:t>
                </a:r>
                <a:r>
                  <a:rPr lang="en-US" sz="2800" dirty="0">
                    <a:solidFill>
                      <a:srgbClr val="000000"/>
                    </a:solidFill>
                    <a:latin typeface="Montserrat"/>
                  </a:rPr>
                  <a:t> </a:t>
                </a:r>
                <a:r>
                  <a:rPr lang="en-US" sz="2800" dirty="0" err="1">
                    <a:solidFill>
                      <a:srgbClr val="000000"/>
                    </a:solidFill>
                    <a:latin typeface="Montserrat"/>
                  </a:rPr>
                  <a:t>siêu</a:t>
                </a:r>
                <a:r>
                  <a:rPr lang="en-US" sz="2800" dirty="0">
                    <a:solidFill>
                      <a:srgbClr val="000000"/>
                    </a:solidFill>
                    <a:latin typeface="Montserrat"/>
                  </a:rPr>
                  <a:t> </a:t>
                </a:r>
                <a:r>
                  <a:rPr lang="en-US" sz="2800" dirty="0" err="1">
                    <a:solidFill>
                      <a:srgbClr val="000000"/>
                    </a:solidFill>
                    <a:latin typeface="Montserrat"/>
                  </a:rPr>
                  <a:t>thị</a:t>
                </a:r>
                <a:r>
                  <a:rPr lang="en-US" sz="2800" dirty="0">
                    <a:solidFill>
                      <a:srgbClr val="000000"/>
                    </a:solidFill>
                    <a:latin typeface="Montserrat"/>
                  </a:rPr>
                  <a:t> </a:t>
                </a:r>
                <a:r>
                  <a:rPr lang="en-US" sz="2800" dirty="0" err="1">
                    <a:solidFill>
                      <a:srgbClr val="000000"/>
                    </a:solidFill>
                    <a:latin typeface="Montserrat"/>
                  </a:rPr>
                  <a:t>Coopmart</a:t>
                </a:r>
                <a:r>
                  <a:rPr lang="en-US" sz="2800" dirty="0">
                    <a:solidFill>
                      <a:srgbClr val="000000"/>
                    </a:solidFill>
                    <a:latin typeface="Montserrat"/>
                  </a:rPr>
                  <a:t> </a:t>
                </a:r>
                <a:r>
                  <a:rPr lang="en-US" sz="2800" dirty="0" err="1">
                    <a:solidFill>
                      <a:srgbClr val="000000"/>
                    </a:solidFill>
                    <a:latin typeface="Montserrat"/>
                  </a:rPr>
                  <a:t>Goldsilk</a:t>
                </a:r>
                <a:r>
                  <a:rPr lang="en-US" sz="2800" dirty="0">
                    <a:solidFill>
                      <a:srgbClr val="000000"/>
                    </a:solidFill>
                    <a:latin typeface="Montserrat"/>
                  </a:rPr>
                  <a:t>.</a:t>
                </a:r>
              </a:p>
            </p:txBody>
          </p:sp>
          <p:sp>
            <p:nvSpPr>
              <p:cNvPr id="12" name="Freeform 12"/>
              <p:cNvSpPr/>
              <p:nvPr/>
            </p:nvSpPr>
            <p:spPr>
              <a:xfrm>
                <a:off x="0" y="107576"/>
                <a:ext cx="544530" cy="504928"/>
              </a:xfrm>
              <a:custGeom>
                <a:avLst/>
                <a:gdLst/>
                <a:ahLst/>
                <a:cxnLst/>
                <a:rect l="l" t="t" r="r" b="b"/>
                <a:pathLst>
                  <a:path w="544530" h="504928">
                    <a:moveTo>
                      <a:pt x="0" y="0"/>
                    </a:moveTo>
                    <a:lnTo>
                      <a:pt x="544530" y="0"/>
                    </a:lnTo>
                    <a:lnTo>
                      <a:pt x="544530" y="504928"/>
                    </a:lnTo>
                    <a:lnTo>
                      <a:pt x="0" y="504928"/>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txBody>
              <a:bodyPr/>
              <a:lstStyle/>
              <a:p>
                <a:endParaRPr lang="vi-VN"/>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6232" y="2039458"/>
            <a:ext cx="16055537" cy="8027768"/>
          </a:xfrm>
          <a:custGeom>
            <a:avLst/>
            <a:gdLst/>
            <a:ahLst/>
            <a:cxnLst/>
            <a:rect l="l" t="t" r="r" b="b"/>
            <a:pathLst>
              <a:path w="16055537" h="8027768">
                <a:moveTo>
                  <a:pt x="0" y="0"/>
                </a:moveTo>
                <a:lnTo>
                  <a:pt x="16055536" y="0"/>
                </a:lnTo>
                <a:lnTo>
                  <a:pt x="16055536" y="8027768"/>
                </a:lnTo>
                <a:lnTo>
                  <a:pt x="0" y="802776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vi-VN"/>
          </a:p>
        </p:txBody>
      </p:sp>
      <p:sp>
        <p:nvSpPr>
          <p:cNvPr id="5" name="Freeform 5"/>
          <p:cNvSpPr/>
          <p:nvPr/>
        </p:nvSpPr>
        <p:spPr>
          <a:xfrm>
            <a:off x="2679927" y="491437"/>
            <a:ext cx="15608073" cy="1074525"/>
          </a:xfrm>
          <a:custGeom>
            <a:avLst/>
            <a:gdLst/>
            <a:ahLst/>
            <a:cxnLst/>
            <a:rect l="l" t="t" r="r" b="b"/>
            <a:pathLst>
              <a:path w="15608073" h="1074525">
                <a:moveTo>
                  <a:pt x="0" y="0"/>
                </a:moveTo>
                <a:lnTo>
                  <a:pt x="15608073" y="0"/>
                </a:lnTo>
                <a:lnTo>
                  <a:pt x="15608073" y="1074526"/>
                </a:lnTo>
                <a:lnTo>
                  <a:pt x="0" y="1074526"/>
                </a:lnTo>
                <a:lnTo>
                  <a:pt x="0" y="0"/>
                </a:lnTo>
                <a:close/>
              </a:path>
            </a:pathLst>
          </a:custGeom>
          <a:blipFill>
            <a:blip r:embed="rId5">
              <a:extLst>
                <a:ext uri="{96DAC541-7B7A-43D3-8B79-37D633B846F1}">
                  <asvg:svgBlip xmlns:asvg="http://schemas.microsoft.com/office/drawing/2016/SVG/main" xmlns="" r:embed="rId6"/>
                </a:ext>
              </a:extLst>
            </a:blip>
            <a:stretch>
              <a:fillRect b="-27559"/>
            </a:stretch>
          </a:blipFill>
        </p:spPr>
        <p:txBody>
          <a:bodyPr/>
          <a:lstStyle/>
          <a:p>
            <a:endParaRPr lang="vi-VN"/>
          </a:p>
        </p:txBody>
      </p:sp>
      <p:sp>
        <p:nvSpPr>
          <p:cNvPr id="6" name="TextBox 6"/>
          <p:cNvSpPr txBox="1"/>
          <p:nvPr/>
        </p:nvSpPr>
        <p:spPr>
          <a:xfrm>
            <a:off x="4399239" y="758581"/>
            <a:ext cx="11208717" cy="587863"/>
          </a:xfrm>
          <a:prstGeom prst="rect">
            <a:avLst/>
          </a:prstGeom>
        </p:spPr>
        <p:txBody>
          <a:bodyPr lIns="0" tIns="0" rIns="0" bIns="0" rtlCol="0" anchor="t">
            <a:spAutoFit/>
          </a:bodyPr>
          <a:lstStyle/>
          <a:p>
            <a:pPr algn="ctr">
              <a:lnSpc>
                <a:spcPts val="4536"/>
              </a:lnSpc>
            </a:pPr>
            <a:r>
              <a:rPr lang="en-US" sz="4200">
                <a:solidFill>
                  <a:srgbClr val="FFFFFF"/>
                </a:solidFill>
                <a:latin typeface="Montserrat Bold"/>
              </a:rPr>
              <a:t>TIỀN XỬ LÝ DỮ LIỆU</a:t>
            </a:r>
          </a:p>
        </p:txBody>
      </p:sp>
      <p:grpSp>
        <p:nvGrpSpPr>
          <p:cNvPr id="7" name="Group 7"/>
          <p:cNvGrpSpPr/>
          <p:nvPr/>
        </p:nvGrpSpPr>
        <p:grpSpPr>
          <a:xfrm>
            <a:off x="0" y="17942"/>
            <a:ext cx="2874195" cy="2021515"/>
            <a:chOff x="0" y="0"/>
            <a:chExt cx="3832260" cy="2695354"/>
          </a:xfrm>
        </p:grpSpPr>
        <p:sp>
          <p:nvSpPr>
            <p:cNvPr id="8" name="Freeform 8"/>
            <p:cNvSpPr/>
            <p:nvPr/>
          </p:nvSpPr>
          <p:spPr>
            <a:xfrm>
              <a:off x="0" y="0"/>
              <a:ext cx="3832225" cy="2695321"/>
            </a:xfrm>
            <a:custGeom>
              <a:avLst/>
              <a:gdLst/>
              <a:ahLst/>
              <a:cxnLst/>
              <a:rect l="l" t="t" r="r" b="b"/>
              <a:pathLst>
                <a:path w="3832225" h="2695321">
                  <a:moveTo>
                    <a:pt x="0" y="0"/>
                  </a:moveTo>
                  <a:lnTo>
                    <a:pt x="3832225" y="0"/>
                  </a:lnTo>
                  <a:lnTo>
                    <a:pt x="3832225" y="2695321"/>
                  </a:lnTo>
                  <a:lnTo>
                    <a:pt x="0" y="2695321"/>
                  </a:lnTo>
                  <a:lnTo>
                    <a:pt x="0" y="0"/>
                  </a:lnTo>
                  <a:close/>
                </a:path>
              </a:pathLst>
            </a:custGeom>
            <a:blipFill>
              <a:blip r:embed="rId7"/>
              <a:stretch>
                <a:fillRect l="-72" r="-73" b="-1"/>
              </a:stretch>
            </a:blipFill>
          </p:spPr>
          <p:txBody>
            <a:bodyPr/>
            <a:lstStyle/>
            <a:p>
              <a:endParaRPr lang="vi-VN"/>
            </a:p>
          </p:txBody>
        </p:sp>
      </p:grpSp>
      <p:grpSp>
        <p:nvGrpSpPr>
          <p:cNvPr id="18" name="Group 17">
            <a:extLst>
              <a:ext uri="{FF2B5EF4-FFF2-40B4-BE49-F238E27FC236}">
                <a16:creationId xmlns:a16="http://schemas.microsoft.com/office/drawing/2014/main" id="{5C413A49-810E-5AC2-3F58-4706173F0F3A}"/>
              </a:ext>
            </a:extLst>
          </p:cNvPr>
          <p:cNvGrpSpPr/>
          <p:nvPr/>
        </p:nvGrpSpPr>
        <p:grpSpPr>
          <a:xfrm>
            <a:off x="1634534" y="2464169"/>
            <a:ext cx="13562252" cy="7142550"/>
            <a:chOff x="1634534" y="2464169"/>
            <a:chExt cx="13562252" cy="7142550"/>
          </a:xfrm>
        </p:grpSpPr>
        <p:grpSp>
          <p:nvGrpSpPr>
            <p:cNvPr id="15" name="Group 14">
              <a:extLst>
                <a:ext uri="{FF2B5EF4-FFF2-40B4-BE49-F238E27FC236}">
                  <a16:creationId xmlns:a16="http://schemas.microsoft.com/office/drawing/2014/main" id="{4A4069F1-45C4-E84A-6304-EE1A1E3B4E96}"/>
                </a:ext>
              </a:extLst>
            </p:cNvPr>
            <p:cNvGrpSpPr/>
            <p:nvPr/>
          </p:nvGrpSpPr>
          <p:grpSpPr>
            <a:xfrm>
              <a:off x="1664737" y="2464169"/>
              <a:ext cx="13532049" cy="1476312"/>
              <a:chOff x="1664737" y="2464169"/>
              <a:chExt cx="13532049" cy="1476312"/>
            </a:xfrm>
          </p:grpSpPr>
          <p:sp>
            <p:nvSpPr>
              <p:cNvPr id="11" name="TextBox 11"/>
              <p:cNvSpPr txBox="1"/>
              <p:nvPr/>
            </p:nvSpPr>
            <p:spPr>
              <a:xfrm>
                <a:off x="2154069" y="2464169"/>
                <a:ext cx="13042717" cy="1476312"/>
              </a:xfrm>
              <a:prstGeom prst="rect">
                <a:avLst/>
              </a:prstGeom>
            </p:spPr>
            <p:txBody>
              <a:bodyPr lIns="0" tIns="0" rIns="0" bIns="0" rtlCol="0" anchor="t">
                <a:spAutoFit/>
              </a:bodyPr>
              <a:lstStyle/>
              <a:p>
                <a:pPr algn="l">
                  <a:lnSpc>
                    <a:spcPts val="6076"/>
                  </a:lnSpc>
                  <a:spcBef>
                    <a:spcPct val="0"/>
                  </a:spcBef>
                </a:pPr>
                <a:r>
                  <a:rPr lang="en-US" sz="3375" dirty="0" err="1">
                    <a:solidFill>
                      <a:srgbClr val="000000"/>
                    </a:solidFill>
                    <a:latin typeface="Montserrat"/>
                  </a:rPr>
                  <a:t>Trạng</a:t>
                </a:r>
                <a:r>
                  <a:rPr lang="en-US" sz="3375" dirty="0">
                    <a:solidFill>
                      <a:srgbClr val="000000"/>
                    </a:solidFill>
                    <a:latin typeface="Montserrat"/>
                  </a:rPr>
                  <a:t> </a:t>
                </a:r>
                <a:r>
                  <a:rPr lang="en-US" sz="3375" dirty="0" err="1">
                    <a:solidFill>
                      <a:srgbClr val="000000"/>
                    </a:solidFill>
                    <a:latin typeface="Montserrat"/>
                  </a:rPr>
                  <a:t>thái</a:t>
                </a:r>
                <a:r>
                  <a:rPr lang="en-US" sz="3375" dirty="0">
                    <a:solidFill>
                      <a:srgbClr val="000000"/>
                    </a:solidFill>
                    <a:latin typeface="Montserrat"/>
                  </a:rPr>
                  <a:t> </a:t>
                </a:r>
                <a:r>
                  <a:rPr lang="en-US" sz="3375" dirty="0" err="1">
                    <a:solidFill>
                      <a:srgbClr val="000000"/>
                    </a:solidFill>
                    <a:latin typeface="Montserrat"/>
                  </a:rPr>
                  <a:t>của</a:t>
                </a:r>
                <a:r>
                  <a:rPr lang="en-US" sz="3375" dirty="0">
                    <a:solidFill>
                      <a:srgbClr val="000000"/>
                    </a:solidFill>
                    <a:latin typeface="Montserrat"/>
                  </a:rPr>
                  <a:t> </a:t>
                </a:r>
                <a:r>
                  <a:rPr lang="en-US" sz="3375" dirty="0" err="1">
                    <a:solidFill>
                      <a:srgbClr val="000000"/>
                    </a:solidFill>
                    <a:latin typeface="Montserrat"/>
                  </a:rPr>
                  <a:t>đơn</a:t>
                </a:r>
                <a:r>
                  <a:rPr lang="en-US" sz="3375" dirty="0">
                    <a:solidFill>
                      <a:srgbClr val="000000"/>
                    </a:solidFill>
                    <a:latin typeface="Montserrat"/>
                  </a:rPr>
                  <a:t> </a:t>
                </a:r>
                <a:r>
                  <a:rPr lang="en-US" sz="3375" dirty="0" err="1">
                    <a:solidFill>
                      <a:srgbClr val="000000"/>
                    </a:solidFill>
                    <a:latin typeface="Montserrat"/>
                  </a:rPr>
                  <a:t>hàng</a:t>
                </a:r>
                <a:r>
                  <a:rPr lang="en-US" sz="3375" dirty="0">
                    <a:solidFill>
                      <a:srgbClr val="000000"/>
                    </a:solidFill>
                    <a:latin typeface="Montserrat"/>
                  </a:rPr>
                  <a:t>: Hoàn </a:t>
                </a:r>
                <a:r>
                  <a:rPr lang="en-US" sz="3375" dirty="0" err="1">
                    <a:solidFill>
                      <a:srgbClr val="000000"/>
                    </a:solidFill>
                    <a:latin typeface="Montserrat"/>
                  </a:rPr>
                  <a:t>thành</a:t>
                </a:r>
                <a:r>
                  <a:rPr lang="en-US" sz="3375" dirty="0">
                    <a:solidFill>
                      <a:srgbClr val="000000"/>
                    </a:solidFill>
                    <a:latin typeface="Montserrat"/>
                  </a:rPr>
                  <a:t>, </a:t>
                </a:r>
                <a:r>
                  <a:rPr lang="en-US" sz="3375" dirty="0" err="1">
                    <a:solidFill>
                      <a:srgbClr val="000000"/>
                    </a:solidFill>
                    <a:latin typeface="Montserrat"/>
                  </a:rPr>
                  <a:t>hủy</a:t>
                </a:r>
                <a:r>
                  <a:rPr lang="en-US" sz="3375" dirty="0">
                    <a:solidFill>
                      <a:srgbClr val="000000"/>
                    </a:solidFill>
                    <a:latin typeface="Montserrat"/>
                  </a:rPr>
                  <a:t> </a:t>
                </a:r>
                <a:r>
                  <a:rPr lang="en-US" sz="3375" dirty="0" err="1">
                    <a:solidFill>
                      <a:srgbClr val="000000"/>
                    </a:solidFill>
                    <a:latin typeface="Montserrat"/>
                  </a:rPr>
                  <a:t>chưa</a:t>
                </a:r>
                <a:r>
                  <a:rPr lang="en-US" sz="3375" dirty="0">
                    <a:solidFill>
                      <a:srgbClr val="000000"/>
                    </a:solidFill>
                    <a:latin typeface="Montserrat"/>
                  </a:rPr>
                  <a:t> </a:t>
                </a:r>
                <a:r>
                  <a:rPr lang="en-US" sz="3375" dirty="0" err="1">
                    <a:solidFill>
                      <a:srgbClr val="000000"/>
                    </a:solidFill>
                    <a:latin typeface="Montserrat"/>
                  </a:rPr>
                  <a:t>thanh</a:t>
                </a:r>
                <a:r>
                  <a:rPr lang="en-US" sz="3375" dirty="0">
                    <a:solidFill>
                      <a:srgbClr val="000000"/>
                    </a:solidFill>
                    <a:latin typeface="Montserrat"/>
                  </a:rPr>
                  <a:t> </a:t>
                </a:r>
                <a:r>
                  <a:rPr lang="en-US" sz="3375" dirty="0" err="1">
                    <a:solidFill>
                      <a:srgbClr val="000000"/>
                    </a:solidFill>
                    <a:latin typeface="Montserrat"/>
                  </a:rPr>
                  <a:t>toán</a:t>
                </a:r>
                <a:r>
                  <a:rPr lang="en-US" sz="3375" dirty="0">
                    <a:solidFill>
                      <a:srgbClr val="000000"/>
                    </a:solidFill>
                    <a:latin typeface="Montserrat"/>
                  </a:rPr>
                  <a:t>, </a:t>
                </a:r>
                <a:r>
                  <a:rPr lang="en-US" sz="3375" dirty="0" err="1">
                    <a:solidFill>
                      <a:srgbClr val="000000"/>
                    </a:solidFill>
                    <a:latin typeface="Montserrat"/>
                  </a:rPr>
                  <a:t>đã</a:t>
                </a:r>
                <a:r>
                  <a:rPr lang="en-US" sz="3375" dirty="0">
                    <a:solidFill>
                      <a:srgbClr val="000000"/>
                    </a:solidFill>
                    <a:latin typeface="Montserrat"/>
                  </a:rPr>
                  <a:t> </a:t>
                </a:r>
                <a:r>
                  <a:rPr lang="en-US" sz="3375" dirty="0" err="1">
                    <a:solidFill>
                      <a:srgbClr val="000000"/>
                    </a:solidFill>
                    <a:latin typeface="Montserrat"/>
                  </a:rPr>
                  <a:t>hủy</a:t>
                </a:r>
                <a:r>
                  <a:rPr lang="en-US" sz="3375" dirty="0">
                    <a:solidFill>
                      <a:srgbClr val="000000"/>
                    </a:solidFill>
                    <a:latin typeface="Montserrat"/>
                  </a:rPr>
                  <a:t>, </a:t>
                </a:r>
                <a:r>
                  <a:rPr lang="en-US" sz="3375" dirty="0" err="1">
                    <a:solidFill>
                      <a:srgbClr val="000000"/>
                    </a:solidFill>
                    <a:latin typeface="Montserrat"/>
                  </a:rPr>
                  <a:t>đã</a:t>
                </a:r>
                <a:r>
                  <a:rPr lang="en-US" sz="3375" dirty="0">
                    <a:solidFill>
                      <a:srgbClr val="000000"/>
                    </a:solidFill>
                    <a:latin typeface="Montserrat"/>
                  </a:rPr>
                  <a:t> </a:t>
                </a:r>
                <a:r>
                  <a:rPr lang="en-US" sz="3375" dirty="0" err="1">
                    <a:solidFill>
                      <a:srgbClr val="000000"/>
                    </a:solidFill>
                    <a:latin typeface="Montserrat"/>
                  </a:rPr>
                  <a:t>đóng</a:t>
                </a:r>
                <a:endParaRPr lang="en-US" sz="3375" dirty="0">
                  <a:solidFill>
                    <a:srgbClr val="000000"/>
                  </a:solidFill>
                  <a:latin typeface="Montserrat"/>
                </a:endParaRPr>
              </a:p>
            </p:txBody>
          </p:sp>
          <p:sp>
            <p:nvSpPr>
              <p:cNvPr id="12" name="Freeform 12"/>
              <p:cNvSpPr/>
              <p:nvPr/>
            </p:nvSpPr>
            <p:spPr>
              <a:xfrm>
                <a:off x="1664737" y="2730727"/>
                <a:ext cx="408397" cy="378696"/>
              </a:xfrm>
              <a:custGeom>
                <a:avLst/>
                <a:gdLst/>
                <a:ahLst/>
                <a:cxnLst/>
                <a:rect l="l" t="t" r="r" b="b"/>
                <a:pathLst>
                  <a:path w="408397" h="378696">
                    <a:moveTo>
                      <a:pt x="0" y="0"/>
                    </a:moveTo>
                    <a:lnTo>
                      <a:pt x="408398" y="0"/>
                    </a:lnTo>
                    <a:lnTo>
                      <a:pt x="408398" y="378696"/>
                    </a:lnTo>
                    <a:lnTo>
                      <a:pt x="0" y="37869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vi-VN"/>
              </a:p>
            </p:txBody>
          </p:sp>
        </p:grpSp>
        <p:grpSp>
          <p:nvGrpSpPr>
            <p:cNvPr id="16" name="Group 15">
              <a:extLst>
                <a:ext uri="{FF2B5EF4-FFF2-40B4-BE49-F238E27FC236}">
                  <a16:creationId xmlns:a16="http://schemas.microsoft.com/office/drawing/2014/main" id="{99F50D0C-1E86-C023-E3C8-EA932F22F8CC}"/>
                </a:ext>
              </a:extLst>
            </p:cNvPr>
            <p:cNvGrpSpPr/>
            <p:nvPr/>
          </p:nvGrpSpPr>
          <p:grpSpPr>
            <a:xfrm>
              <a:off x="1664737" y="4045256"/>
              <a:ext cx="12294760" cy="2218960"/>
              <a:chOff x="1664737" y="4045256"/>
              <a:chExt cx="12294760" cy="2218960"/>
            </a:xfrm>
          </p:grpSpPr>
          <p:sp>
            <p:nvSpPr>
              <p:cNvPr id="9" name="TextBox 9"/>
              <p:cNvSpPr txBox="1"/>
              <p:nvPr/>
            </p:nvSpPr>
            <p:spPr>
              <a:xfrm>
                <a:off x="2154069" y="4045256"/>
                <a:ext cx="11805428" cy="704787"/>
              </a:xfrm>
              <a:prstGeom prst="rect">
                <a:avLst/>
              </a:prstGeom>
            </p:spPr>
            <p:txBody>
              <a:bodyPr lIns="0" tIns="0" rIns="0" bIns="0" rtlCol="0" anchor="t">
                <a:spAutoFit/>
              </a:bodyPr>
              <a:lstStyle/>
              <a:p>
                <a:pPr algn="l">
                  <a:lnSpc>
                    <a:spcPts val="6076"/>
                  </a:lnSpc>
                </a:pPr>
                <a:r>
                  <a:rPr lang="en-US" sz="3375" dirty="0" err="1">
                    <a:solidFill>
                      <a:srgbClr val="000000"/>
                    </a:solidFill>
                    <a:latin typeface="Montserrat"/>
                  </a:rPr>
                  <a:t>Lọc</a:t>
                </a:r>
                <a:r>
                  <a:rPr lang="en-US" sz="3375" dirty="0">
                    <a:solidFill>
                      <a:srgbClr val="000000"/>
                    </a:solidFill>
                    <a:latin typeface="Montserrat"/>
                  </a:rPr>
                  <a:t> </a:t>
                </a:r>
                <a:r>
                  <a:rPr lang="en-US" sz="3375" dirty="0" err="1">
                    <a:solidFill>
                      <a:srgbClr val="000000"/>
                    </a:solidFill>
                    <a:latin typeface="Montserrat"/>
                  </a:rPr>
                  <a:t>ra</a:t>
                </a:r>
                <a:r>
                  <a:rPr lang="en-US" sz="3375" dirty="0">
                    <a:solidFill>
                      <a:srgbClr val="000000"/>
                    </a:solidFill>
                    <a:latin typeface="Montserrat"/>
                  </a:rPr>
                  <a:t> </a:t>
                </a:r>
                <a:r>
                  <a:rPr lang="en-US" sz="3375" dirty="0" err="1">
                    <a:solidFill>
                      <a:srgbClr val="000000"/>
                    </a:solidFill>
                    <a:latin typeface="Montserrat"/>
                  </a:rPr>
                  <a:t>những</a:t>
                </a:r>
                <a:r>
                  <a:rPr lang="en-US" sz="3375" dirty="0">
                    <a:solidFill>
                      <a:srgbClr val="000000"/>
                    </a:solidFill>
                    <a:latin typeface="Montserrat"/>
                  </a:rPr>
                  <a:t> </a:t>
                </a:r>
                <a:r>
                  <a:rPr lang="en-US" sz="3375" dirty="0" err="1">
                    <a:solidFill>
                      <a:srgbClr val="000000"/>
                    </a:solidFill>
                    <a:latin typeface="Montserrat"/>
                  </a:rPr>
                  <a:t>đơn</a:t>
                </a:r>
                <a:r>
                  <a:rPr lang="en-US" sz="3375" dirty="0">
                    <a:solidFill>
                      <a:srgbClr val="000000"/>
                    </a:solidFill>
                    <a:latin typeface="Montserrat"/>
                  </a:rPr>
                  <a:t> </a:t>
                </a:r>
                <a:r>
                  <a:rPr lang="en-US" sz="3375" dirty="0" err="1">
                    <a:solidFill>
                      <a:srgbClr val="000000"/>
                    </a:solidFill>
                    <a:latin typeface="Montserrat"/>
                  </a:rPr>
                  <a:t>hàng</a:t>
                </a:r>
                <a:r>
                  <a:rPr lang="en-US" sz="3375" dirty="0">
                    <a:solidFill>
                      <a:srgbClr val="000000"/>
                    </a:solidFill>
                    <a:latin typeface="Montserrat"/>
                  </a:rPr>
                  <a:t> </a:t>
                </a:r>
                <a:r>
                  <a:rPr lang="en-US" sz="3375" dirty="0" err="1">
                    <a:solidFill>
                      <a:srgbClr val="000000"/>
                    </a:solidFill>
                    <a:latin typeface="Montserrat"/>
                  </a:rPr>
                  <a:t>có</a:t>
                </a:r>
                <a:r>
                  <a:rPr lang="en-US" sz="3375" dirty="0">
                    <a:solidFill>
                      <a:srgbClr val="000000"/>
                    </a:solidFill>
                    <a:latin typeface="Montserrat"/>
                  </a:rPr>
                  <a:t> </a:t>
                </a:r>
                <a:r>
                  <a:rPr lang="en-US" sz="3375" dirty="0" err="1">
                    <a:solidFill>
                      <a:srgbClr val="000000"/>
                    </a:solidFill>
                    <a:latin typeface="Montserrat"/>
                  </a:rPr>
                  <a:t>trạng</a:t>
                </a:r>
                <a:r>
                  <a:rPr lang="en-US" sz="3375" dirty="0">
                    <a:solidFill>
                      <a:srgbClr val="000000"/>
                    </a:solidFill>
                    <a:latin typeface="Montserrat"/>
                  </a:rPr>
                  <a:t> </a:t>
                </a:r>
                <a:r>
                  <a:rPr lang="en-US" sz="3375" dirty="0" err="1">
                    <a:solidFill>
                      <a:srgbClr val="000000"/>
                    </a:solidFill>
                    <a:latin typeface="Montserrat"/>
                  </a:rPr>
                  <a:t>thái</a:t>
                </a:r>
                <a:r>
                  <a:rPr lang="en-US" sz="3375" dirty="0">
                    <a:solidFill>
                      <a:srgbClr val="000000"/>
                    </a:solidFill>
                    <a:latin typeface="Montserrat"/>
                  </a:rPr>
                  <a:t> “</a:t>
                </a:r>
                <a:r>
                  <a:rPr lang="en-US" sz="3375" b="1" dirty="0">
                    <a:solidFill>
                      <a:srgbClr val="FF6600"/>
                    </a:solidFill>
                    <a:latin typeface="Montserrat"/>
                  </a:rPr>
                  <a:t>Hoàn </a:t>
                </a:r>
                <a:r>
                  <a:rPr lang="en-US" sz="3375" b="1" dirty="0" err="1">
                    <a:solidFill>
                      <a:srgbClr val="FF6600"/>
                    </a:solidFill>
                    <a:latin typeface="Montserrat"/>
                  </a:rPr>
                  <a:t>thành</a:t>
                </a:r>
                <a:r>
                  <a:rPr lang="en-US" sz="3375" dirty="0">
                    <a:solidFill>
                      <a:srgbClr val="000000"/>
                    </a:solidFill>
                    <a:latin typeface="Montserrat"/>
                  </a:rPr>
                  <a:t>”</a:t>
                </a:r>
              </a:p>
            </p:txBody>
          </p:sp>
          <p:sp>
            <p:nvSpPr>
              <p:cNvPr id="10" name="TextBox 10"/>
              <p:cNvSpPr txBox="1"/>
              <p:nvPr/>
            </p:nvSpPr>
            <p:spPr>
              <a:xfrm>
                <a:off x="2154069" y="4699685"/>
                <a:ext cx="3941931" cy="1564531"/>
              </a:xfrm>
              <a:prstGeom prst="rect">
                <a:avLst/>
              </a:prstGeom>
            </p:spPr>
            <p:txBody>
              <a:bodyPr wrap="square" lIns="0" tIns="0" rIns="0" bIns="0" rtlCol="0" anchor="t">
                <a:spAutoFit/>
              </a:bodyPr>
              <a:lstStyle/>
              <a:p>
                <a:pPr algn="l">
                  <a:lnSpc>
                    <a:spcPts val="6076"/>
                  </a:lnSpc>
                </a:pPr>
                <a:r>
                  <a:rPr lang="en-US" sz="3375" dirty="0" smtClean="0">
                    <a:solidFill>
                      <a:srgbClr val="000000"/>
                    </a:solidFill>
                    <a:latin typeface="Montserrat Bold"/>
                  </a:rPr>
                  <a:t>pandas</a:t>
                </a:r>
              </a:p>
              <a:p>
                <a:pPr algn="l">
                  <a:lnSpc>
                    <a:spcPts val="6076"/>
                  </a:lnSpc>
                </a:pPr>
                <a:r>
                  <a:rPr lang="en-US" sz="3375" dirty="0" err="1" smtClean="0">
                    <a:solidFill>
                      <a:srgbClr val="000000"/>
                    </a:solidFill>
                    <a:latin typeface="Montserrat Bold"/>
                  </a:rPr>
                  <a:t>dataframe</a:t>
                </a:r>
                <a:endParaRPr lang="en-US" sz="3375" dirty="0">
                  <a:solidFill>
                    <a:srgbClr val="000000"/>
                  </a:solidFill>
                  <a:latin typeface="Montserrat Bold"/>
                </a:endParaRPr>
              </a:p>
            </p:txBody>
          </p:sp>
          <p:sp>
            <p:nvSpPr>
              <p:cNvPr id="13" name="Freeform 13"/>
              <p:cNvSpPr/>
              <p:nvPr/>
            </p:nvSpPr>
            <p:spPr>
              <a:xfrm>
                <a:off x="1664737" y="4303552"/>
                <a:ext cx="408397" cy="378696"/>
              </a:xfrm>
              <a:custGeom>
                <a:avLst/>
                <a:gdLst/>
                <a:ahLst/>
                <a:cxnLst/>
                <a:rect l="l" t="t" r="r" b="b"/>
                <a:pathLst>
                  <a:path w="408397" h="378696">
                    <a:moveTo>
                      <a:pt x="0" y="0"/>
                    </a:moveTo>
                    <a:lnTo>
                      <a:pt x="408398" y="0"/>
                    </a:lnTo>
                    <a:lnTo>
                      <a:pt x="408398" y="378696"/>
                    </a:lnTo>
                    <a:lnTo>
                      <a:pt x="0" y="37869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vi-VN"/>
              </a:p>
            </p:txBody>
          </p:sp>
        </p:grpSp>
        <p:grpSp>
          <p:nvGrpSpPr>
            <p:cNvPr id="17" name="Group 16">
              <a:extLst>
                <a:ext uri="{FF2B5EF4-FFF2-40B4-BE49-F238E27FC236}">
                  <a16:creationId xmlns:a16="http://schemas.microsoft.com/office/drawing/2014/main" id="{864EB7F5-BFA5-1A4E-DEE5-C04888972CFE}"/>
                </a:ext>
              </a:extLst>
            </p:cNvPr>
            <p:cNvGrpSpPr/>
            <p:nvPr/>
          </p:nvGrpSpPr>
          <p:grpSpPr>
            <a:xfrm>
              <a:off x="1634534" y="7432691"/>
              <a:ext cx="13562252" cy="2174028"/>
              <a:chOff x="1634534" y="7432691"/>
              <a:chExt cx="13562252" cy="2174028"/>
            </a:xfrm>
          </p:grpSpPr>
          <p:sp>
            <p:nvSpPr>
              <p:cNvPr id="3" name="TextBox 3"/>
              <p:cNvSpPr txBox="1"/>
              <p:nvPr/>
            </p:nvSpPr>
            <p:spPr>
              <a:xfrm>
                <a:off x="2271698" y="7432691"/>
                <a:ext cx="7749484" cy="704787"/>
              </a:xfrm>
              <a:prstGeom prst="rect">
                <a:avLst/>
              </a:prstGeom>
            </p:spPr>
            <p:txBody>
              <a:bodyPr lIns="0" tIns="0" rIns="0" bIns="0" rtlCol="0" anchor="t">
                <a:spAutoFit/>
              </a:bodyPr>
              <a:lstStyle/>
              <a:p>
                <a:pPr algn="l">
                  <a:lnSpc>
                    <a:spcPts val="6076"/>
                  </a:lnSpc>
                </a:pPr>
                <a:r>
                  <a:rPr lang="en-US" sz="3375" dirty="0" err="1">
                    <a:solidFill>
                      <a:srgbClr val="000000"/>
                    </a:solidFill>
                    <a:latin typeface="Montserrat"/>
                  </a:rPr>
                  <a:t>Chuẩn</a:t>
                </a:r>
                <a:r>
                  <a:rPr lang="en-US" sz="3375" dirty="0">
                    <a:solidFill>
                      <a:srgbClr val="000000"/>
                    </a:solidFill>
                    <a:latin typeface="Montserrat"/>
                  </a:rPr>
                  <a:t> </a:t>
                </a:r>
                <a:r>
                  <a:rPr lang="en-US" sz="3375" dirty="0" err="1">
                    <a:solidFill>
                      <a:srgbClr val="000000"/>
                    </a:solidFill>
                    <a:latin typeface="Montserrat"/>
                  </a:rPr>
                  <a:t>hóa</a:t>
                </a:r>
                <a:r>
                  <a:rPr lang="en-US" sz="3375" dirty="0">
                    <a:solidFill>
                      <a:srgbClr val="000000"/>
                    </a:solidFill>
                    <a:latin typeface="Montserrat"/>
                  </a:rPr>
                  <a:t> </a:t>
                </a:r>
                <a:r>
                  <a:rPr lang="en-US" sz="3375" dirty="0" err="1">
                    <a:solidFill>
                      <a:srgbClr val="000000"/>
                    </a:solidFill>
                    <a:latin typeface="Montserrat"/>
                  </a:rPr>
                  <a:t>lại</a:t>
                </a:r>
                <a:r>
                  <a:rPr lang="en-US" sz="3375" dirty="0">
                    <a:solidFill>
                      <a:srgbClr val="000000"/>
                    </a:solidFill>
                    <a:latin typeface="Montserrat"/>
                  </a:rPr>
                  <a:t> </a:t>
                </a:r>
                <a:r>
                  <a:rPr lang="en-US" sz="3375" dirty="0" err="1">
                    <a:solidFill>
                      <a:srgbClr val="000000"/>
                    </a:solidFill>
                    <a:latin typeface="Montserrat"/>
                  </a:rPr>
                  <a:t>tên</a:t>
                </a:r>
                <a:r>
                  <a:rPr lang="en-US" sz="3375" dirty="0">
                    <a:solidFill>
                      <a:srgbClr val="000000"/>
                    </a:solidFill>
                    <a:latin typeface="Montserrat"/>
                  </a:rPr>
                  <a:t> </a:t>
                </a:r>
                <a:r>
                  <a:rPr lang="en-US" sz="3375" dirty="0" err="1">
                    <a:solidFill>
                      <a:srgbClr val="000000"/>
                    </a:solidFill>
                    <a:latin typeface="Montserrat"/>
                  </a:rPr>
                  <a:t>sản</a:t>
                </a:r>
                <a:r>
                  <a:rPr lang="en-US" sz="3375" dirty="0">
                    <a:solidFill>
                      <a:srgbClr val="000000"/>
                    </a:solidFill>
                    <a:latin typeface="Montserrat"/>
                  </a:rPr>
                  <a:t> </a:t>
                </a:r>
                <a:r>
                  <a:rPr lang="en-US" sz="3375" dirty="0" err="1">
                    <a:solidFill>
                      <a:srgbClr val="000000"/>
                    </a:solidFill>
                    <a:latin typeface="Montserrat"/>
                  </a:rPr>
                  <a:t>phẩm</a:t>
                </a:r>
                <a:endParaRPr lang="en-US" sz="3375" dirty="0">
                  <a:solidFill>
                    <a:srgbClr val="000000"/>
                  </a:solidFill>
                  <a:latin typeface="Montserrat"/>
                </a:endParaRPr>
              </a:p>
            </p:txBody>
          </p:sp>
          <p:sp>
            <p:nvSpPr>
              <p:cNvPr id="4" name="TextBox 4"/>
              <p:cNvSpPr txBox="1"/>
              <p:nvPr/>
            </p:nvSpPr>
            <p:spPr>
              <a:xfrm>
                <a:off x="2395426" y="8130407"/>
                <a:ext cx="12801360" cy="1476312"/>
              </a:xfrm>
              <a:prstGeom prst="rect">
                <a:avLst/>
              </a:prstGeom>
            </p:spPr>
            <p:txBody>
              <a:bodyPr lIns="0" tIns="0" rIns="0" bIns="0" rtlCol="0" anchor="t">
                <a:spAutoFit/>
              </a:bodyPr>
              <a:lstStyle/>
              <a:p>
                <a:pPr algn="ctr">
                  <a:lnSpc>
                    <a:spcPts val="6076"/>
                  </a:lnSpc>
                </a:pPr>
                <a:r>
                  <a:rPr lang="en-US" sz="3375" dirty="0" err="1">
                    <a:solidFill>
                      <a:srgbClr val="000000"/>
                    </a:solidFill>
                    <a:latin typeface="Montserrat"/>
                  </a:rPr>
                  <a:t>Ví</a:t>
                </a:r>
                <a:r>
                  <a:rPr lang="en-US" sz="3375" dirty="0">
                    <a:solidFill>
                      <a:srgbClr val="000000"/>
                    </a:solidFill>
                    <a:latin typeface="Montserrat"/>
                  </a:rPr>
                  <a:t> </a:t>
                </a:r>
                <a:r>
                  <a:rPr lang="en-US" sz="3375" dirty="0" err="1">
                    <a:solidFill>
                      <a:srgbClr val="000000"/>
                    </a:solidFill>
                    <a:latin typeface="Montserrat"/>
                  </a:rPr>
                  <a:t>dụ</a:t>
                </a:r>
                <a:r>
                  <a:rPr lang="en-US" sz="3375" dirty="0">
                    <a:solidFill>
                      <a:srgbClr val="000000"/>
                    </a:solidFill>
                    <a:latin typeface="Montserrat"/>
                  </a:rPr>
                  <a:t>: </a:t>
                </a:r>
                <a:r>
                  <a:rPr lang="en-US" sz="3375" dirty="0">
                    <a:solidFill>
                      <a:srgbClr val="FF6700"/>
                    </a:solidFill>
                    <a:latin typeface="Montserrat Italics"/>
                  </a:rPr>
                  <a:t>Nuoc mam </a:t>
                </a:r>
                <a:r>
                  <a:rPr lang="en-US" sz="3375" dirty="0" err="1">
                    <a:solidFill>
                      <a:srgbClr val="FF6700"/>
                    </a:solidFill>
                    <a:latin typeface="Montserrat Italics"/>
                  </a:rPr>
                  <a:t>Cholimex</a:t>
                </a:r>
                <a:r>
                  <a:rPr lang="en-US" sz="3375" dirty="0">
                    <a:solidFill>
                      <a:srgbClr val="FF6700"/>
                    </a:solidFill>
                    <a:latin typeface="Montserrat Italics"/>
                  </a:rPr>
                  <a:t> 40N </a:t>
                </a:r>
                <a:r>
                  <a:rPr lang="en-US" sz="3375" dirty="0" err="1">
                    <a:solidFill>
                      <a:srgbClr val="FF6700"/>
                    </a:solidFill>
                    <a:latin typeface="Montserrat Italics"/>
                  </a:rPr>
                  <a:t>tt</a:t>
                </a:r>
                <a:r>
                  <a:rPr lang="en-US" sz="3375" dirty="0">
                    <a:solidFill>
                      <a:srgbClr val="FF6700"/>
                    </a:solidFill>
                    <a:latin typeface="Montserrat Italics"/>
                  </a:rPr>
                  <a:t> 500ml</a:t>
                </a:r>
                <a:r>
                  <a:rPr lang="en-US" sz="3375" dirty="0">
                    <a:solidFill>
                      <a:srgbClr val="000000"/>
                    </a:solidFill>
                    <a:latin typeface="Montserrat Italics"/>
                  </a:rPr>
                  <a:t> → </a:t>
                </a:r>
                <a:r>
                  <a:rPr lang="en-US" sz="3375" dirty="0" err="1">
                    <a:solidFill>
                      <a:srgbClr val="38B6FF"/>
                    </a:solidFill>
                    <a:latin typeface="Montserrat Italics"/>
                  </a:rPr>
                  <a:t>Nước</a:t>
                </a:r>
                <a:r>
                  <a:rPr lang="en-US" sz="3375" dirty="0">
                    <a:solidFill>
                      <a:srgbClr val="38B6FF"/>
                    </a:solidFill>
                    <a:latin typeface="Montserrat Italics"/>
                  </a:rPr>
                  <a:t> </a:t>
                </a:r>
                <a:r>
                  <a:rPr lang="en-US" sz="3375" dirty="0" err="1">
                    <a:solidFill>
                      <a:srgbClr val="38B6FF"/>
                    </a:solidFill>
                    <a:latin typeface="Montserrat Italics"/>
                  </a:rPr>
                  <a:t>mắm</a:t>
                </a:r>
                <a:endParaRPr lang="en-US" sz="3375" dirty="0">
                  <a:solidFill>
                    <a:srgbClr val="38B6FF"/>
                  </a:solidFill>
                  <a:latin typeface="Montserrat Italics"/>
                </a:endParaRPr>
              </a:p>
              <a:p>
                <a:pPr algn="ctr">
                  <a:lnSpc>
                    <a:spcPts val="6076"/>
                  </a:lnSpc>
                </a:pPr>
                <a:r>
                  <a:rPr lang="en-US" sz="3375" dirty="0">
                    <a:solidFill>
                      <a:srgbClr val="000000"/>
                    </a:solidFill>
                    <a:latin typeface="Montserrat Italics"/>
                  </a:rPr>
                  <a:t>   </a:t>
                </a:r>
                <a:r>
                  <a:rPr lang="en-US" sz="3375" dirty="0">
                    <a:solidFill>
                      <a:srgbClr val="FF6700"/>
                    </a:solidFill>
                    <a:latin typeface="Montserrat Italics"/>
                  </a:rPr>
                  <a:t>Mi </a:t>
                </a:r>
                <a:r>
                  <a:rPr lang="en-US" sz="3375" dirty="0" err="1">
                    <a:solidFill>
                      <a:srgbClr val="FF6700"/>
                    </a:solidFill>
                    <a:latin typeface="Montserrat Italics"/>
                  </a:rPr>
                  <a:t>tron</a:t>
                </a:r>
                <a:r>
                  <a:rPr lang="en-US" sz="3375" dirty="0">
                    <a:solidFill>
                      <a:srgbClr val="FF6700"/>
                    </a:solidFill>
                    <a:latin typeface="Montserrat Italics"/>
                  </a:rPr>
                  <a:t> Reeva </a:t>
                </a:r>
                <a:r>
                  <a:rPr lang="en-US" sz="3375" dirty="0" err="1">
                    <a:solidFill>
                      <a:srgbClr val="FF6700"/>
                    </a:solidFill>
                    <a:latin typeface="Montserrat Italics"/>
                  </a:rPr>
                  <a:t>ganam</a:t>
                </a:r>
                <a:r>
                  <a:rPr lang="en-US" sz="3375" dirty="0">
                    <a:solidFill>
                      <a:srgbClr val="FF6700"/>
                    </a:solidFill>
                    <a:latin typeface="Montserrat Italics"/>
                  </a:rPr>
                  <a:t> pmaicay85g</a:t>
                </a:r>
                <a:r>
                  <a:rPr lang="en-US" sz="3375" dirty="0">
                    <a:solidFill>
                      <a:srgbClr val="000000"/>
                    </a:solidFill>
                    <a:latin typeface="Montserrat Italics"/>
                  </a:rPr>
                  <a:t> → </a:t>
                </a:r>
                <a:r>
                  <a:rPr lang="en-US" sz="3375" dirty="0" err="1">
                    <a:solidFill>
                      <a:srgbClr val="38B6FF"/>
                    </a:solidFill>
                    <a:latin typeface="Montserrat Italics"/>
                  </a:rPr>
                  <a:t>Mì</a:t>
                </a:r>
                <a:r>
                  <a:rPr lang="en-US" sz="3375" dirty="0">
                    <a:solidFill>
                      <a:srgbClr val="38B6FF"/>
                    </a:solidFill>
                    <a:latin typeface="Montserrat Italics"/>
                  </a:rPr>
                  <a:t> </a:t>
                </a:r>
                <a:r>
                  <a:rPr lang="en-US" sz="3375" dirty="0" err="1">
                    <a:solidFill>
                      <a:srgbClr val="38B6FF"/>
                    </a:solidFill>
                    <a:latin typeface="Montserrat Italics"/>
                  </a:rPr>
                  <a:t>trộn</a:t>
                </a:r>
                <a:endParaRPr lang="en-US" sz="3375" dirty="0">
                  <a:solidFill>
                    <a:srgbClr val="38B6FF"/>
                  </a:solidFill>
                  <a:latin typeface="Montserrat Italics"/>
                </a:endParaRPr>
              </a:p>
            </p:txBody>
          </p:sp>
          <p:sp>
            <p:nvSpPr>
              <p:cNvPr id="14" name="Freeform 14"/>
              <p:cNvSpPr/>
              <p:nvPr/>
            </p:nvSpPr>
            <p:spPr>
              <a:xfrm>
                <a:off x="1634534" y="7730146"/>
                <a:ext cx="408397" cy="378696"/>
              </a:xfrm>
              <a:custGeom>
                <a:avLst/>
                <a:gdLst/>
                <a:ahLst/>
                <a:cxnLst/>
                <a:rect l="l" t="t" r="r" b="b"/>
                <a:pathLst>
                  <a:path w="408397" h="378696">
                    <a:moveTo>
                      <a:pt x="0" y="0"/>
                    </a:moveTo>
                    <a:lnTo>
                      <a:pt x="408398" y="0"/>
                    </a:lnTo>
                    <a:lnTo>
                      <a:pt x="408398" y="378696"/>
                    </a:lnTo>
                    <a:lnTo>
                      <a:pt x="0" y="37869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vi-VN"/>
              </a:p>
            </p:txBody>
          </p:sp>
        </p:grpSp>
      </p:grpSp>
      <p:sp>
        <p:nvSpPr>
          <p:cNvPr id="19" name="TextBox 18">
            <a:extLst>
              <a:ext uri="{FF2B5EF4-FFF2-40B4-BE49-F238E27FC236}">
                <a16:creationId xmlns:a16="http://schemas.microsoft.com/office/drawing/2014/main" id="{AC014739-2FE7-CCDF-6A35-697B3444B971}"/>
              </a:ext>
            </a:extLst>
          </p:cNvPr>
          <p:cNvSpPr txBox="1"/>
          <p:nvPr/>
        </p:nvSpPr>
        <p:spPr>
          <a:xfrm>
            <a:off x="2151524" y="6395623"/>
            <a:ext cx="12963529" cy="1132618"/>
          </a:xfrm>
          <a:prstGeom prst="rect">
            <a:avLst/>
          </a:prstGeom>
          <a:noFill/>
        </p:spPr>
        <p:txBody>
          <a:bodyPr wrap="square">
            <a:spAutoFit/>
          </a:bodyPr>
          <a:lstStyle/>
          <a:p>
            <a:pPr algn="just"/>
            <a:r>
              <a:rPr lang="vi-VN" sz="3380" b="0" i="0" dirty="0" smtClean="0">
                <a:solidFill>
                  <a:srgbClr val="1C1E21"/>
                </a:solidFill>
                <a:effectLst/>
                <a:latin typeface="Montserrat" panose="00000500000000000000" pitchFamily="2" charset="0"/>
              </a:rPr>
              <a:t>Tên sản phẩm quá chi tiết, luật sinh ra không được khái quát và giảm độ chính xác. </a:t>
            </a:r>
            <a:endParaRPr lang="vi-VN" sz="3380" b="0" i="0" dirty="0">
              <a:solidFill>
                <a:srgbClr val="1C1E21"/>
              </a:solidFill>
              <a:effectLst/>
              <a:latin typeface="Montserrat" panose="00000500000000000000" pitchFamily="2"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79927" y="491437"/>
            <a:ext cx="15608073" cy="1074525"/>
          </a:xfrm>
          <a:custGeom>
            <a:avLst/>
            <a:gdLst/>
            <a:ahLst/>
            <a:cxnLst/>
            <a:rect l="l" t="t" r="r" b="b"/>
            <a:pathLst>
              <a:path w="15608073" h="1074525">
                <a:moveTo>
                  <a:pt x="0" y="0"/>
                </a:moveTo>
                <a:lnTo>
                  <a:pt x="15608073" y="0"/>
                </a:lnTo>
                <a:lnTo>
                  <a:pt x="15608073" y="1074526"/>
                </a:lnTo>
                <a:lnTo>
                  <a:pt x="0" y="1074526"/>
                </a:lnTo>
                <a:lnTo>
                  <a:pt x="0" y="0"/>
                </a:lnTo>
                <a:close/>
              </a:path>
            </a:pathLst>
          </a:custGeom>
          <a:blipFill>
            <a:blip r:embed="rId3">
              <a:extLst>
                <a:ext uri="{96DAC541-7B7A-43D3-8B79-37D633B846F1}">
                  <asvg:svgBlip xmlns:asvg="http://schemas.microsoft.com/office/drawing/2016/SVG/main" xmlns="" r:embed="rId4"/>
                </a:ext>
              </a:extLst>
            </a:blip>
            <a:stretch>
              <a:fillRect b="-27559"/>
            </a:stretch>
          </a:blipFill>
        </p:spPr>
        <p:txBody>
          <a:bodyPr/>
          <a:lstStyle/>
          <a:p>
            <a:endParaRPr lang="vi-VN"/>
          </a:p>
        </p:txBody>
      </p:sp>
      <p:sp>
        <p:nvSpPr>
          <p:cNvPr id="3" name="TextBox 3"/>
          <p:cNvSpPr txBox="1"/>
          <p:nvPr/>
        </p:nvSpPr>
        <p:spPr>
          <a:xfrm>
            <a:off x="4399239" y="739531"/>
            <a:ext cx="11208717" cy="606913"/>
          </a:xfrm>
          <a:prstGeom prst="rect">
            <a:avLst/>
          </a:prstGeom>
        </p:spPr>
        <p:txBody>
          <a:bodyPr lIns="0" tIns="0" rIns="0" bIns="0" rtlCol="0" anchor="t">
            <a:spAutoFit/>
          </a:bodyPr>
          <a:lstStyle/>
          <a:p>
            <a:pPr algn="ctr">
              <a:lnSpc>
                <a:spcPts val="4536"/>
              </a:lnSpc>
            </a:pPr>
            <a:r>
              <a:rPr lang="en-US" sz="4200">
                <a:solidFill>
                  <a:srgbClr val="FFFFFF"/>
                </a:solidFill>
                <a:latin typeface="Arimo Bold"/>
              </a:rPr>
              <a:t>TIỀN XỬ LÝ DỮ LIỆU</a:t>
            </a:r>
          </a:p>
        </p:txBody>
      </p:sp>
      <p:sp>
        <p:nvSpPr>
          <p:cNvPr id="4" name="Freeform 4"/>
          <p:cNvSpPr/>
          <p:nvPr/>
        </p:nvSpPr>
        <p:spPr>
          <a:xfrm>
            <a:off x="1789378" y="2039432"/>
            <a:ext cx="16055537" cy="8027768"/>
          </a:xfrm>
          <a:custGeom>
            <a:avLst/>
            <a:gdLst/>
            <a:ahLst/>
            <a:cxnLst/>
            <a:rect l="l" t="t" r="r" b="b"/>
            <a:pathLst>
              <a:path w="16055537" h="8027768">
                <a:moveTo>
                  <a:pt x="0" y="0"/>
                </a:moveTo>
                <a:lnTo>
                  <a:pt x="16055537" y="0"/>
                </a:lnTo>
                <a:lnTo>
                  <a:pt x="16055537" y="8027768"/>
                </a:lnTo>
                <a:lnTo>
                  <a:pt x="0" y="802776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vi-VN"/>
          </a:p>
        </p:txBody>
      </p:sp>
      <p:grpSp>
        <p:nvGrpSpPr>
          <p:cNvPr id="5" name="Group 5"/>
          <p:cNvGrpSpPr/>
          <p:nvPr/>
        </p:nvGrpSpPr>
        <p:grpSpPr>
          <a:xfrm>
            <a:off x="0" y="17942"/>
            <a:ext cx="2874195" cy="2021515"/>
            <a:chOff x="0" y="0"/>
            <a:chExt cx="3832260" cy="2695354"/>
          </a:xfrm>
        </p:grpSpPr>
        <p:sp>
          <p:nvSpPr>
            <p:cNvPr id="6" name="Freeform 6"/>
            <p:cNvSpPr/>
            <p:nvPr/>
          </p:nvSpPr>
          <p:spPr>
            <a:xfrm>
              <a:off x="0" y="0"/>
              <a:ext cx="3832225" cy="2695321"/>
            </a:xfrm>
            <a:custGeom>
              <a:avLst/>
              <a:gdLst/>
              <a:ahLst/>
              <a:cxnLst/>
              <a:rect l="l" t="t" r="r" b="b"/>
              <a:pathLst>
                <a:path w="3832225" h="2695321">
                  <a:moveTo>
                    <a:pt x="0" y="0"/>
                  </a:moveTo>
                  <a:lnTo>
                    <a:pt x="3832225" y="0"/>
                  </a:lnTo>
                  <a:lnTo>
                    <a:pt x="3832225" y="2695321"/>
                  </a:lnTo>
                  <a:lnTo>
                    <a:pt x="0" y="2695321"/>
                  </a:lnTo>
                  <a:lnTo>
                    <a:pt x="0" y="0"/>
                  </a:lnTo>
                  <a:close/>
                </a:path>
              </a:pathLst>
            </a:custGeom>
            <a:blipFill>
              <a:blip r:embed="rId7"/>
              <a:stretch>
                <a:fillRect l="-72" r="-73" b="-1"/>
              </a:stretch>
            </a:blipFill>
          </p:spPr>
          <p:txBody>
            <a:bodyPr/>
            <a:lstStyle/>
            <a:p>
              <a:endParaRPr lang="vi-VN"/>
            </a:p>
          </p:txBody>
        </p:sp>
      </p:grpSp>
      <p:grpSp>
        <p:nvGrpSpPr>
          <p:cNvPr id="20" name="Group 19">
            <a:extLst>
              <a:ext uri="{FF2B5EF4-FFF2-40B4-BE49-F238E27FC236}">
                <a16:creationId xmlns:a16="http://schemas.microsoft.com/office/drawing/2014/main" id="{E7C4BBE5-98B4-1715-977B-5BE798A9098F}"/>
              </a:ext>
            </a:extLst>
          </p:cNvPr>
          <p:cNvGrpSpPr/>
          <p:nvPr/>
        </p:nvGrpSpPr>
        <p:grpSpPr>
          <a:xfrm>
            <a:off x="4377958" y="2851963"/>
            <a:ext cx="12003314" cy="6101537"/>
            <a:chOff x="2688086" y="3706329"/>
            <a:chExt cx="12003314" cy="6101537"/>
          </a:xfrm>
        </p:grpSpPr>
        <p:grpSp>
          <p:nvGrpSpPr>
            <p:cNvPr id="16" name="Group 15">
              <a:extLst>
                <a:ext uri="{FF2B5EF4-FFF2-40B4-BE49-F238E27FC236}">
                  <a16:creationId xmlns:a16="http://schemas.microsoft.com/office/drawing/2014/main" id="{4108C586-DE9C-CEC0-B7AF-F3A17215E52C}"/>
                </a:ext>
              </a:extLst>
            </p:cNvPr>
            <p:cNvGrpSpPr/>
            <p:nvPr/>
          </p:nvGrpSpPr>
          <p:grpSpPr>
            <a:xfrm>
              <a:off x="2975111" y="3706329"/>
              <a:ext cx="9866623" cy="1605131"/>
              <a:chOff x="3013444" y="2036903"/>
              <a:chExt cx="9866623" cy="1605131"/>
            </a:xfrm>
          </p:grpSpPr>
          <p:grpSp>
            <p:nvGrpSpPr>
              <p:cNvPr id="11" name="Group 11"/>
              <p:cNvGrpSpPr/>
              <p:nvPr/>
            </p:nvGrpSpPr>
            <p:grpSpPr>
              <a:xfrm>
                <a:off x="3451150" y="2036903"/>
                <a:ext cx="9428917" cy="1605131"/>
                <a:chOff x="1028298" y="-620985"/>
                <a:chExt cx="12571890" cy="2140173"/>
              </a:xfrm>
            </p:grpSpPr>
            <p:sp>
              <p:nvSpPr>
                <p:cNvPr id="12" name="TextBox 12"/>
                <p:cNvSpPr txBox="1"/>
                <p:nvPr/>
              </p:nvSpPr>
              <p:spPr>
                <a:xfrm>
                  <a:off x="1028298" y="-620985"/>
                  <a:ext cx="12571890" cy="924867"/>
                </a:xfrm>
                <a:prstGeom prst="rect">
                  <a:avLst/>
                </a:prstGeom>
              </p:spPr>
              <p:txBody>
                <a:bodyPr lIns="0" tIns="0" rIns="0" bIns="0" rtlCol="0" anchor="t">
                  <a:spAutoFit/>
                </a:bodyPr>
                <a:lstStyle/>
                <a:p>
                  <a:pPr algn="l">
                    <a:lnSpc>
                      <a:spcPts val="6076"/>
                    </a:lnSpc>
                  </a:pPr>
                  <a:r>
                    <a:rPr lang="en-US" sz="3375" dirty="0" err="1">
                      <a:solidFill>
                        <a:srgbClr val="000000"/>
                      </a:solidFill>
                      <a:latin typeface="Montserrat" panose="00000500000000000000" pitchFamily="2" charset="0"/>
                    </a:rPr>
                    <a:t>Chuyển</a:t>
                  </a:r>
                  <a:r>
                    <a:rPr lang="en-US" sz="3375" dirty="0">
                      <a:solidFill>
                        <a:srgbClr val="000000"/>
                      </a:solidFill>
                      <a:latin typeface="Montserrat" panose="00000500000000000000" pitchFamily="2" charset="0"/>
                    </a:rPr>
                    <a:t> </a:t>
                  </a:r>
                  <a:r>
                    <a:rPr lang="en-US" sz="3375" dirty="0" err="1">
                      <a:solidFill>
                        <a:srgbClr val="000000"/>
                      </a:solidFill>
                      <a:latin typeface="Montserrat" panose="00000500000000000000" pitchFamily="2" charset="0"/>
                    </a:rPr>
                    <a:t>đổi</a:t>
                  </a:r>
                  <a:r>
                    <a:rPr lang="en-US" sz="3375" dirty="0">
                      <a:solidFill>
                        <a:srgbClr val="000000"/>
                      </a:solidFill>
                      <a:latin typeface="Montserrat" panose="00000500000000000000" pitchFamily="2" charset="0"/>
                    </a:rPr>
                    <a:t> </a:t>
                  </a:r>
                  <a:r>
                    <a:rPr lang="en-US" sz="3375" dirty="0" err="1">
                      <a:solidFill>
                        <a:srgbClr val="000000"/>
                      </a:solidFill>
                      <a:latin typeface="Montserrat" panose="00000500000000000000" pitchFamily="2" charset="0"/>
                    </a:rPr>
                    <a:t>dữ</a:t>
                  </a:r>
                  <a:r>
                    <a:rPr lang="en-US" sz="3375" dirty="0">
                      <a:solidFill>
                        <a:srgbClr val="000000"/>
                      </a:solidFill>
                      <a:latin typeface="Montserrat" panose="00000500000000000000" pitchFamily="2" charset="0"/>
                    </a:rPr>
                    <a:t> </a:t>
                  </a:r>
                  <a:r>
                    <a:rPr lang="en-US" sz="3375" dirty="0" err="1">
                      <a:solidFill>
                        <a:srgbClr val="000000"/>
                      </a:solidFill>
                      <a:latin typeface="Montserrat" panose="00000500000000000000" pitchFamily="2" charset="0"/>
                    </a:rPr>
                    <a:t>liệu</a:t>
                  </a:r>
                  <a:r>
                    <a:rPr lang="en-US" sz="3375" dirty="0">
                      <a:solidFill>
                        <a:srgbClr val="000000"/>
                      </a:solidFill>
                      <a:latin typeface="Montserrat" panose="00000500000000000000" pitchFamily="2" charset="0"/>
                    </a:rPr>
                    <a:t> </a:t>
                  </a:r>
                  <a:r>
                    <a:rPr lang="en-US" sz="3375" dirty="0" err="1">
                      <a:solidFill>
                        <a:srgbClr val="000000"/>
                      </a:solidFill>
                      <a:latin typeface="Montserrat" panose="00000500000000000000" pitchFamily="2" charset="0"/>
                    </a:rPr>
                    <a:t>thành</a:t>
                  </a:r>
                  <a:r>
                    <a:rPr lang="en-US" sz="3375" dirty="0">
                      <a:solidFill>
                        <a:srgbClr val="000000"/>
                      </a:solidFill>
                      <a:latin typeface="Montserrat" panose="00000500000000000000" pitchFamily="2" charset="0"/>
                    </a:rPr>
                    <a:t> </a:t>
                  </a:r>
                  <a:r>
                    <a:rPr lang="en-US" sz="3375" dirty="0" err="1">
                      <a:solidFill>
                        <a:srgbClr val="000000"/>
                      </a:solidFill>
                      <a:latin typeface="Montserrat" panose="00000500000000000000" pitchFamily="2" charset="0"/>
                    </a:rPr>
                    <a:t>dạng</a:t>
                  </a:r>
                  <a:r>
                    <a:rPr lang="en-US" sz="3375" dirty="0">
                      <a:solidFill>
                        <a:srgbClr val="000000"/>
                      </a:solidFill>
                      <a:latin typeface="Montserrat" panose="00000500000000000000" pitchFamily="2" charset="0"/>
                    </a:rPr>
                    <a:t> </a:t>
                  </a:r>
                  <a:r>
                    <a:rPr lang="en-US" sz="3375" dirty="0" err="1">
                      <a:solidFill>
                        <a:srgbClr val="000000"/>
                      </a:solidFill>
                      <a:latin typeface="Montserrat" panose="00000500000000000000" pitchFamily="2" charset="0"/>
                    </a:rPr>
                    <a:t>mảng</a:t>
                  </a:r>
                  <a:r>
                    <a:rPr lang="en-US" sz="3375" dirty="0">
                      <a:solidFill>
                        <a:srgbClr val="000000"/>
                      </a:solidFill>
                      <a:latin typeface="Montserrat" panose="00000500000000000000" pitchFamily="2" charset="0"/>
                    </a:rPr>
                    <a:t>:</a:t>
                  </a:r>
                </a:p>
              </p:txBody>
            </p:sp>
            <p:sp>
              <p:nvSpPr>
                <p:cNvPr id="13" name="TextBox 13"/>
                <p:cNvSpPr txBox="1"/>
                <p:nvPr/>
              </p:nvSpPr>
              <p:spPr>
                <a:xfrm>
                  <a:off x="1539913" y="476169"/>
                  <a:ext cx="11379201" cy="1043019"/>
                </a:xfrm>
                <a:prstGeom prst="rect">
                  <a:avLst/>
                </a:prstGeom>
              </p:spPr>
              <p:txBody>
                <a:bodyPr wrap="square" lIns="0" tIns="0" rIns="0" bIns="0" rtlCol="0" anchor="t">
                  <a:spAutoFit/>
                </a:bodyPr>
                <a:lstStyle/>
                <a:p>
                  <a:pPr algn="l">
                    <a:lnSpc>
                      <a:spcPts val="6076"/>
                    </a:lnSpc>
                  </a:pPr>
                  <a:r>
                    <a:rPr lang="en-US" sz="3375" b="1" dirty="0" err="1">
                      <a:solidFill>
                        <a:srgbClr val="000000"/>
                      </a:solidFill>
                      <a:latin typeface="Montserrat" panose="00000500000000000000" pitchFamily="2" charset="0"/>
                    </a:rPr>
                    <a:t>Numpy</a:t>
                  </a:r>
                  <a:r>
                    <a:rPr lang="en-US" sz="3375" dirty="0">
                      <a:solidFill>
                        <a:srgbClr val="000000"/>
                      </a:solidFill>
                      <a:latin typeface="Arimo Bold"/>
                    </a:rPr>
                    <a:t>				</a:t>
                  </a:r>
                  <a:r>
                    <a:rPr lang="en-US" sz="3375" b="1" dirty="0" err="1" smtClean="0">
                      <a:solidFill>
                        <a:srgbClr val="000000"/>
                      </a:solidFill>
                      <a:latin typeface="Montserrat" panose="00000500000000000000" pitchFamily="2" charset="0"/>
                    </a:rPr>
                    <a:t>numpy.array</a:t>
                  </a:r>
                  <a:r>
                    <a:rPr lang="en-US" sz="3375" b="1" dirty="0">
                      <a:solidFill>
                        <a:srgbClr val="000000"/>
                      </a:solidFill>
                      <a:latin typeface="Montserrat" panose="00000500000000000000" pitchFamily="2" charset="0"/>
                    </a:rPr>
                    <a:t>()</a:t>
                  </a:r>
                </a:p>
              </p:txBody>
            </p:sp>
          </p:grpSp>
          <p:sp>
            <p:nvSpPr>
              <p:cNvPr id="14" name="Freeform 14"/>
              <p:cNvSpPr/>
              <p:nvPr/>
            </p:nvSpPr>
            <p:spPr>
              <a:xfrm>
                <a:off x="3013444" y="2279006"/>
                <a:ext cx="408397" cy="378696"/>
              </a:xfrm>
              <a:custGeom>
                <a:avLst/>
                <a:gdLst/>
                <a:ahLst/>
                <a:cxnLst/>
                <a:rect l="l" t="t" r="r" b="b"/>
                <a:pathLst>
                  <a:path w="408397" h="378696">
                    <a:moveTo>
                      <a:pt x="0" y="0"/>
                    </a:moveTo>
                    <a:lnTo>
                      <a:pt x="408397" y="0"/>
                    </a:lnTo>
                    <a:lnTo>
                      <a:pt x="408397" y="378696"/>
                    </a:lnTo>
                    <a:lnTo>
                      <a:pt x="0" y="37869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vi-VN"/>
              </a:p>
            </p:txBody>
          </p:sp>
        </p:grpSp>
        <p:grpSp>
          <p:nvGrpSpPr>
            <p:cNvPr id="7" name="Group 7"/>
            <p:cNvGrpSpPr/>
            <p:nvPr/>
          </p:nvGrpSpPr>
          <p:grpSpPr>
            <a:xfrm>
              <a:off x="2688086" y="6000787"/>
              <a:ext cx="12003314" cy="3807079"/>
              <a:chOff x="0" y="0"/>
              <a:chExt cx="11151235" cy="3536827"/>
            </a:xfrm>
          </p:grpSpPr>
          <p:sp>
            <p:nvSpPr>
              <p:cNvPr id="8" name="Freeform 8"/>
              <p:cNvSpPr/>
              <p:nvPr/>
            </p:nvSpPr>
            <p:spPr>
              <a:xfrm>
                <a:off x="8890" y="93857"/>
                <a:ext cx="11133455" cy="3442970"/>
              </a:xfrm>
              <a:custGeom>
                <a:avLst/>
                <a:gdLst/>
                <a:ahLst/>
                <a:cxnLst/>
                <a:rect l="l" t="t" r="r" b="b"/>
                <a:pathLst>
                  <a:path w="11133455" h="3442970">
                    <a:moveTo>
                      <a:pt x="0" y="0"/>
                    </a:moveTo>
                    <a:lnTo>
                      <a:pt x="11133455" y="0"/>
                    </a:lnTo>
                    <a:lnTo>
                      <a:pt x="11133455" y="3442970"/>
                    </a:lnTo>
                    <a:lnTo>
                      <a:pt x="0" y="3442970"/>
                    </a:lnTo>
                    <a:lnTo>
                      <a:pt x="0" y="0"/>
                    </a:lnTo>
                    <a:close/>
                  </a:path>
                </a:pathLst>
              </a:custGeom>
              <a:blipFill>
                <a:blip r:embed="rId10"/>
                <a:stretch>
                  <a:fillRect l="-259" t="-258" r="-259" b="-257"/>
                </a:stretch>
              </a:blipFill>
            </p:spPr>
            <p:txBody>
              <a:bodyPr/>
              <a:lstStyle/>
              <a:p>
                <a:endParaRPr lang="vi-VN"/>
              </a:p>
            </p:txBody>
          </p:sp>
          <p:sp>
            <p:nvSpPr>
              <p:cNvPr id="9" name="Freeform 9"/>
              <p:cNvSpPr/>
              <p:nvPr/>
            </p:nvSpPr>
            <p:spPr>
              <a:xfrm>
                <a:off x="0" y="0"/>
                <a:ext cx="11151235" cy="3460750"/>
              </a:xfrm>
              <a:custGeom>
                <a:avLst/>
                <a:gdLst/>
                <a:ahLst/>
                <a:cxnLst/>
                <a:rect l="l" t="t" r="r" b="b"/>
                <a:pathLst>
                  <a:path w="11151235" h="3460750">
                    <a:moveTo>
                      <a:pt x="8890" y="0"/>
                    </a:moveTo>
                    <a:lnTo>
                      <a:pt x="11142345" y="0"/>
                    </a:lnTo>
                    <a:cubicBezTo>
                      <a:pt x="11147298" y="0"/>
                      <a:pt x="11151235" y="3937"/>
                      <a:pt x="11151235" y="8890"/>
                    </a:cubicBezTo>
                    <a:lnTo>
                      <a:pt x="11151235" y="3451860"/>
                    </a:lnTo>
                    <a:cubicBezTo>
                      <a:pt x="11151235" y="3456813"/>
                      <a:pt x="11147298" y="3460750"/>
                      <a:pt x="11142345" y="3460750"/>
                    </a:cubicBezTo>
                    <a:lnTo>
                      <a:pt x="8890" y="3460750"/>
                    </a:lnTo>
                    <a:cubicBezTo>
                      <a:pt x="3937" y="3460750"/>
                      <a:pt x="0" y="3456813"/>
                      <a:pt x="0" y="3451860"/>
                    </a:cubicBezTo>
                    <a:lnTo>
                      <a:pt x="0" y="8890"/>
                    </a:lnTo>
                    <a:cubicBezTo>
                      <a:pt x="0" y="3937"/>
                      <a:pt x="3937" y="0"/>
                      <a:pt x="8890" y="0"/>
                    </a:cubicBezTo>
                    <a:moveTo>
                      <a:pt x="8890" y="17907"/>
                    </a:moveTo>
                    <a:lnTo>
                      <a:pt x="8890" y="8890"/>
                    </a:lnTo>
                    <a:lnTo>
                      <a:pt x="17780" y="8890"/>
                    </a:lnTo>
                    <a:lnTo>
                      <a:pt x="17780" y="3451860"/>
                    </a:lnTo>
                    <a:lnTo>
                      <a:pt x="8890" y="3451860"/>
                    </a:lnTo>
                    <a:lnTo>
                      <a:pt x="8890" y="3442970"/>
                    </a:lnTo>
                    <a:lnTo>
                      <a:pt x="11142345" y="3442970"/>
                    </a:lnTo>
                    <a:lnTo>
                      <a:pt x="11142345" y="3451860"/>
                    </a:lnTo>
                    <a:lnTo>
                      <a:pt x="11133455" y="3451860"/>
                    </a:lnTo>
                    <a:lnTo>
                      <a:pt x="11133455" y="8890"/>
                    </a:lnTo>
                    <a:lnTo>
                      <a:pt x="11142345" y="8890"/>
                    </a:lnTo>
                    <a:lnTo>
                      <a:pt x="11142345" y="17780"/>
                    </a:lnTo>
                    <a:lnTo>
                      <a:pt x="8890" y="17780"/>
                    </a:lnTo>
                    <a:close/>
                  </a:path>
                </a:pathLst>
              </a:custGeom>
              <a:solidFill>
                <a:srgbClr val="000000"/>
              </a:solidFill>
            </p:spPr>
            <p:txBody>
              <a:bodyPr/>
              <a:lstStyle/>
              <a:p>
                <a:endParaRPr lang="vi-VN"/>
              </a:p>
            </p:txBody>
          </p:sp>
        </p:grpSp>
        <p:grpSp>
          <p:nvGrpSpPr>
            <p:cNvPr id="17" name="Group 16">
              <a:extLst>
                <a:ext uri="{FF2B5EF4-FFF2-40B4-BE49-F238E27FC236}">
                  <a16:creationId xmlns:a16="http://schemas.microsoft.com/office/drawing/2014/main" id="{2A5964FD-AA36-4465-8FE8-197293D2179F}"/>
                </a:ext>
              </a:extLst>
            </p:cNvPr>
            <p:cNvGrpSpPr/>
            <p:nvPr/>
          </p:nvGrpSpPr>
          <p:grpSpPr>
            <a:xfrm>
              <a:off x="2967492" y="5339171"/>
              <a:ext cx="4302447" cy="569387"/>
              <a:chOff x="2967492" y="5339171"/>
              <a:chExt cx="4302447" cy="569387"/>
            </a:xfrm>
          </p:grpSpPr>
          <p:sp>
            <p:nvSpPr>
              <p:cNvPr id="10" name="TextBox 10"/>
              <p:cNvSpPr txBox="1"/>
              <p:nvPr/>
            </p:nvSpPr>
            <p:spPr>
              <a:xfrm>
                <a:off x="3179309" y="5339171"/>
                <a:ext cx="4090630" cy="569387"/>
              </a:xfrm>
              <a:prstGeom prst="rect">
                <a:avLst/>
              </a:prstGeom>
            </p:spPr>
            <p:txBody>
              <a:bodyPr lIns="0" tIns="0" rIns="0" bIns="0" rtlCol="0" anchor="t">
                <a:spAutoFit/>
              </a:bodyPr>
              <a:lstStyle/>
              <a:p>
                <a:pPr algn="ctr">
                  <a:lnSpc>
                    <a:spcPts val="4759"/>
                  </a:lnSpc>
                </a:pPr>
                <a:r>
                  <a:rPr lang="en-US" sz="3399" dirty="0">
                    <a:solidFill>
                      <a:srgbClr val="000000"/>
                    </a:solidFill>
                    <a:latin typeface="Montserrat" panose="00000500000000000000" pitchFamily="2" charset="0"/>
                  </a:rPr>
                  <a:t> </a:t>
                </a:r>
                <a:r>
                  <a:rPr lang="en-US" sz="3399" dirty="0" err="1">
                    <a:solidFill>
                      <a:srgbClr val="000000"/>
                    </a:solidFill>
                    <a:latin typeface="Montserrat" panose="00000500000000000000" pitchFamily="2" charset="0"/>
                  </a:rPr>
                  <a:t>Kết</a:t>
                </a:r>
                <a:r>
                  <a:rPr lang="en-US" sz="3399" dirty="0">
                    <a:solidFill>
                      <a:srgbClr val="000000"/>
                    </a:solidFill>
                    <a:latin typeface="Montserrat" panose="00000500000000000000" pitchFamily="2" charset="0"/>
                  </a:rPr>
                  <a:t> </a:t>
                </a:r>
                <a:r>
                  <a:rPr lang="en-US" sz="3399" dirty="0" err="1">
                    <a:solidFill>
                      <a:srgbClr val="000000"/>
                    </a:solidFill>
                    <a:latin typeface="Montserrat" panose="00000500000000000000" pitchFamily="2" charset="0"/>
                  </a:rPr>
                  <a:t>quả</a:t>
                </a:r>
                <a:r>
                  <a:rPr lang="en-US" sz="3399" dirty="0">
                    <a:solidFill>
                      <a:srgbClr val="000000"/>
                    </a:solidFill>
                    <a:latin typeface="Montserrat" panose="00000500000000000000" pitchFamily="2" charset="0"/>
                  </a:rPr>
                  <a:t> </a:t>
                </a:r>
                <a:r>
                  <a:rPr lang="en-US" sz="3399" dirty="0" err="1">
                    <a:solidFill>
                      <a:srgbClr val="000000"/>
                    </a:solidFill>
                    <a:latin typeface="Montserrat" panose="00000500000000000000" pitchFamily="2" charset="0"/>
                  </a:rPr>
                  <a:t>đạt</a:t>
                </a:r>
                <a:r>
                  <a:rPr lang="en-US" sz="3399" dirty="0">
                    <a:solidFill>
                      <a:srgbClr val="000000"/>
                    </a:solidFill>
                    <a:latin typeface="Montserrat" panose="00000500000000000000" pitchFamily="2" charset="0"/>
                  </a:rPr>
                  <a:t> </a:t>
                </a:r>
                <a:r>
                  <a:rPr lang="en-US" sz="3399" dirty="0" err="1">
                    <a:solidFill>
                      <a:srgbClr val="000000"/>
                    </a:solidFill>
                    <a:latin typeface="Montserrat" panose="00000500000000000000" pitchFamily="2" charset="0"/>
                  </a:rPr>
                  <a:t>được</a:t>
                </a:r>
                <a:endParaRPr lang="en-US" sz="3399" dirty="0">
                  <a:solidFill>
                    <a:srgbClr val="000000"/>
                  </a:solidFill>
                  <a:latin typeface="Montserrat" panose="00000500000000000000" pitchFamily="2" charset="0"/>
                </a:endParaRPr>
              </a:p>
            </p:txBody>
          </p:sp>
          <p:sp>
            <p:nvSpPr>
              <p:cNvPr id="15" name="Freeform 15"/>
              <p:cNvSpPr/>
              <p:nvPr/>
            </p:nvSpPr>
            <p:spPr>
              <a:xfrm>
                <a:off x="2967492" y="5437528"/>
                <a:ext cx="408397" cy="378696"/>
              </a:xfrm>
              <a:custGeom>
                <a:avLst/>
                <a:gdLst/>
                <a:ahLst/>
                <a:cxnLst/>
                <a:rect l="l" t="t" r="r" b="b"/>
                <a:pathLst>
                  <a:path w="408397" h="378696">
                    <a:moveTo>
                      <a:pt x="0" y="0"/>
                    </a:moveTo>
                    <a:lnTo>
                      <a:pt x="408397" y="0"/>
                    </a:lnTo>
                    <a:lnTo>
                      <a:pt x="408397" y="378696"/>
                    </a:lnTo>
                    <a:lnTo>
                      <a:pt x="0" y="37869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vi-VN"/>
              </a:p>
            </p:txBody>
          </p:sp>
        </p:grpSp>
      </p:grpSp>
    </p:spTree>
    <p:extLst>
      <p:ext uri="{BB962C8B-B14F-4D97-AF65-F5344CB8AC3E}">
        <p14:creationId xmlns:p14="http://schemas.microsoft.com/office/powerpoint/2010/main" val="3477663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03763" y="2039458"/>
            <a:ext cx="16055537" cy="8027768"/>
          </a:xfrm>
          <a:custGeom>
            <a:avLst/>
            <a:gdLst/>
            <a:ahLst/>
            <a:cxnLst/>
            <a:rect l="l" t="t" r="r" b="b"/>
            <a:pathLst>
              <a:path w="16055537" h="8027768">
                <a:moveTo>
                  <a:pt x="0" y="0"/>
                </a:moveTo>
                <a:lnTo>
                  <a:pt x="16055537" y="0"/>
                </a:lnTo>
                <a:lnTo>
                  <a:pt x="16055537" y="8027768"/>
                </a:lnTo>
                <a:lnTo>
                  <a:pt x="0" y="802776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vi-VN"/>
          </a:p>
        </p:txBody>
      </p:sp>
      <p:sp>
        <p:nvSpPr>
          <p:cNvPr id="6" name="Freeform 6"/>
          <p:cNvSpPr/>
          <p:nvPr/>
        </p:nvSpPr>
        <p:spPr>
          <a:xfrm>
            <a:off x="2679927" y="491437"/>
            <a:ext cx="15608073" cy="1074525"/>
          </a:xfrm>
          <a:custGeom>
            <a:avLst/>
            <a:gdLst/>
            <a:ahLst/>
            <a:cxnLst/>
            <a:rect l="l" t="t" r="r" b="b"/>
            <a:pathLst>
              <a:path w="15608073" h="1074525">
                <a:moveTo>
                  <a:pt x="0" y="0"/>
                </a:moveTo>
                <a:lnTo>
                  <a:pt x="15608073" y="0"/>
                </a:lnTo>
                <a:lnTo>
                  <a:pt x="15608073" y="1074526"/>
                </a:lnTo>
                <a:lnTo>
                  <a:pt x="0" y="1074526"/>
                </a:lnTo>
                <a:lnTo>
                  <a:pt x="0" y="0"/>
                </a:lnTo>
                <a:close/>
              </a:path>
            </a:pathLst>
          </a:custGeom>
          <a:blipFill>
            <a:blip r:embed="rId5">
              <a:extLst>
                <a:ext uri="{96DAC541-7B7A-43D3-8B79-37D633B846F1}">
                  <asvg:svgBlip xmlns:asvg="http://schemas.microsoft.com/office/drawing/2016/SVG/main" xmlns="" r:embed="rId6"/>
                </a:ext>
              </a:extLst>
            </a:blip>
            <a:stretch>
              <a:fillRect b="-27559"/>
            </a:stretch>
          </a:blipFill>
        </p:spPr>
        <p:txBody>
          <a:bodyPr/>
          <a:lstStyle/>
          <a:p>
            <a:endParaRPr lang="vi-VN"/>
          </a:p>
        </p:txBody>
      </p:sp>
      <p:sp>
        <p:nvSpPr>
          <p:cNvPr id="7" name="TextBox 7"/>
          <p:cNvSpPr txBox="1"/>
          <p:nvPr/>
        </p:nvSpPr>
        <p:spPr>
          <a:xfrm>
            <a:off x="4399239" y="739531"/>
            <a:ext cx="11208717" cy="606913"/>
          </a:xfrm>
          <a:prstGeom prst="rect">
            <a:avLst/>
          </a:prstGeom>
        </p:spPr>
        <p:txBody>
          <a:bodyPr lIns="0" tIns="0" rIns="0" bIns="0" rtlCol="0" anchor="t">
            <a:spAutoFit/>
          </a:bodyPr>
          <a:lstStyle/>
          <a:p>
            <a:pPr algn="ctr">
              <a:lnSpc>
                <a:spcPts val="4536"/>
              </a:lnSpc>
            </a:pPr>
            <a:r>
              <a:rPr lang="en-US" sz="4200">
                <a:solidFill>
                  <a:srgbClr val="FFFFFF"/>
                </a:solidFill>
                <a:latin typeface="Arimo Bold"/>
              </a:rPr>
              <a:t>TIỀN XỬ LÝ DỮ LIỆU</a:t>
            </a:r>
          </a:p>
        </p:txBody>
      </p:sp>
      <p:grpSp>
        <p:nvGrpSpPr>
          <p:cNvPr id="8" name="Group 8"/>
          <p:cNvGrpSpPr/>
          <p:nvPr/>
        </p:nvGrpSpPr>
        <p:grpSpPr>
          <a:xfrm>
            <a:off x="0" y="17942"/>
            <a:ext cx="2874195" cy="2021515"/>
            <a:chOff x="0" y="0"/>
            <a:chExt cx="3832260" cy="2695354"/>
          </a:xfrm>
        </p:grpSpPr>
        <p:sp>
          <p:nvSpPr>
            <p:cNvPr id="9" name="Freeform 9"/>
            <p:cNvSpPr/>
            <p:nvPr/>
          </p:nvSpPr>
          <p:spPr>
            <a:xfrm>
              <a:off x="0" y="0"/>
              <a:ext cx="3832225" cy="2695321"/>
            </a:xfrm>
            <a:custGeom>
              <a:avLst/>
              <a:gdLst/>
              <a:ahLst/>
              <a:cxnLst/>
              <a:rect l="l" t="t" r="r" b="b"/>
              <a:pathLst>
                <a:path w="3832225" h="2695321">
                  <a:moveTo>
                    <a:pt x="0" y="0"/>
                  </a:moveTo>
                  <a:lnTo>
                    <a:pt x="3832225" y="0"/>
                  </a:lnTo>
                  <a:lnTo>
                    <a:pt x="3832225" y="2695321"/>
                  </a:lnTo>
                  <a:lnTo>
                    <a:pt x="0" y="2695321"/>
                  </a:lnTo>
                  <a:lnTo>
                    <a:pt x="0" y="0"/>
                  </a:lnTo>
                  <a:close/>
                </a:path>
              </a:pathLst>
            </a:custGeom>
            <a:blipFill>
              <a:blip r:embed="rId7"/>
              <a:stretch>
                <a:fillRect l="-72" r="-73" b="-1"/>
              </a:stretch>
            </a:blipFill>
          </p:spPr>
          <p:txBody>
            <a:bodyPr/>
            <a:lstStyle/>
            <a:p>
              <a:endParaRPr lang="vi-VN"/>
            </a:p>
          </p:txBody>
        </p:sp>
      </p:grpSp>
      <p:grpSp>
        <p:nvGrpSpPr>
          <p:cNvPr id="15" name="Group 14">
            <a:extLst>
              <a:ext uri="{FF2B5EF4-FFF2-40B4-BE49-F238E27FC236}">
                <a16:creationId xmlns:a16="http://schemas.microsoft.com/office/drawing/2014/main" id="{914A9CAF-5EDD-2791-D41D-5A9A7486EB1B}"/>
              </a:ext>
            </a:extLst>
          </p:cNvPr>
          <p:cNvGrpSpPr/>
          <p:nvPr/>
        </p:nvGrpSpPr>
        <p:grpSpPr>
          <a:xfrm>
            <a:off x="2389598" y="2631138"/>
            <a:ext cx="11346301" cy="7066550"/>
            <a:chOff x="2389598" y="2631138"/>
            <a:chExt cx="11346301" cy="7066550"/>
          </a:xfrm>
        </p:grpSpPr>
        <p:grpSp>
          <p:nvGrpSpPr>
            <p:cNvPr id="14" name="Group 13">
              <a:extLst>
                <a:ext uri="{FF2B5EF4-FFF2-40B4-BE49-F238E27FC236}">
                  <a16:creationId xmlns:a16="http://schemas.microsoft.com/office/drawing/2014/main" id="{C43D4762-3731-BA2C-386E-C07ADEEFDA18}"/>
                </a:ext>
              </a:extLst>
            </p:cNvPr>
            <p:cNvGrpSpPr/>
            <p:nvPr/>
          </p:nvGrpSpPr>
          <p:grpSpPr>
            <a:xfrm>
              <a:off x="2389598" y="2631138"/>
              <a:ext cx="10489620" cy="1362673"/>
              <a:chOff x="2389598" y="2631138"/>
              <a:chExt cx="10489620" cy="1362673"/>
            </a:xfrm>
          </p:grpSpPr>
          <p:sp>
            <p:nvSpPr>
              <p:cNvPr id="10" name="TextBox 10"/>
              <p:cNvSpPr txBox="1"/>
              <p:nvPr/>
            </p:nvSpPr>
            <p:spPr>
              <a:xfrm>
                <a:off x="2874195" y="2631138"/>
                <a:ext cx="10005023" cy="704787"/>
              </a:xfrm>
              <a:prstGeom prst="rect">
                <a:avLst/>
              </a:prstGeom>
            </p:spPr>
            <p:txBody>
              <a:bodyPr lIns="0" tIns="0" rIns="0" bIns="0" rtlCol="0" anchor="t">
                <a:spAutoFit/>
              </a:bodyPr>
              <a:lstStyle/>
              <a:p>
                <a:pPr algn="l">
                  <a:lnSpc>
                    <a:spcPts val="6076"/>
                  </a:lnSpc>
                </a:pPr>
                <a:r>
                  <a:rPr lang="en-US" sz="3375" dirty="0" err="1">
                    <a:solidFill>
                      <a:srgbClr val="000000"/>
                    </a:solidFill>
                    <a:latin typeface="Montserrat"/>
                  </a:rPr>
                  <a:t>Chuyển</a:t>
                </a:r>
                <a:r>
                  <a:rPr lang="en-US" sz="3375" dirty="0">
                    <a:solidFill>
                      <a:srgbClr val="000000"/>
                    </a:solidFill>
                    <a:latin typeface="Montserrat"/>
                  </a:rPr>
                  <a:t> </a:t>
                </a:r>
                <a:r>
                  <a:rPr lang="en-US" sz="3375" dirty="0" err="1">
                    <a:solidFill>
                      <a:srgbClr val="000000"/>
                    </a:solidFill>
                    <a:latin typeface="Montserrat"/>
                  </a:rPr>
                  <a:t>đổi</a:t>
                </a:r>
                <a:r>
                  <a:rPr lang="en-US" sz="3375" dirty="0">
                    <a:solidFill>
                      <a:srgbClr val="000000"/>
                    </a:solidFill>
                    <a:latin typeface="Montserrat"/>
                  </a:rPr>
                  <a:t> </a:t>
                </a:r>
                <a:r>
                  <a:rPr lang="en-US" sz="3375" dirty="0" err="1">
                    <a:solidFill>
                      <a:srgbClr val="000000"/>
                    </a:solidFill>
                    <a:latin typeface="Montserrat"/>
                  </a:rPr>
                  <a:t>kiểu</a:t>
                </a:r>
                <a:r>
                  <a:rPr lang="en-US" sz="3375" dirty="0">
                    <a:solidFill>
                      <a:srgbClr val="000000"/>
                    </a:solidFill>
                    <a:latin typeface="Montserrat"/>
                  </a:rPr>
                  <a:t> </a:t>
                </a:r>
                <a:r>
                  <a:rPr lang="en-US" sz="3375" dirty="0" err="1">
                    <a:solidFill>
                      <a:srgbClr val="000000"/>
                    </a:solidFill>
                    <a:latin typeface="Montserrat"/>
                  </a:rPr>
                  <a:t>dữ</a:t>
                </a:r>
                <a:r>
                  <a:rPr lang="en-US" sz="3375" dirty="0">
                    <a:solidFill>
                      <a:srgbClr val="000000"/>
                    </a:solidFill>
                    <a:latin typeface="Montserrat"/>
                  </a:rPr>
                  <a:t> </a:t>
                </a:r>
                <a:r>
                  <a:rPr lang="en-US" sz="3375" dirty="0" err="1">
                    <a:solidFill>
                      <a:srgbClr val="000000"/>
                    </a:solidFill>
                    <a:latin typeface="Montserrat"/>
                  </a:rPr>
                  <a:t>liệu</a:t>
                </a:r>
                <a:r>
                  <a:rPr lang="en-US" sz="3375" dirty="0">
                    <a:solidFill>
                      <a:srgbClr val="000000"/>
                    </a:solidFill>
                    <a:latin typeface="Montserrat"/>
                  </a:rPr>
                  <a:t> </a:t>
                </a:r>
                <a:r>
                  <a:rPr lang="en-US" sz="3375" dirty="0" err="1">
                    <a:solidFill>
                      <a:srgbClr val="000000"/>
                    </a:solidFill>
                    <a:latin typeface="Montserrat"/>
                  </a:rPr>
                  <a:t>về</a:t>
                </a:r>
                <a:r>
                  <a:rPr lang="en-US" sz="3375" dirty="0">
                    <a:solidFill>
                      <a:srgbClr val="000000"/>
                    </a:solidFill>
                    <a:latin typeface="Montserrat"/>
                  </a:rPr>
                  <a:t> </a:t>
                </a:r>
                <a:r>
                  <a:rPr lang="en-US" sz="3375" dirty="0" err="1">
                    <a:solidFill>
                      <a:srgbClr val="000000"/>
                    </a:solidFill>
                    <a:latin typeface="Montserrat"/>
                  </a:rPr>
                  <a:t>dạng</a:t>
                </a:r>
                <a:r>
                  <a:rPr lang="en-US" sz="3375" dirty="0">
                    <a:solidFill>
                      <a:srgbClr val="000000"/>
                    </a:solidFill>
                    <a:latin typeface="Montserrat"/>
                  </a:rPr>
                  <a:t> True/False</a:t>
                </a:r>
              </a:p>
            </p:txBody>
          </p:sp>
          <p:sp>
            <p:nvSpPr>
              <p:cNvPr id="11" name="TextBox 11"/>
              <p:cNvSpPr txBox="1"/>
              <p:nvPr/>
            </p:nvSpPr>
            <p:spPr>
              <a:xfrm>
                <a:off x="3732043" y="3289024"/>
                <a:ext cx="5499488" cy="704787"/>
              </a:xfrm>
              <a:prstGeom prst="rect">
                <a:avLst/>
              </a:prstGeom>
            </p:spPr>
            <p:txBody>
              <a:bodyPr lIns="0" tIns="0" rIns="0" bIns="0" rtlCol="0" anchor="t">
                <a:spAutoFit/>
              </a:bodyPr>
              <a:lstStyle/>
              <a:p>
                <a:pPr algn="l">
                  <a:lnSpc>
                    <a:spcPts val="6076"/>
                  </a:lnSpc>
                </a:pPr>
                <a:r>
                  <a:rPr lang="en-US" sz="3375" dirty="0" err="1">
                    <a:solidFill>
                      <a:srgbClr val="000000"/>
                    </a:solidFill>
                    <a:latin typeface="Montserrat Bold"/>
                  </a:rPr>
                  <a:t>TransactionEncoder</a:t>
                </a:r>
                <a:endParaRPr lang="en-US" sz="3375" dirty="0">
                  <a:solidFill>
                    <a:srgbClr val="000000"/>
                  </a:solidFill>
                  <a:latin typeface="Montserrat Bold"/>
                </a:endParaRPr>
              </a:p>
            </p:txBody>
          </p:sp>
          <p:sp>
            <p:nvSpPr>
              <p:cNvPr id="12" name="Freeform 12"/>
              <p:cNvSpPr/>
              <p:nvPr/>
            </p:nvSpPr>
            <p:spPr>
              <a:xfrm>
                <a:off x="2389598" y="2889434"/>
                <a:ext cx="408397" cy="378696"/>
              </a:xfrm>
              <a:custGeom>
                <a:avLst/>
                <a:gdLst/>
                <a:ahLst/>
                <a:cxnLst/>
                <a:rect l="l" t="t" r="r" b="b"/>
                <a:pathLst>
                  <a:path w="408397" h="378696">
                    <a:moveTo>
                      <a:pt x="0" y="0"/>
                    </a:moveTo>
                    <a:lnTo>
                      <a:pt x="408397" y="0"/>
                    </a:lnTo>
                    <a:lnTo>
                      <a:pt x="408397" y="378696"/>
                    </a:lnTo>
                    <a:lnTo>
                      <a:pt x="0" y="37869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vi-VN"/>
              </a:p>
            </p:txBody>
          </p:sp>
        </p:grpSp>
        <p:grpSp>
          <p:nvGrpSpPr>
            <p:cNvPr id="3" name="Group 3"/>
            <p:cNvGrpSpPr/>
            <p:nvPr/>
          </p:nvGrpSpPr>
          <p:grpSpPr>
            <a:xfrm>
              <a:off x="3068779" y="5239238"/>
              <a:ext cx="10667120" cy="4458450"/>
              <a:chOff x="0" y="0"/>
              <a:chExt cx="10537793" cy="4404397"/>
            </a:xfrm>
          </p:grpSpPr>
          <p:sp>
            <p:nvSpPr>
              <p:cNvPr id="4" name="Freeform 4"/>
              <p:cNvSpPr/>
              <p:nvPr/>
            </p:nvSpPr>
            <p:spPr>
              <a:xfrm>
                <a:off x="0" y="0"/>
                <a:ext cx="10537825" cy="4404360"/>
              </a:xfrm>
              <a:custGeom>
                <a:avLst/>
                <a:gdLst/>
                <a:ahLst/>
                <a:cxnLst/>
                <a:rect l="l" t="t" r="r" b="b"/>
                <a:pathLst>
                  <a:path w="10537825" h="4404360">
                    <a:moveTo>
                      <a:pt x="0" y="0"/>
                    </a:moveTo>
                    <a:lnTo>
                      <a:pt x="10537825" y="0"/>
                    </a:lnTo>
                    <a:lnTo>
                      <a:pt x="10537825" y="4404360"/>
                    </a:lnTo>
                    <a:lnTo>
                      <a:pt x="0" y="4404360"/>
                    </a:lnTo>
                    <a:lnTo>
                      <a:pt x="0" y="0"/>
                    </a:lnTo>
                    <a:close/>
                  </a:path>
                </a:pathLst>
              </a:custGeom>
              <a:blipFill>
                <a:blip r:embed="rId10"/>
                <a:stretch>
                  <a:fillRect b="-1"/>
                </a:stretch>
              </a:blipFill>
              <a:ln w="9525" cap="sq">
                <a:solidFill>
                  <a:srgbClr val="000000"/>
                </a:solidFill>
                <a:prstDash val="solid"/>
                <a:miter/>
              </a:ln>
            </p:spPr>
            <p:txBody>
              <a:bodyPr/>
              <a:lstStyle/>
              <a:p>
                <a:endParaRPr lang="vi-VN"/>
              </a:p>
            </p:txBody>
          </p:sp>
        </p:grpSp>
        <p:grpSp>
          <p:nvGrpSpPr>
            <p:cNvPr id="16" name="Group 15">
              <a:extLst>
                <a:ext uri="{FF2B5EF4-FFF2-40B4-BE49-F238E27FC236}">
                  <a16:creationId xmlns:a16="http://schemas.microsoft.com/office/drawing/2014/main" id="{13470DD2-F7B2-1AC3-BA2E-2877AD81B947}"/>
                </a:ext>
              </a:extLst>
            </p:cNvPr>
            <p:cNvGrpSpPr/>
            <p:nvPr/>
          </p:nvGrpSpPr>
          <p:grpSpPr>
            <a:xfrm>
              <a:off x="2389598" y="4401101"/>
              <a:ext cx="9841149" cy="704787"/>
              <a:chOff x="2389598" y="4401101"/>
              <a:chExt cx="9841149" cy="704787"/>
            </a:xfrm>
          </p:grpSpPr>
          <p:sp>
            <p:nvSpPr>
              <p:cNvPr id="5" name="TextBox 5"/>
              <p:cNvSpPr txBox="1"/>
              <p:nvPr/>
            </p:nvSpPr>
            <p:spPr>
              <a:xfrm>
                <a:off x="2874195" y="4401101"/>
                <a:ext cx="9356552" cy="704787"/>
              </a:xfrm>
              <a:prstGeom prst="rect">
                <a:avLst/>
              </a:prstGeom>
            </p:spPr>
            <p:txBody>
              <a:bodyPr lIns="0" tIns="0" rIns="0" bIns="0" rtlCol="0" anchor="t">
                <a:spAutoFit/>
              </a:bodyPr>
              <a:lstStyle/>
              <a:p>
                <a:pPr algn="l">
                  <a:lnSpc>
                    <a:spcPts val="6076"/>
                  </a:lnSpc>
                </a:pPr>
                <a:r>
                  <a:rPr lang="en-US" sz="3375" dirty="0" err="1">
                    <a:solidFill>
                      <a:srgbClr val="000000"/>
                    </a:solidFill>
                    <a:latin typeface="Montserrat"/>
                  </a:rPr>
                  <a:t>Dữ</a:t>
                </a:r>
                <a:r>
                  <a:rPr lang="en-US" sz="3375" dirty="0">
                    <a:solidFill>
                      <a:srgbClr val="000000"/>
                    </a:solidFill>
                    <a:latin typeface="Montserrat"/>
                  </a:rPr>
                  <a:t> </a:t>
                </a:r>
                <a:r>
                  <a:rPr lang="en-US" sz="3375" dirty="0" err="1">
                    <a:solidFill>
                      <a:srgbClr val="000000"/>
                    </a:solidFill>
                    <a:latin typeface="Montserrat"/>
                  </a:rPr>
                  <a:t>liệu</a:t>
                </a:r>
                <a:r>
                  <a:rPr lang="en-US" sz="3375" dirty="0">
                    <a:solidFill>
                      <a:srgbClr val="000000"/>
                    </a:solidFill>
                    <a:latin typeface="Montserrat"/>
                  </a:rPr>
                  <a:t> </a:t>
                </a:r>
                <a:r>
                  <a:rPr lang="en-US" sz="3375" dirty="0" err="1">
                    <a:solidFill>
                      <a:srgbClr val="000000"/>
                    </a:solidFill>
                    <a:latin typeface="Montserrat"/>
                  </a:rPr>
                  <a:t>sau</a:t>
                </a:r>
                <a:r>
                  <a:rPr lang="en-US" sz="3375" dirty="0">
                    <a:solidFill>
                      <a:srgbClr val="000000"/>
                    </a:solidFill>
                    <a:latin typeface="Montserrat"/>
                  </a:rPr>
                  <a:t> </a:t>
                </a:r>
                <a:r>
                  <a:rPr lang="en-US" sz="3375" dirty="0" err="1">
                    <a:solidFill>
                      <a:srgbClr val="000000"/>
                    </a:solidFill>
                    <a:latin typeface="Montserrat"/>
                  </a:rPr>
                  <a:t>khi</a:t>
                </a:r>
                <a:r>
                  <a:rPr lang="en-US" sz="3375" dirty="0">
                    <a:solidFill>
                      <a:srgbClr val="000000"/>
                    </a:solidFill>
                    <a:latin typeface="Montserrat"/>
                  </a:rPr>
                  <a:t> </a:t>
                </a:r>
                <a:r>
                  <a:rPr lang="en-US" sz="3375" dirty="0" err="1">
                    <a:solidFill>
                      <a:srgbClr val="000000"/>
                    </a:solidFill>
                    <a:latin typeface="Montserrat"/>
                  </a:rPr>
                  <a:t>được</a:t>
                </a:r>
                <a:r>
                  <a:rPr lang="en-US" sz="3375" dirty="0">
                    <a:solidFill>
                      <a:srgbClr val="000000"/>
                    </a:solidFill>
                    <a:latin typeface="Montserrat"/>
                  </a:rPr>
                  <a:t> </a:t>
                </a:r>
                <a:r>
                  <a:rPr lang="en-US" sz="3375" dirty="0" err="1">
                    <a:solidFill>
                      <a:srgbClr val="000000"/>
                    </a:solidFill>
                    <a:latin typeface="Montserrat"/>
                  </a:rPr>
                  <a:t>xử</a:t>
                </a:r>
                <a:r>
                  <a:rPr lang="en-US" sz="3375" dirty="0">
                    <a:solidFill>
                      <a:srgbClr val="000000"/>
                    </a:solidFill>
                    <a:latin typeface="Montserrat"/>
                  </a:rPr>
                  <a:t> </a:t>
                </a:r>
                <a:r>
                  <a:rPr lang="en-US" sz="3375" dirty="0" err="1">
                    <a:solidFill>
                      <a:srgbClr val="000000"/>
                    </a:solidFill>
                    <a:latin typeface="Montserrat"/>
                  </a:rPr>
                  <a:t>lý</a:t>
                </a:r>
                <a:endParaRPr lang="en-US" sz="3375" dirty="0">
                  <a:solidFill>
                    <a:srgbClr val="000000"/>
                  </a:solidFill>
                  <a:latin typeface="Montserrat"/>
                </a:endParaRPr>
              </a:p>
            </p:txBody>
          </p:sp>
          <p:sp>
            <p:nvSpPr>
              <p:cNvPr id="13" name="Freeform 13"/>
              <p:cNvSpPr/>
              <p:nvPr/>
            </p:nvSpPr>
            <p:spPr>
              <a:xfrm>
                <a:off x="2389598" y="4659396"/>
                <a:ext cx="408397" cy="378696"/>
              </a:xfrm>
              <a:custGeom>
                <a:avLst/>
                <a:gdLst/>
                <a:ahLst/>
                <a:cxnLst/>
                <a:rect l="l" t="t" r="r" b="b"/>
                <a:pathLst>
                  <a:path w="408397" h="378696">
                    <a:moveTo>
                      <a:pt x="0" y="0"/>
                    </a:moveTo>
                    <a:lnTo>
                      <a:pt x="408397" y="0"/>
                    </a:lnTo>
                    <a:lnTo>
                      <a:pt x="408397" y="378696"/>
                    </a:lnTo>
                    <a:lnTo>
                      <a:pt x="0" y="37869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vi-VN"/>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0-#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79927" y="491437"/>
            <a:ext cx="15608073" cy="1074525"/>
          </a:xfrm>
          <a:custGeom>
            <a:avLst/>
            <a:gdLst/>
            <a:ahLst/>
            <a:cxnLst/>
            <a:rect l="l" t="t" r="r" b="b"/>
            <a:pathLst>
              <a:path w="15608073" h="1074525">
                <a:moveTo>
                  <a:pt x="0" y="0"/>
                </a:moveTo>
                <a:lnTo>
                  <a:pt x="15608073" y="0"/>
                </a:lnTo>
                <a:lnTo>
                  <a:pt x="15608073" y="1074526"/>
                </a:lnTo>
                <a:lnTo>
                  <a:pt x="0" y="1074526"/>
                </a:lnTo>
                <a:lnTo>
                  <a:pt x="0" y="0"/>
                </a:lnTo>
                <a:close/>
              </a:path>
            </a:pathLst>
          </a:custGeom>
          <a:blipFill>
            <a:blip r:embed="rId3">
              <a:extLst>
                <a:ext uri="{96DAC541-7B7A-43D3-8B79-37D633B846F1}">
                  <asvg:svgBlip xmlns:asvg="http://schemas.microsoft.com/office/drawing/2016/SVG/main" xmlns="" r:embed="rId4"/>
                </a:ext>
              </a:extLst>
            </a:blip>
            <a:stretch>
              <a:fillRect b="-27559"/>
            </a:stretch>
          </a:blipFill>
        </p:spPr>
        <p:txBody>
          <a:bodyPr/>
          <a:lstStyle/>
          <a:p>
            <a:endParaRPr lang="vi-VN"/>
          </a:p>
        </p:txBody>
      </p:sp>
      <p:sp>
        <p:nvSpPr>
          <p:cNvPr id="3" name="Freeform 3"/>
          <p:cNvSpPr/>
          <p:nvPr/>
        </p:nvSpPr>
        <p:spPr>
          <a:xfrm>
            <a:off x="1116232" y="2039458"/>
            <a:ext cx="16055537" cy="8027768"/>
          </a:xfrm>
          <a:custGeom>
            <a:avLst/>
            <a:gdLst/>
            <a:ahLst/>
            <a:cxnLst/>
            <a:rect l="l" t="t" r="r" b="b"/>
            <a:pathLst>
              <a:path w="16055537" h="8027768">
                <a:moveTo>
                  <a:pt x="0" y="0"/>
                </a:moveTo>
                <a:lnTo>
                  <a:pt x="16055536" y="0"/>
                </a:lnTo>
                <a:lnTo>
                  <a:pt x="16055536" y="8027768"/>
                </a:lnTo>
                <a:lnTo>
                  <a:pt x="0" y="802776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vi-VN"/>
          </a:p>
        </p:txBody>
      </p:sp>
      <p:grpSp>
        <p:nvGrpSpPr>
          <p:cNvPr id="4" name="Group 4"/>
          <p:cNvGrpSpPr/>
          <p:nvPr/>
        </p:nvGrpSpPr>
        <p:grpSpPr>
          <a:xfrm>
            <a:off x="0" y="17942"/>
            <a:ext cx="2874195" cy="2021515"/>
            <a:chOff x="0" y="0"/>
            <a:chExt cx="3832260" cy="2695354"/>
          </a:xfrm>
        </p:grpSpPr>
        <p:sp>
          <p:nvSpPr>
            <p:cNvPr id="5" name="Freeform 5"/>
            <p:cNvSpPr/>
            <p:nvPr/>
          </p:nvSpPr>
          <p:spPr>
            <a:xfrm>
              <a:off x="0" y="0"/>
              <a:ext cx="3832225" cy="2695321"/>
            </a:xfrm>
            <a:custGeom>
              <a:avLst/>
              <a:gdLst/>
              <a:ahLst/>
              <a:cxnLst/>
              <a:rect l="l" t="t" r="r" b="b"/>
              <a:pathLst>
                <a:path w="3832225" h="2695321">
                  <a:moveTo>
                    <a:pt x="0" y="0"/>
                  </a:moveTo>
                  <a:lnTo>
                    <a:pt x="3832225" y="0"/>
                  </a:lnTo>
                  <a:lnTo>
                    <a:pt x="3832225" y="2695321"/>
                  </a:lnTo>
                  <a:lnTo>
                    <a:pt x="0" y="2695321"/>
                  </a:lnTo>
                  <a:lnTo>
                    <a:pt x="0" y="0"/>
                  </a:lnTo>
                  <a:close/>
                </a:path>
              </a:pathLst>
            </a:custGeom>
            <a:blipFill>
              <a:blip r:embed="rId7"/>
              <a:stretch>
                <a:fillRect l="-72" r="-73" b="-1"/>
              </a:stretch>
            </a:blipFill>
          </p:spPr>
          <p:txBody>
            <a:bodyPr/>
            <a:lstStyle/>
            <a:p>
              <a:endParaRPr lang="vi-VN"/>
            </a:p>
          </p:txBody>
        </p:sp>
      </p:grpSp>
      <p:sp>
        <p:nvSpPr>
          <p:cNvPr id="9" name="TextBox 9"/>
          <p:cNvSpPr txBox="1"/>
          <p:nvPr/>
        </p:nvSpPr>
        <p:spPr>
          <a:xfrm>
            <a:off x="4399239" y="739531"/>
            <a:ext cx="11208717" cy="577081"/>
          </a:xfrm>
          <a:prstGeom prst="rect">
            <a:avLst/>
          </a:prstGeom>
        </p:spPr>
        <p:txBody>
          <a:bodyPr lIns="0" tIns="0" rIns="0" bIns="0" rtlCol="0" anchor="t">
            <a:spAutoFit/>
          </a:bodyPr>
          <a:lstStyle/>
          <a:p>
            <a:pPr algn="ctr">
              <a:lnSpc>
                <a:spcPts val="4536"/>
              </a:lnSpc>
            </a:pPr>
            <a:r>
              <a:rPr lang="en-US" sz="4200" dirty="0">
                <a:solidFill>
                  <a:srgbClr val="FFFFFF"/>
                </a:solidFill>
                <a:latin typeface="Arimo Bold"/>
              </a:rPr>
              <a:t>ÁP DỤNG GIẢI THUẬT</a:t>
            </a:r>
          </a:p>
        </p:txBody>
      </p:sp>
      <p:grpSp>
        <p:nvGrpSpPr>
          <p:cNvPr id="17" name="Group 16">
            <a:extLst>
              <a:ext uri="{FF2B5EF4-FFF2-40B4-BE49-F238E27FC236}">
                <a16:creationId xmlns:a16="http://schemas.microsoft.com/office/drawing/2014/main" id="{5D2979C7-E72F-843F-4ED6-4F6654DEDE88}"/>
              </a:ext>
            </a:extLst>
          </p:cNvPr>
          <p:cNvGrpSpPr/>
          <p:nvPr/>
        </p:nvGrpSpPr>
        <p:grpSpPr>
          <a:xfrm>
            <a:off x="2032362" y="2568192"/>
            <a:ext cx="14416139" cy="7086741"/>
            <a:chOff x="2032362" y="2568192"/>
            <a:chExt cx="14416139" cy="7086741"/>
          </a:xfrm>
        </p:grpSpPr>
        <p:sp>
          <p:nvSpPr>
            <p:cNvPr id="16" name="Rectangle: Diagonal Corners Snipped 15">
              <a:extLst>
                <a:ext uri="{FF2B5EF4-FFF2-40B4-BE49-F238E27FC236}">
                  <a16:creationId xmlns:a16="http://schemas.microsoft.com/office/drawing/2014/main" id="{A73A7B3E-3EBC-AF9F-176F-5A7DEBDE2434}"/>
                </a:ext>
              </a:extLst>
            </p:cNvPr>
            <p:cNvSpPr/>
            <p:nvPr/>
          </p:nvSpPr>
          <p:spPr>
            <a:xfrm>
              <a:off x="9916698" y="3695700"/>
              <a:ext cx="6531803" cy="2963696"/>
            </a:xfrm>
            <a:prstGeom prst="snip2DiagRect">
              <a:avLst/>
            </a:prstGeom>
            <a:solidFill>
              <a:srgbClr val="FF860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6" name="Freeform 6"/>
            <p:cNvSpPr/>
            <p:nvPr/>
          </p:nvSpPr>
          <p:spPr>
            <a:xfrm>
              <a:off x="2881543" y="3530032"/>
              <a:ext cx="6746747" cy="5217484"/>
            </a:xfrm>
            <a:custGeom>
              <a:avLst/>
              <a:gdLst/>
              <a:ahLst/>
              <a:cxnLst/>
              <a:rect l="l" t="t" r="r" b="b"/>
              <a:pathLst>
                <a:path w="6746747" h="5217484">
                  <a:moveTo>
                    <a:pt x="0" y="0"/>
                  </a:moveTo>
                  <a:lnTo>
                    <a:pt x="6746747" y="0"/>
                  </a:lnTo>
                  <a:lnTo>
                    <a:pt x="6746747" y="5217484"/>
                  </a:lnTo>
                  <a:lnTo>
                    <a:pt x="0" y="5217484"/>
                  </a:lnTo>
                  <a:lnTo>
                    <a:pt x="0" y="0"/>
                  </a:lnTo>
                  <a:close/>
                </a:path>
              </a:pathLst>
            </a:custGeom>
            <a:blipFill>
              <a:blip r:embed="rId8"/>
              <a:stretch>
                <a:fillRect/>
              </a:stretch>
            </a:blipFill>
          </p:spPr>
          <p:txBody>
            <a:bodyPr/>
            <a:lstStyle/>
            <a:p>
              <a:endParaRPr lang="vi-VN"/>
            </a:p>
          </p:txBody>
        </p:sp>
        <p:grpSp>
          <p:nvGrpSpPr>
            <p:cNvPr id="13" name="Group 12">
              <a:extLst>
                <a:ext uri="{FF2B5EF4-FFF2-40B4-BE49-F238E27FC236}">
                  <a16:creationId xmlns:a16="http://schemas.microsoft.com/office/drawing/2014/main" id="{8EAE28F1-78A8-26C6-C701-28098342333D}"/>
                </a:ext>
              </a:extLst>
            </p:cNvPr>
            <p:cNvGrpSpPr/>
            <p:nvPr/>
          </p:nvGrpSpPr>
          <p:grpSpPr>
            <a:xfrm>
              <a:off x="2032362" y="8810656"/>
              <a:ext cx="11523394" cy="844277"/>
              <a:chOff x="2032362" y="8810656"/>
              <a:chExt cx="11523394" cy="844277"/>
            </a:xfrm>
          </p:grpSpPr>
          <p:sp>
            <p:nvSpPr>
              <p:cNvPr id="7" name="Freeform 7"/>
              <p:cNvSpPr/>
              <p:nvPr/>
            </p:nvSpPr>
            <p:spPr>
              <a:xfrm>
                <a:off x="2032362" y="8861666"/>
                <a:ext cx="1295130" cy="793267"/>
              </a:xfrm>
              <a:custGeom>
                <a:avLst/>
                <a:gdLst/>
                <a:ahLst/>
                <a:cxnLst/>
                <a:rect l="l" t="t" r="r" b="b"/>
                <a:pathLst>
                  <a:path w="1295130" h="793267">
                    <a:moveTo>
                      <a:pt x="0" y="0"/>
                    </a:moveTo>
                    <a:lnTo>
                      <a:pt x="1295130" y="0"/>
                    </a:lnTo>
                    <a:lnTo>
                      <a:pt x="1295130" y="793268"/>
                    </a:lnTo>
                    <a:lnTo>
                      <a:pt x="0" y="793268"/>
                    </a:lnTo>
                    <a:lnTo>
                      <a:pt x="0" y="0"/>
                    </a:lnTo>
                    <a:close/>
                  </a:path>
                </a:pathLst>
              </a:custGeom>
              <a:blipFill>
                <a:blip r:embed="rId9"/>
                <a:stretch>
                  <a:fillRect/>
                </a:stretch>
              </a:blipFill>
            </p:spPr>
            <p:txBody>
              <a:bodyPr/>
              <a:lstStyle/>
              <a:p>
                <a:endParaRPr lang="vi-VN"/>
              </a:p>
            </p:txBody>
          </p:sp>
          <p:sp>
            <p:nvSpPr>
              <p:cNvPr id="10" name="TextBox 10"/>
              <p:cNvSpPr txBox="1"/>
              <p:nvPr/>
            </p:nvSpPr>
            <p:spPr>
              <a:xfrm>
                <a:off x="3858612" y="8810656"/>
                <a:ext cx="9697144" cy="704787"/>
              </a:xfrm>
              <a:prstGeom prst="rect">
                <a:avLst/>
              </a:prstGeom>
            </p:spPr>
            <p:txBody>
              <a:bodyPr lIns="0" tIns="0" rIns="0" bIns="0" rtlCol="0" anchor="t">
                <a:spAutoFit/>
              </a:bodyPr>
              <a:lstStyle/>
              <a:p>
                <a:pPr algn="just">
                  <a:lnSpc>
                    <a:spcPts val="6076"/>
                  </a:lnSpc>
                  <a:spcBef>
                    <a:spcPct val="0"/>
                  </a:spcBef>
                </a:pPr>
                <a:r>
                  <a:rPr lang="en-US" sz="3375" dirty="0" err="1">
                    <a:solidFill>
                      <a:srgbClr val="000000"/>
                    </a:solidFill>
                    <a:latin typeface="Montserrat Bold"/>
                  </a:rPr>
                  <a:t>Lựa</a:t>
                </a:r>
                <a:r>
                  <a:rPr lang="en-US" sz="3375" dirty="0">
                    <a:solidFill>
                      <a:srgbClr val="000000"/>
                    </a:solidFill>
                    <a:latin typeface="Montserrat Bold"/>
                  </a:rPr>
                  <a:t> </a:t>
                </a:r>
                <a:r>
                  <a:rPr lang="en-US" sz="3375" dirty="0" err="1">
                    <a:solidFill>
                      <a:srgbClr val="000000"/>
                    </a:solidFill>
                    <a:latin typeface="Montserrat Bold"/>
                  </a:rPr>
                  <a:t>chọn</a:t>
                </a:r>
                <a:r>
                  <a:rPr lang="en-US" sz="3375" dirty="0">
                    <a:solidFill>
                      <a:srgbClr val="000000"/>
                    </a:solidFill>
                    <a:latin typeface="Montserrat Bold"/>
                  </a:rPr>
                  <a:t> min support = 0.005 </a:t>
                </a:r>
                <a:r>
                  <a:rPr lang="en-US" sz="3375" dirty="0" err="1">
                    <a:solidFill>
                      <a:srgbClr val="000000"/>
                    </a:solidFill>
                    <a:latin typeface="Montserrat Bold"/>
                  </a:rPr>
                  <a:t>để</a:t>
                </a:r>
                <a:r>
                  <a:rPr lang="en-US" sz="3375" dirty="0">
                    <a:solidFill>
                      <a:srgbClr val="000000"/>
                    </a:solidFill>
                    <a:latin typeface="Montserrat Bold"/>
                  </a:rPr>
                  <a:t> </a:t>
                </a:r>
                <a:r>
                  <a:rPr lang="en-US" sz="3375" dirty="0" err="1">
                    <a:solidFill>
                      <a:srgbClr val="000000"/>
                    </a:solidFill>
                    <a:latin typeface="Montserrat Bold"/>
                  </a:rPr>
                  <a:t>thực</a:t>
                </a:r>
                <a:r>
                  <a:rPr lang="en-US" sz="3375" dirty="0">
                    <a:solidFill>
                      <a:srgbClr val="000000"/>
                    </a:solidFill>
                    <a:latin typeface="Montserrat Bold"/>
                  </a:rPr>
                  <a:t> </a:t>
                </a:r>
                <a:r>
                  <a:rPr lang="en-US" sz="3375" dirty="0" err="1">
                    <a:solidFill>
                      <a:srgbClr val="000000"/>
                    </a:solidFill>
                    <a:latin typeface="Montserrat Bold"/>
                  </a:rPr>
                  <a:t>hiện</a:t>
                </a:r>
                <a:endParaRPr lang="en-US" sz="3375" dirty="0">
                  <a:solidFill>
                    <a:srgbClr val="000000"/>
                  </a:solidFill>
                  <a:latin typeface="Montserrat Bold"/>
                </a:endParaRPr>
              </a:p>
            </p:txBody>
          </p:sp>
        </p:grpSp>
        <p:grpSp>
          <p:nvGrpSpPr>
            <p:cNvPr id="12" name="Group 11">
              <a:extLst>
                <a:ext uri="{FF2B5EF4-FFF2-40B4-BE49-F238E27FC236}">
                  <a16:creationId xmlns:a16="http://schemas.microsoft.com/office/drawing/2014/main" id="{282DC860-8A4F-748B-6339-080F5429C909}"/>
                </a:ext>
              </a:extLst>
            </p:cNvPr>
            <p:cNvGrpSpPr/>
            <p:nvPr/>
          </p:nvGrpSpPr>
          <p:grpSpPr>
            <a:xfrm>
              <a:off x="2271529" y="2568192"/>
              <a:ext cx="12148936" cy="533507"/>
              <a:chOff x="2271529" y="2568192"/>
              <a:chExt cx="12148936" cy="533507"/>
            </a:xfrm>
          </p:grpSpPr>
          <p:sp>
            <p:nvSpPr>
              <p:cNvPr id="8" name="TextBox 8"/>
              <p:cNvSpPr txBox="1"/>
              <p:nvPr/>
            </p:nvSpPr>
            <p:spPr>
              <a:xfrm>
                <a:off x="2874195" y="2568192"/>
                <a:ext cx="11546270" cy="533507"/>
              </a:xfrm>
              <a:prstGeom prst="rect">
                <a:avLst/>
              </a:prstGeom>
            </p:spPr>
            <p:txBody>
              <a:bodyPr lIns="0" tIns="0" rIns="0" bIns="0" rtlCol="0" anchor="t">
                <a:spAutoFit/>
              </a:bodyPr>
              <a:lstStyle/>
              <a:p>
                <a:pPr algn="l">
                  <a:lnSpc>
                    <a:spcPts val="4274"/>
                  </a:lnSpc>
                </a:pPr>
                <a:r>
                  <a:rPr lang="en-US" sz="3562" dirty="0" err="1">
                    <a:solidFill>
                      <a:srgbClr val="000000"/>
                    </a:solidFill>
                    <a:latin typeface="Montserrat"/>
                  </a:rPr>
                  <a:t>Thống</a:t>
                </a:r>
                <a:r>
                  <a:rPr lang="en-US" sz="3562" dirty="0">
                    <a:solidFill>
                      <a:srgbClr val="000000"/>
                    </a:solidFill>
                    <a:latin typeface="Montserrat"/>
                  </a:rPr>
                  <a:t> </a:t>
                </a:r>
                <a:r>
                  <a:rPr lang="en-US" sz="3562" dirty="0" err="1">
                    <a:solidFill>
                      <a:srgbClr val="000000"/>
                    </a:solidFill>
                    <a:latin typeface="Montserrat"/>
                  </a:rPr>
                  <a:t>kê</a:t>
                </a:r>
                <a:r>
                  <a:rPr lang="en-US" sz="3562" dirty="0">
                    <a:solidFill>
                      <a:srgbClr val="000000"/>
                    </a:solidFill>
                    <a:latin typeface="Montserrat"/>
                  </a:rPr>
                  <a:t> </a:t>
                </a:r>
                <a:r>
                  <a:rPr lang="en-US" sz="3562" dirty="0" err="1">
                    <a:solidFill>
                      <a:srgbClr val="000000"/>
                    </a:solidFill>
                    <a:latin typeface="Montserrat"/>
                  </a:rPr>
                  <a:t>số</a:t>
                </a:r>
                <a:r>
                  <a:rPr lang="en-US" sz="3562" dirty="0">
                    <a:solidFill>
                      <a:srgbClr val="000000"/>
                    </a:solidFill>
                    <a:latin typeface="Montserrat"/>
                  </a:rPr>
                  <a:t> </a:t>
                </a:r>
                <a:r>
                  <a:rPr lang="en-US" sz="3562" dirty="0" err="1">
                    <a:solidFill>
                      <a:srgbClr val="000000"/>
                    </a:solidFill>
                    <a:latin typeface="Montserrat"/>
                  </a:rPr>
                  <a:t>lượng</a:t>
                </a:r>
                <a:r>
                  <a:rPr lang="en-US" sz="3562" dirty="0">
                    <a:solidFill>
                      <a:srgbClr val="000000"/>
                    </a:solidFill>
                    <a:latin typeface="Montserrat"/>
                  </a:rPr>
                  <a:t> </a:t>
                </a:r>
                <a:r>
                  <a:rPr lang="en-US" sz="3562" dirty="0" err="1">
                    <a:solidFill>
                      <a:srgbClr val="000000"/>
                    </a:solidFill>
                    <a:latin typeface="Montserrat"/>
                  </a:rPr>
                  <a:t>luật</a:t>
                </a:r>
                <a:r>
                  <a:rPr lang="en-US" sz="3562" dirty="0">
                    <a:solidFill>
                      <a:srgbClr val="000000"/>
                    </a:solidFill>
                    <a:latin typeface="Montserrat"/>
                  </a:rPr>
                  <a:t> </a:t>
                </a:r>
                <a:r>
                  <a:rPr lang="en-US" sz="3562" dirty="0" err="1">
                    <a:solidFill>
                      <a:srgbClr val="000000"/>
                    </a:solidFill>
                    <a:latin typeface="Montserrat"/>
                  </a:rPr>
                  <a:t>sinh</a:t>
                </a:r>
                <a:r>
                  <a:rPr lang="en-US" sz="3562" dirty="0">
                    <a:solidFill>
                      <a:srgbClr val="000000"/>
                    </a:solidFill>
                    <a:latin typeface="Montserrat"/>
                  </a:rPr>
                  <a:t> </a:t>
                </a:r>
                <a:r>
                  <a:rPr lang="en-US" sz="3562" dirty="0" err="1">
                    <a:solidFill>
                      <a:srgbClr val="000000"/>
                    </a:solidFill>
                    <a:latin typeface="Montserrat"/>
                  </a:rPr>
                  <a:t>ra</a:t>
                </a:r>
                <a:r>
                  <a:rPr lang="en-US" sz="3562" dirty="0">
                    <a:solidFill>
                      <a:srgbClr val="000000"/>
                    </a:solidFill>
                    <a:latin typeface="Montserrat"/>
                  </a:rPr>
                  <a:t> </a:t>
                </a:r>
                <a:r>
                  <a:rPr lang="en-US" sz="3562" dirty="0" err="1">
                    <a:solidFill>
                      <a:srgbClr val="000000"/>
                    </a:solidFill>
                    <a:latin typeface="Montserrat"/>
                  </a:rPr>
                  <a:t>dựa</a:t>
                </a:r>
                <a:r>
                  <a:rPr lang="en-US" sz="3562" dirty="0">
                    <a:solidFill>
                      <a:srgbClr val="000000"/>
                    </a:solidFill>
                    <a:latin typeface="Montserrat"/>
                  </a:rPr>
                  <a:t> </a:t>
                </a:r>
                <a:r>
                  <a:rPr lang="en-US" sz="3562" dirty="0" err="1">
                    <a:solidFill>
                      <a:srgbClr val="000000"/>
                    </a:solidFill>
                    <a:latin typeface="Montserrat"/>
                  </a:rPr>
                  <a:t>theo</a:t>
                </a:r>
                <a:r>
                  <a:rPr lang="en-US" sz="3562" dirty="0">
                    <a:solidFill>
                      <a:srgbClr val="000000"/>
                    </a:solidFill>
                    <a:latin typeface="Montserrat"/>
                  </a:rPr>
                  <a:t> </a:t>
                </a:r>
                <a:r>
                  <a:rPr lang="en-US" sz="3562" dirty="0" err="1">
                    <a:solidFill>
                      <a:srgbClr val="000000"/>
                    </a:solidFill>
                    <a:latin typeface="Montserrat"/>
                  </a:rPr>
                  <a:t>min_sup</a:t>
                </a:r>
                <a:endParaRPr lang="en-US" sz="3562" dirty="0">
                  <a:solidFill>
                    <a:srgbClr val="000000"/>
                  </a:solidFill>
                  <a:latin typeface="Montserrat"/>
                </a:endParaRPr>
              </a:p>
            </p:txBody>
          </p:sp>
          <p:sp>
            <p:nvSpPr>
              <p:cNvPr id="11" name="Freeform 11"/>
              <p:cNvSpPr/>
              <p:nvPr/>
            </p:nvSpPr>
            <p:spPr>
              <a:xfrm>
                <a:off x="2271529" y="2645598"/>
                <a:ext cx="408397" cy="378696"/>
              </a:xfrm>
              <a:custGeom>
                <a:avLst/>
                <a:gdLst/>
                <a:ahLst/>
                <a:cxnLst/>
                <a:rect l="l" t="t" r="r" b="b"/>
                <a:pathLst>
                  <a:path w="408397" h="378696">
                    <a:moveTo>
                      <a:pt x="0" y="0"/>
                    </a:moveTo>
                    <a:lnTo>
                      <a:pt x="408398" y="0"/>
                    </a:lnTo>
                    <a:lnTo>
                      <a:pt x="408398" y="378696"/>
                    </a:lnTo>
                    <a:lnTo>
                      <a:pt x="0" y="37869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txBody>
              <a:bodyPr/>
              <a:lstStyle/>
              <a:p>
                <a:endParaRPr lang="vi-VN"/>
              </a:p>
            </p:txBody>
          </p:sp>
        </p:grpSp>
        <p:sp>
          <p:nvSpPr>
            <p:cNvPr id="15" name="TextBox 14">
              <a:extLst>
                <a:ext uri="{FF2B5EF4-FFF2-40B4-BE49-F238E27FC236}">
                  <a16:creationId xmlns:a16="http://schemas.microsoft.com/office/drawing/2014/main" id="{60389FB4-5836-23F5-0B29-570784E7B578}"/>
                </a:ext>
              </a:extLst>
            </p:cNvPr>
            <p:cNvSpPr txBox="1"/>
            <p:nvPr/>
          </p:nvSpPr>
          <p:spPr>
            <a:xfrm>
              <a:off x="10134600" y="3563190"/>
              <a:ext cx="6096000" cy="2308324"/>
            </a:xfrm>
            <a:prstGeom prst="rect">
              <a:avLst/>
            </a:prstGeom>
            <a:noFill/>
          </p:spPr>
          <p:txBody>
            <a:bodyPr wrap="square">
              <a:spAutoFit/>
            </a:bodyPr>
            <a:lstStyle/>
            <a:p>
              <a:pPr>
                <a:lnSpc>
                  <a:spcPct val="150000"/>
                </a:lnSpc>
              </a:pPr>
              <a:r>
                <a:rPr lang="vi-VN" sz="3200" i="0" u="none" strike="noStrike" dirty="0" smtClean="0">
                  <a:solidFill>
                    <a:srgbClr val="000000"/>
                  </a:solidFill>
                  <a:effectLst/>
                  <a:latin typeface="Montserrat" panose="00000500000000000000" pitchFamily="2" charset="0"/>
                </a:rPr>
                <a:t>Min support </a:t>
              </a:r>
              <a:r>
                <a:rPr lang="vi-VN" sz="3200" i="0" u="none" strike="noStrike" dirty="0">
                  <a:solidFill>
                    <a:srgbClr val="000000"/>
                  </a:solidFill>
                  <a:effectLst/>
                  <a:latin typeface="Montserrat" panose="00000500000000000000" pitchFamily="2" charset="0"/>
                </a:rPr>
                <a:t>= 0.03 số luật thu được rất ít, tiến tới 0.003 thì rất nhiều (1210 luật).</a:t>
              </a:r>
              <a:endParaRPr lang="vi-VN" sz="3200" dirty="0">
                <a:latin typeface="Montserrat" panose="00000500000000000000" pitchFamily="2"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79927" y="491437"/>
            <a:ext cx="15608073" cy="1074525"/>
          </a:xfrm>
          <a:custGeom>
            <a:avLst/>
            <a:gdLst/>
            <a:ahLst/>
            <a:cxnLst/>
            <a:rect l="l" t="t" r="r" b="b"/>
            <a:pathLst>
              <a:path w="15608073" h="1074525">
                <a:moveTo>
                  <a:pt x="0" y="0"/>
                </a:moveTo>
                <a:lnTo>
                  <a:pt x="15608073" y="0"/>
                </a:lnTo>
                <a:lnTo>
                  <a:pt x="15608073" y="1074526"/>
                </a:lnTo>
                <a:lnTo>
                  <a:pt x="0" y="1074526"/>
                </a:lnTo>
                <a:lnTo>
                  <a:pt x="0" y="0"/>
                </a:lnTo>
                <a:close/>
              </a:path>
            </a:pathLst>
          </a:custGeom>
          <a:blipFill>
            <a:blip r:embed="rId3">
              <a:extLst>
                <a:ext uri="{96DAC541-7B7A-43D3-8B79-37D633B846F1}">
                  <asvg:svgBlip xmlns:asvg="http://schemas.microsoft.com/office/drawing/2016/SVG/main" xmlns="" r:embed="rId4"/>
                </a:ext>
              </a:extLst>
            </a:blip>
            <a:stretch>
              <a:fillRect b="-27559"/>
            </a:stretch>
          </a:blipFill>
        </p:spPr>
        <p:txBody>
          <a:bodyPr/>
          <a:lstStyle/>
          <a:p>
            <a:endParaRPr lang="vi-VN"/>
          </a:p>
        </p:txBody>
      </p:sp>
      <p:sp>
        <p:nvSpPr>
          <p:cNvPr id="3" name="Freeform 3"/>
          <p:cNvSpPr/>
          <p:nvPr/>
        </p:nvSpPr>
        <p:spPr>
          <a:xfrm>
            <a:off x="1203763" y="2039458"/>
            <a:ext cx="16055537" cy="8027768"/>
          </a:xfrm>
          <a:custGeom>
            <a:avLst/>
            <a:gdLst/>
            <a:ahLst/>
            <a:cxnLst/>
            <a:rect l="l" t="t" r="r" b="b"/>
            <a:pathLst>
              <a:path w="16055537" h="8027768">
                <a:moveTo>
                  <a:pt x="0" y="0"/>
                </a:moveTo>
                <a:lnTo>
                  <a:pt x="16055537" y="0"/>
                </a:lnTo>
                <a:lnTo>
                  <a:pt x="16055537" y="8027768"/>
                </a:lnTo>
                <a:lnTo>
                  <a:pt x="0" y="802776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vi-VN"/>
          </a:p>
        </p:txBody>
      </p:sp>
      <p:grpSp>
        <p:nvGrpSpPr>
          <p:cNvPr id="4" name="Group 4"/>
          <p:cNvGrpSpPr/>
          <p:nvPr/>
        </p:nvGrpSpPr>
        <p:grpSpPr>
          <a:xfrm>
            <a:off x="0" y="17942"/>
            <a:ext cx="2874195" cy="2021515"/>
            <a:chOff x="0" y="0"/>
            <a:chExt cx="3832260" cy="2695354"/>
          </a:xfrm>
        </p:grpSpPr>
        <p:sp>
          <p:nvSpPr>
            <p:cNvPr id="5" name="Freeform 5"/>
            <p:cNvSpPr/>
            <p:nvPr/>
          </p:nvSpPr>
          <p:spPr>
            <a:xfrm>
              <a:off x="0" y="0"/>
              <a:ext cx="3832225" cy="2695321"/>
            </a:xfrm>
            <a:custGeom>
              <a:avLst/>
              <a:gdLst/>
              <a:ahLst/>
              <a:cxnLst/>
              <a:rect l="l" t="t" r="r" b="b"/>
              <a:pathLst>
                <a:path w="3832225" h="2695321">
                  <a:moveTo>
                    <a:pt x="0" y="0"/>
                  </a:moveTo>
                  <a:lnTo>
                    <a:pt x="3832225" y="0"/>
                  </a:lnTo>
                  <a:lnTo>
                    <a:pt x="3832225" y="2695321"/>
                  </a:lnTo>
                  <a:lnTo>
                    <a:pt x="0" y="2695321"/>
                  </a:lnTo>
                  <a:lnTo>
                    <a:pt x="0" y="0"/>
                  </a:lnTo>
                  <a:close/>
                </a:path>
              </a:pathLst>
            </a:custGeom>
            <a:blipFill>
              <a:blip r:embed="rId7"/>
              <a:stretch>
                <a:fillRect l="-72" r="-73" b="-1"/>
              </a:stretch>
            </a:blipFill>
          </p:spPr>
          <p:txBody>
            <a:bodyPr/>
            <a:lstStyle/>
            <a:p>
              <a:endParaRPr lang="vi-VN"/>
            </a:p>
          </p:txBody>
        </p:sp>
      </p:grpSp>
      <p:sp>
        <p:nvSpPr>
          <p:cNvPr id="8" name="TextBox 8"/>
          <p:cNvSpPr txBox="1"/>
          <p:nvPr/>
        </p:nvSpPr>
        <p:spPr>
          <a:xfrm>
            <a:off x="4399239" y="739531"/>
            <a:ext cx="11208717" cy="606913"/>
          </a:xfrm>
          <a:prstGeom prst="rect">
            <a:avLst/>
          </a:prstGeom>
        </p:spPr>
        <p:txBody>
          <a:bodyPr lIns="0" tIns="0" rIns="0" bIns="0" rtlCol="0" anchor="t">
            <a:spAutoFit/>
          </a:bodyPr>
          <a:lstStyle/>
          <a:p>
            <a:pPr algn="ctr">
              <a:lnSpc>
                <a:spcPts val="4536"/>
              </a:lnSpc>
            </a:pPr>
            <a:r>
              <a:rPr lang="en-US" sz="4200">
                <a:solidFill>
                  <a:srgbClr val="FFFFFF"/>
                </a:solidFill>
                <a:latin typeface="Arimo Bold"/>
              </a:rPr>
              <a:t>APRIORI</a:t>
            </a:r>
          </a:p>
        </p:txBody>
      </p:sp>
      <p:grpSp>
        <p:nvGrpSpPr>
          <p:cNvPr id="14" name="Group 13">
            <a:extLst>
              <a:ext uri="{FF2B5EF4-FFF2-40B4-BE49-F238E27FC236}">
                <a16:creationId xmlns:a16="http://schemas.microsoft.com/office/drawing/2014/main" id="{EF57ABB8-0C49-407B-2C7F-5C9273F87A25}"/>
              </a:ext>
            </a:extLst>
          </p:cNvPr>
          <p:cNvGrpSpPr/>
          <p:nvPr/>
        </p:nvGrpSpPr>
        <p:grpSpPr>
          <a:xfrm>
            <a:off x="2778367" y="2540380"/>
            <a:ext cx="13721864" cy="7027247"/>
            <a:chOff x="2778367" y="2540380"/>
            <a:chExt cx="13721864" cy="7027247"/>
          </a:xfrm>
        </p:grpSpPr>
        <p:sp>
          <p:nvSpPr>
            <p:cNvPr id="9" name="Freeform 9"/>
            <p:cNvSpPr/>
            <p:nvPr/>
          </p:nvSpPr>
          <p:spPr>
            <a:xfrm>
              <a:off x="2874169" y="5252842"/>
              <a:ext cx="13626062" cy="4314785"/>
            </a:xfrm>
            <a:custGeom>
              <a:avLst/>
              <a:gdLst/>
              <a:ahLst/>
              <a:cxnLst/>
              <a:rect l="l" t="t" r="r" b="b"/>
              <a:pathLst>
                <a:path w="13626062" h="4314785">
                  <a:moveTo>
                    <a:pt x="0" y="0"/>
                  </a:moveTo>
                  <a:lnTo>
                    <a:pt x="13626062" y="0"/>
                  </a:lnTo>
                  <a:lnTo>
                    <a:pt x="13626062" y="4314785"/>
                  </a:lnTo>
                  <a:lnTo>
                    <a:pt x="0" y="4314785"/>
                  </a:lnTo>
                  <a:lnTo>
                    <a:pt x="0" y="0"/>
                  </a:lnTo>
                  <a:close/>
                </a:path>
              </a:pathLst>
            </a:custGeom>
            <a:blipFill>
              <a:blip r:embed="rId8"/>
              <a:stretch>
                <a:fillRect r="-10764" b="-32429"/>
              </a:stretch>
            </a:blipFill>
            <a:ln w="9525" cap="sq">
              <a:solidFill>
                <a:srgbClr val="000000"/>
              </a:solidFill>
              <a:prstDash val="solid"/>
              <a:miter/>
            </a:ln>
          </p:spPr>
          <p:txBody>
            <a:bodyPr/>
            <a:lstStyle/>
            <a:p>
              <a:endParaRPr lang="vi-VN"/>
            </a:p>
          </p:txBody>
        </p:sp>
        <p:grpSp>
          <p:nvGrpSpPr>
            <p:cNvPr id="12" name="Group 11">
              <a:extLst>
                <a:ext uri="{FF2B5EF4-FFF2-40B4-BE49-F238E27FC236}">
                  <a16:creationId xmlns:a16="http://schemas.microsoft.com/office/drawing/2014/main" id="{996B1601-6A2D-766F-8261-535B9811F8B4}"/>
                </a:ext>
              </a:extLst>
            </p:cNvPr>
            <p:cNvGrpSpPr/>
            <p:nvPr/>
          </p:nvGrpSpPr>
          <p:grpSpPr>
            <a:xfrm>
              <a:off x="2778367" y="2540380"/>
              <a:ext cx="12829589" cy="1085814"/>
              <a:chOff x="2778367" y="2540380"/>
              <a:chExt cx="12829589" cy="1085814"/>
            </a:xfrm>
          </p:grpSpPr>
          <p:sp>
            <p:nvSpPr>
              <p:cNvPr id="6" name="TextBox 6"/>
              <p:cNvSpPr txBox="1"/>
              <p:nvPr/>
            </p:nvSpPr>
            <p:spPr>
              <a:xfrm>
                <a:off x="3365089" y="2540380"/>
                <a:ext cx="12242867" cy="1085814"/>
              </a:xfrm>
              <a:prstGeom prst="rect">
                <a:avLst/>
              </a:prstGeom>
            </p:spPr>
            <p:txBody>
              <a:bodyPr lIns="0" tIns="0" rIns="0" bIns="0" rtlCol="0" anchor="t">
                <a:spAutoFit/>
              </a:bodyPr>
              <a:lstStyle/>
              <a:p>
                <a:pPr algn="l">
                  <a:lnSpc>
                    <a:spcPts val="4319"/>
                  </a:lnSpc>
                </a:pPr>
                <a:r>
                  <a:rPr lang="en-US" sz="3599" dirty="0" err="1">
                    <a:solidFill>
                      <a:srgbClr val="000000"/>
                    </a:solidFill>
                    <a:latin typeface="Montserrat"/>
                  </a:rPr>
                  <a:t>Áp</a:t>
                </a:r>
                <a:r>
                  <a:rPr lang="en-US" sz="3599" dirty="0">
                    <a:solidFill>
                      <a:srgbClr val="000000"/>
                    </a:solidFill>
                    <a:latin typeface="Montserrat"/>
                  </a:rPr>
                  <a:t> </a:t>
                </a:r>
                <a:r>
                  <a:rPr lang="en-US" sz="3599" dirty="0" err="1">
                    <a:solidFill>
                      <a:srgbClr val="000000"/>
                    </a:solidFill>
                    <a:latin typeface="Montserrat"/>
                  </a:rPr>
                  <a:t>dụng</a:t>
                </a:r>
                <a:r>
                  <a:rPr lang="en-US" sz="3599" dirty="0">
                    <a:solidFill>
                      <a:srgbClr val="000000"/>
                    </a:solidFill>
                    <a:latin typeface="Montserrat"/>
                  </a:rPr>
                  <a:t> </a:t>
                </a:r>
                <a:r>
                  <a:rPr lang="en-US" sz="3599" dirty="0" err="1">
                    <a:solidFill>
                      <a:srgbClr val="000000"/>
                    </a:solidFill>
                    <a:latin typeface="Montserrat"/>
                  </a:rPr>
                  <a:t>Apriori</a:t>
                </a:r>
                <a:r>
                  <a:rPr lang="en-US" sz="3599" dirty="0">
                    <a:solidFill>
                      <a:srgbClr val="000000"/>
                    </a:solidFill>
                    <a:latin typeface="Montserrat"/>
                  </a:rPr>
                  <a:t> </a:t>
                </a:r>
                <a:r>
                  <a:rPr lang="en-US" sz="3599" dirty="0" err="1">
                    <a:solidFill>
                      <a:srgbClr val="000000"/>
                    </a:solidFill>
                    <a:latin typeface="Montserrat"/>
                  </a:rPr>
                  <a:t>để</a:t>
                </a:r>
                <a:r>
                  <a:rPr lang="en-US" sz="3599" dirty="0">
                    <a:solidFill>
                      <a:srgbClr val="000000"/>
                    </a:solidFill>
                    <a:latin typeface="Montserrat"/>
                  </a:rPr>
                  <a:t> </a:t>
                </a:r>
                <a:r>
                  <a:rPr lang="en-US" sz="3599" dirty="0" err="1">
                    <a:solidFill>
                      <a:srgbClr val="000000"/>
                    </a:solidFill>
                    <a:latin typeface="Montserrat"/>
                  </a:rPr>
                  <a:t>sinh</a:t>
                </a:r>
                <a:r>
                  <a:rPr lang="en-US" sz="3599" dirty="0">
                    <a:solidFill>
                      <a:srgbClr val="000000"/>
                    </a:solidFill>
                    <a:latin typeface="Montserrat"/>
                  </a:rPr>
                  <a:t> </a:t>
                </a:r>
                <a:r>
                  <a:rPr lang="en-US" sz="3599" dirty="0" err="1">
                    <a:solidFill>
                      <a:srgbClr val="000000"/>
                    </a:solidFill>
                    <a:latin typeface="Montserrat"/>
                  </a:rPr>
                  <a:t>danh</a:t>
                </a:r>
                <a:r>
                  <a:rPr lang="en-US" sz="3599" dirty="0">
                    <a:solidFill>
                      <a:srgbClr val="000000"/>
                    </a:solidFill>
                    <a:latin typeface="Montserrat"/>
                  </a:rPr>
                  <a:t> </a:t>
                </a:r>
                <a:r>
                  <a:rPr lang="en-US" sz="3599" dirty="0" err="1">
                    <a:solidFill>
                      <a:srgbClr val="000000"/>
                    </a:solidFill>
                    <a:latin typeface="Montserrat"/>
                  </a:rPr>
                  <a:t>sách</a:t>
                </a:r>
                <a:r>
                  <a:rPr lang="en-US" sz="3599" dirty="0">
                    <a:solidFill>
                      <a:srgbClr val="000000"/>
                    </a:solidFill>
                    <a:latin typeface="Montserrat"/>
                  </a:rPr>
                  <a:t> </a:t>
                </a:r>
                <a:r>
                  <a:rPr lang="en-US" sz="3599" dirty="0" err="1">
                    <a:solidFill>
                      <a:srgbClr val="000000"/>
                    </a:solidFill>
                    <a:latin typeface="Montserrat"/>
                  </a:rPr>
                  <a:t>tập</a:t>
                </a:r>
                <a:r>
                  <a:rPr lang="en-US" sz="3599" dirty="0">
                    <a:solidFill>
                      <a:srgbClr val="000000"/>
                    </a:solidFill>
                    <a:latin typeface="Montserrat"/>
                  </a:rPr>
                  <a:t> </a:t>
                </a:r>
                <a:r>
                  <a:rPr lang="en-US" sz="3599" dirty="0" err="1">
                    <a:solidFill>
                      <a:srgbClr val="000000"/>
                    </a:solidFill>
                    <a:latin typeface="Montserrat"/>
                  </a:rPr>
                  <a:t>mục</a:t>
                </a:r>
                <a:r>
                  <a:rPr lang="en-US" sz="3599" dirty="0">
                    <a:solidFill>
                      <a:srgbClr val="000000"/>
                    </a:solidFill>
                    <a:latin typeface="Montserrat"/>
                  </a:rPr>
                  <a:t> </a:t>
                </a:r>
                <a:r>
                  <a:rPr lang="en-US" sz="3599" dirty="0" err="1">
                    <a:solidFill>
                      <a:srgbClr val="000000"/>
                    </a:solidFill>
                    <a:latin typeface="Montserrat"/>
                  </a:rPr>
                  <a:t>thường</a:t>
                </a:r>
                <a:r>
                  <a:rPr lang="en-US" sz="3599" dirty="0">
                    <a:solidFill>
                      <a:srgbClr val="000000"/>
                    </a:solidFill>
                    <a:latin typeface="Montserrat"/>
                  </a:rPr>
                  <a:t> </a:t>
                </a:r>
                <a:r>
                  <a:rPr lang="en-US" sz="3599" dirty="0" err="1">
                    <a:solidFill>
                      <a:srgbClr val="000000"/>
                    </a:solidFill>
                    <a:latin typeface="Montserrat"/>
                  </a:rPr>
                  <a:t>xuyên</a:t>
                </a:r>
                <a:r>
                  <a:rPr lang="en-US" sz="3599" dirty="0">
                    <a:solidFill>
                      <a:srgbClr val="000000"/>
                    </a:solidFill>
                    <a:latin typeface="Montserrat"/>
                  </a:rPr>
                  <a:t>, </a:t>
                </a:r>
                <a:r>
                  <a:rPr lang="en-US" sz="3599" dirty="0" err="1">
                    <a:solidFill>
                      <a:srgbClr val="000000"/>
                    </a:solidFill>
                    <a:latin typeface="Montserrat"/>
                  </a:rPr>
                  <a:t>với</a:t>
                </a:r>
                <a:r>
                  <a:rPr lang="en-US" sz="3599" dirty="0">
                    <a:solidFill>
                      <a:srgbClr val="000000"/>
                    </a:solidFill>
                    <a:latin typeface="Montserrat"/>
                  </a:rPr>
                  <a:t> </a:t>
                </a:r>
                <a:r>
                  <a:rPr lang="en-US" sz="3599" dirty="0" err="1">
                    <a:solidFill>
                      <a:srgbClr val="000000"/>
                    </a:solidFill>
                    <a:latin typeface="Montserrat"/>
                  </a:rPr>
                  <a:t>độ</a:t>
                </a:r>
                <a:r>
                  <a:rPr lang="en-US" sz="3599" dirty="0">
                    <a:solidFill>
                      <a:srgbClr val="000000"/>
                    </a:solidFill>
                    <a:latin typeface="Montserrat"/>
                  </a:rPr>
                  <a:t> </a:t>
                </a:r>
                <a:r>
                  <a:rPr lang="en-US" sz="3599" dirty="0" err="1">
                    <a:solidFill>
                      <a:srgbClr val="000000"/>
                    </a:solidFill>
                    <a:latin typeface="Montserrat"/>
                  </a:rPr>
                  <a:t>hỗ</a:t>
                </a:r>
                <a:r>
                  <a:rPr lang="en-US" sz="3599" dirty="0">
                    <a:solidFill>
                      <a:srgbClr val="000000"/>
                    </a:solidFill>
                    <a:latin typeface="Montserrat"/>
                  </a:rPr>
                  <a:t> </a:t>
                </a:r>
                <a:r>
                  <a:rPr lang="en-US" sz="3599" dirty="0" err="1">
                    <a:solidFill>
                      <a:srgbClr val="000000"/>
                    </a:solidFill>
                    <a:latin typeface="Montserrat"/>
                  </a:rPr>
                  <a:t>trợ</a:t>
                </a:r>
                <a:r>
                  <a:rPr lang="en-US" sz="3599" dirty="0">
                    <a:solidFill>
                      <a:srgbClr val="000000"/>
                    </a:solidFill>
                    <a:latin typeface="Montserrat"/>
                  </a:rPr>
                  <a:t> </a:t>
                </a:r>
                <a:r>
                  <a:rPr lang="en-US" sz="3599" dirty="0" err="1">
                    <a:solidFill>
                      <a:srgbClr val="000000"/>
                    </a:solidFill>
                    <a:latin typeface="Montserrat"/>
                  </a:rPr>
                  <a:t>tối</a:t>
                </a:r>
                <a:r>
                  <a:rPr lang="en-US" sz="3599" dirty="0">
                    <a:solidFill>
                      <a:srgbClr val="000000"/>
                    </a:solidFill>
                    <a:latin typeface="Montserrat"/>
                  </a:rPr>
                  <a:t> </a:t>
                </a:r>
                <a:r>
                  <a:rPr lang="en-US" sz="3599" dirty="0" err="1">
                    <a:solidFill>
                      <a:srgbClr val="000000"/>
                    </a:solidFill>
                    <a:latin typeface="Montserrat"/>
                  </a:rPr>
                  <a:t>thiểu</a:t>
                </a:r>
                <a:r>
                  <a:rPr lang="en-US" sz="3599" dirty="0">
                    <a:solidFill>
                      <a:srgbClr val="000000"/>
                    </a:solidFill>
                    <a:latin typeface="Montserrat"/>
                  </a:rPr>
                  <a:t> 0,005.</a:t>
                </a:r>
              </a:p>
            </p:txBody>
          </p:sp>
          <p:sp>
            <p:nvSpPr>
              <p:cNvPr id="10" name="Freeform 10"/>
              <p:cNvSpPr/>
              <p:nvPr/>
            </p:nvSpPr>
            <p:spPr>
              <a:xfrm>
                <a:off x="2778367" y="2620362"/>
                <a:ext cx="408397" cy="378696"/>
              </a:xfrm>
              <a:custGeom>
                <a:avLst/>
                <a:gdLst/>
                <a:ahLst/>
                <a:cxnLst/>
                <a:rect l="l" t="t" r="r" b="b"/>
                <a:pathLst>
                  <a:path w="408397" h="378696">
                    <a:moveTo>
                      <a:pt x="0" y="0"/>
                    </a:moveTo>
                    <a:lnTo>
                      <a:pt x="408398" y="0"/>
                    </a:lnTo>
                    <a:lnTo>
                      <a:pt x="408398" y="378696"/>
                    </a:lnTo>
                    <a:lnTo>
                      <a:pt x="0" y="37869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txBody>
              <a:bodyPr/>
              <a:lstStyle/>
              <a:p>
                <a:endParaRPr lang="vi-VN"/>
              </a:p>
            </p:txBody>
          </p:sp>
        </p:grpSp>
        <p:grpSp>
          <p:nvGrpSpPr>
            <p:cNvPr id="13" name="Group 12">
              <a:extLst>
                <a:ext uri="{FF2B5EF4-FFF2-40B4-BE49-F238E27FC236}">
                  <a16:creationId xmlns:a16="http://schemas.microsoft.com/office/drawing/2014/main" id="{8F13802F-77F9-71FC-D748-1B0D0F558751}"/>
                </a:ext>
              </a:extLst>
            </p:cNvPr>
            <p:cNvGrpSpPr/>
            <p:nvPr/>
          </p:nvGrpSpPr>
          <p:grpSpPr>
            <a:xfrm>
              <a:off x="2778367" y="3895651"/>
              <a:ext cx="12255936" cy="1102866"/>
              <a:chOff x="2778367" y="4206844"/>
              <a:chExt cx="12255936" cy="1102866"/>
            </a:xfrm>
          </p:grpSpPr>
          <p:sp>
            <p:nvSpPr>
              <p:cNvPr id="7" name="TextBox 7"/>
              <p:cNvSpPr txBox="1"/>
              <p:nvPr/>
            </p:nvSpPr>
            <p:spPr>
              <a:xfrm>
                <a:off x="3365089" y="4206844"/>
                <a:ext cx="11669214" cy="1102866"/>
              </a:xfrm>
              <a:prstGeom prst="rect">
                <a:avLst/>
              </a:prstGeom>
            </p:spPr>
            <p:txBody>
              <a:bodyPr lIns="0" tIns="0" rIns="0" bIns="0" rtlCol="0" anchor="t">
                <a:spAutoFit/>
              </a:bodyPr>
              <a:lstStyle/>
              <a:p>
                <a:pPr algn="l">
                  <a:lnSpc>
                    <a:spcPts val="4319"/>
                  </a:lnSpc>
                </a:pPr>
                <a:r>
                  <a:rPr lang="en-US" sz="3599" dirty="0">
                    <a:solidFill>
                      <a:srgbClr val="000000"/>
                    </a:solidFill>
                    <a:latin typeface="Montserrat"/>
                  </a:rPr>
                  <a:t>Sinh </a:t>
                </a:r>
                <a:r>
                  <a:rPr lang="en-US" sz="3599" dirty="0" err="1">
                    <a:solidFill>
                      <a:srgbClr val="000000"/>
                    </a:solidFill>
                    <a:latin typeface="Montserrat"/>
                  </a:rPr>
                  <a:t>ra</a:t>
                </a:r>
                <a:r>
                  <a:rPr lang="en-US" sz="3599" dirty="0">
                    <a:solidFill>
                      <a:srgbClr val="000000"/>
                    </a:solidFill>
                    <a:latin typeface="Montserrat"/>
                  </a:rPr>
                  <a:t> </a:t>
                </a:r>
                <a:r>
                  <a:rPr lang="en-US" sz="3599" dirty="0" err="1">
                    <a:solidFill>
                      <a:srgbClr val="000000"/>
                    </a:solidFill>
                    <a:latin typeface="Montserrat"/>
                  </a:rPr>
                  <a:t>các</a:t>
                </a:r>
                <a:r>
                  <a:rPr lang="en-US" sz="3599" dirty="0">
                    <a:solidFill>
                      <a:srgbClr val="000000"/>
                    </a:solidFill>
                    <a:latin typeface="Montserrat"/>
                  </a:rPr>
                  <a:t> </a:t>
                </a:r>
                <a:r>
                  <a:rPr lang="en-US" sz="3599" dirty="0" err="1">
                    <a:solidFill>
                      <a:srgbClr val="000000"/>
                    </a:solidFill>
                    <a:latin typeface="Montserrat"/>
                  </a:rPr>
                  <a:t>luật</a:t>
                </a:r>
                <a:r>
                  <a:rPr lang="en-US" sz="3599" dirty="0">
                    <a:solidFill>
                      <a:srgbClr val="000000"/>
                    </a:solidFill>
                    <a:latin typeface="Montserrat"/>
                  </a:rPr>
                  <a:t> </a:t>
                </a:r>
                <a:r>
                  <a:rPr lang="en-US" sz="3599" dirty="0" err="1">
                    <a:solidFill>
                      <a:srgbClr val="000000"/>
                    </a:solidFill>
                    <a:latin typeface="Montserrat"/>
                  </a:rPr>
                  <a:t>kết</a:t>
                </a:r>
                <a:r>
                  <a:rPr lang="en-US" sz="3599" dirty="0">
                    <a:solidFill>
                      <a:srgbClr val="000000"/>
                    </a:solidFill>
                    <a:latin typeface="Montserrat"/>
                  </a:rPr>
                  <a:t> </a:t>
                </a:r>
                <a:r>
                  <a:rPr lang="en-US" sz="3599" dirty="0" err="1">
                    <a:solidFill>
                      <a:srgbClr val="000000"/>
                    </a:solidFill>
                    <a:latin typeface="Montserrat"/>
                  </a:rPr>
                  <a:t>hợp</a:t>
                </a:r>
                <a:r>
                  <a:rPr lang="en-US" sz="3599" dirty="0">
                    <a:solidFill>
                      <a:srgbClr val="000000"/>
                    </a:solidFill>
                    <a:latin typeface="Montserrat"/>
                  </a:rPr>
                  <a:t> </a:t>
                </a:r>
                <a:r>
                  <a:rPr lang="en-US" sz="3599" dirty="0" err="1">
                    <a:solidFill>
                      <a:srgbClr val="000000"/>
                    </a:solidFill>
                    <a:latin typeface="Montserrat"/>
                  </a:rPr>
                  <a:t>bằng</a:t>
                </a:r>
                <a:r>
                  <a:rPr lang="en-US" sz="3599" dirty="0">
                    <a:solidFill>
                      <a:srgbClr val="000000"/>
                    </a:solidFill>
                    <a:latin typeface="Montserrat"/>
                  </a:rPr>
                  <a:t> </a:t>
                </a:r>
                <a:r>
                  <a:rPr lang="en-US" sz="3599" dirty="0" err="1">
                    <a:solidFill>
                      <a:srgbClr val="000000"/>
                    </a:solidFill>
                    <a:latin typeface="Montserrat"/>
                  </a:rPr>
                  <a:t>hàm</a:t>
                </a:r>
                <a:r>
                  <a:rPr lang="en-US" sz="3599" dirty="0">
                    <a:solidFill>
                      <a:srgbClr val="000000"/>
                    </a:solidFill>
                    <a:latin typeface="Montserrat"/>
                  </a:rPr>
                  <a:t> </a:t>
                </a:r>
                <a:r>
                  <a:rPr lang="en-US" sz="3599" dirty="0" err="1">
                    <a:solidFill>
                      <a:srgbClr val="000000"/>
                    </a:solidFill>
                    <a:latin typeface="Montserrat"/>
                  </a:rPr>
                  <a:t>association_rules</a:t>
                </a:r>
                <a:r>
                  <a:rPr lang="en-US" sz="3599" dirty="0">
                    <a:solidFill>
                      <a:srgbClr val="000000"/>
                    </a:solidFill>
                    <a:latin typeface="Montserrat"/>
                  </a:rPr>
                  <a:t>(), </a:t>
                </a:r>
                <a:r>
                  <a:rPr lang="en-US" sz="3599" dirty="0" err="1">
                    <a:solidFill>
                      <a:srgbClr val="000000"/>
                    </a:solidFill>
                    <a:latin typeface="Montserrat"/>
                  </a:rPr>
                  <a:t>với</a:t>
                </a:r>
                <a:r>
                  <a:rPr lang="en-US" sz="3599" dirty="0">
                    <a:solidFill>
                      <a:srgbClr val="000000"/>
                    </a:solidFill>
                    <a:latin typeface="Montserrat"/>
                  </a:rPr>
                  <a:t> </a:t>
                </a:r>
                <a:r>
                  <a:rPr lang="en-US" sz="3599" dirty="0" err="1">
                    <a:solidFill>
                      <a:srgbClr val="000000"/>
                    </a:solidFill>
                    <a:latin typeface="Montserrat"/>
                  </a:rPr>
                  <a:t>độ</a:t>
                </a:r>
                <a:r>
                  <a:rPr lang="en-US" sz="3599" dirty="0">
                    <a:solidFill>
                      <a:srgbClr val="000000"/>
                    </a:solidFill>
                    <a:latin typeface="Montserrat"/>
                  </a:rPr>
                  <a:t> </a:t>
                </a:r>
                <a:r>
                  <a:rPr lang="en-US" sz="3599" dirty="0" err="1">
                    <a:solidFill>
                      <a:srgbClr val="000000"/>
                    </a:solidFill>
                    <a:latin typeface="Montserrat"/>
                  </a:rPr>
                  <a:t>đo</a:t>
                </a:r>
                <a:r>
                  <a:rPr lang="en-US" sz="3599" dirty="0">
                    <a:solidFill>
                      <a:srgbClr val="000000"/>
                    </a:solidFill>
                    <a:latin typeface="Montserrat"/>
                  </a:rPr>
                  <a:t> </a:t>
                </a:r>
                <a:r>
                  <a:rPr lang="en-US" sz="3599" dirty="0" err="1">
                    <a:solidFill>
                      <a:srgbClr val="000000"/>
                    </a:solidFill>
                    <a:latin typeface="Montserrat"/>
                  </a:rPr>
                  <a:t>min_lift</a:t>
                </a:r>
                <a:r>
                  <a:rPr lang="en-US" sz="3599" dirty="0">
                    <a:solidFill>
                      <a:srgbClr val="000000"/>
                    </a:solidFill>
                    <a:latin typeface="Montserrat"/>
                  </a:rPr>
                  <a:t> = 1:</a:t>
                </a:r>
              </a:p>
            </p:txBody>
          </p:sp>
          <p:sp>
            <p:nvSpPr>
              <p:cNvPr id="11" name="Freeform 11"/>
              <p:cNvSpPr/>
              <p:nvPr/>
            </p:nvSpPr>
            <p:spPr>
              <a:xfrm>
                <a:off x="2778367" y="4288941"/>
                <a:ext cx="408397" cy="378696"/>
              </a:xfrm>
              <a:custGeom>
                <a:avLst/>
                <a:gdLst/>
                <a:ahLst/>
                <a:cxnLst/>
                <a:rect l="l" t="t" r="r" b="b"/>
                <a:pathLst>
                  <a:path w="408397" h="378696">
                    <a:moveTo>
                      <a:pt x="0" y="0"/>
                    </a:moveTo>
                    <a:lnTo>
                      <a:pt x="408398" y="0"/>
                    </a:lnTo>
                    <a:lnTo>
                      <a:pt x="408398" y="378696"/>
                    </a:lnTo>
                    <a:lnTo>
                      <a:pt x="0" y="37869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txBody>
              <a:bodyPr/>
              <a:lstStyle/>
              <a:p>
                <a:endParaRPr lang="vi-VN"/>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79927" y="491437"/>
            <a:ext cx="15608073" cy="1074525"/>
          </a:xfrm>
          <a:custGeom>
            <a:avLst/>
            <a:gdLst/>
            <a:ahLst/>
            <a:cxnLst/>
            <a:rect l="l" t="t" r="r" b="b"/>
            <a:pathLst>
              <a:path w="15608073" h="1074525">
                <a:moveTo>
                  <a:pt x="0" y="0"/>
                </a:moveTo>
                <a:lnTo>
                  <a:pt x="15608073" y="0"/>
                </a:lnTo>
                <a:lnTo>
                  <a:pt x="15608073" y="1074526"/>
                </a:lnTo>
                <a:lnTo>
                  <a:pt x="0" y="1074526"/>
                </a:lnTo>
                <a:lnTo>
                  <a:pt x="0" y="0"/>
                </a:lnTo>
                <a:close/>
              </a:path>
            </a:pathLst>
          </a:custGeom>
          <a:blipFill>
            <a:blip r:embed="rId3">
              <a:extLst>
                <a:ext uri="{96DAC541-7B7A-43D3-8B79-37D633B846F1}">
                  <asvg:svgBlip xmlns:asvg="http://schemas.microsoft.com/office/drawing/2016/SVG/main" xmlns="" r:embed="rId4"/>
                </a:ext>
              </a:extLst>
            </a:blip>
            <a:stretch>
              <a:fillRect b="-27559"/>
            </a:stretch>
          </a:blipFill>
        </p:spPr>
        <p:txBody>
          <a:bodyPr/>
          <a:lstStyle/>
          <a:p>
            <a:endParaRPr lang="vi-VN"/>
          </a:p>
        </p:txBody>
      </p:sp>
      <p:sp>
        <p:nvSpPr>
          <p:cNvPr id="3" name="Freeform 3"/>
          <p:cNvSpPr/>
          <p:nvPr/>
        </p:nvSpPr>
        <p:spPr>
          <a:xfrm>
            <a:off x="1116232" y="2029784"/>
            <a:ext cx="16055537" cy="8027768"/>
          </a:xfrm>
          <a:custGeom>
            <a:avLst/>
            <a:gdLst/>
            <a:ahLst/>
            <a:cxnLst/>
            <a:rect l="l" t="t" r="r" b="b"/>
            <a:pathLst>
              <a:path w="16055537" h="8027768">
                <a:moveTo>
                  <a:pt x="0" y="0"/>
                </a:moveTo>
                <a:lnTo>
                  <a:pt x="16055536" y="0"/>
                </a:lnTo>
                <a:lnTo>
                  <a:pt x="16055536" y="8027769"/>
                </a:lnTo>
                <a:lnTo>
                  <a:pt x="0" y="8027769"/>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vi-VN"/>
          </a:p>
        </p:txBody>
      </p:sp>
      <p:grpSp>
        <p:nvGrpSpPr>
          <p:cNvPr id="4" name="Group 4"/>
          <p:cNvGrpSpPr/>
          <p:nvPr/>
        </p:nvGrpSpPr>
        <p:grpSpPr>
          <a:xfrm>
            <a:off x="0" y="17942"/>
            <a:ext cx="2874195" cy="2021515"/>
            <a:chOff x="0" y="0"/>
            <a:chExt cx="3832260" cy="2695354"/>
          </a:xfrm>
        </p:grpSpPr>
        <p:sp>
          <p:nvSpPr>
            <p:cNvPr id="5" name="Freeform 5"/>
            <p:cNvSpPr/>
            <p:nvPr/>
          </p:nvSpPr>
          <p:spPr>
            <a:xfrm>
              <a:off x="0" y="0"/>
              <a:ext cx="3832225" cy="2695321"/>
            </a:xfrm>
            <a:custGeom>
              <a:avLst/>
              <a:gdLst/>
              <a:ahLst/>
              <a:cxnLst/>
              <a:rect l="l" t="t" r="r" b="b"/>
              <a:pathLst>
                <a:path w="3832225" h="2695321">
                  <a:moveTo>
                    <a:pt x="0" y="0"/>
                  </a:moveTo>
                  <a:lnTo>
                    <a:pt x="3832225" y="0"/>
                  </a:lnTo>
                  <a:lnTo>
                    <a:pt x="3832225" y="2695321"/>
                  </a:lnTo>
                  <a:lnTo>
                    <a:pt x="0" y="2695321"/>
                  </a:lnTo>
                  <a:lnTo>
                    <a:pt x="0" y="0"/>
                  </a:lnTo>
                  <a:close/>
                </a:path>
              </a:pathLst>
            </a:custGeom>
            <a:blipFill>
              <a:blip r:embed="rId7"/>
              <a:stretch>
                <a:fillRect l="-72" r="-73" b="-1"/>
              </a:stretch>
            </a:blipFill>
          </p:spPr>
          <p:txBody>
            <a:bodyPr/>
            <a:lstStyle/>
            <a:p>
              <a:endParaRPr lang="vi-VN"/>
            </a:p>
          </p:txBody>
        </p:sp>
      </p:grpSp>
      <p:sp>
        <p:nvSpPr>
          <p:cNvPr id="8" name="TextBox 8"/>
          <p:cNvSpPr txBox="1"/>
          <p:nvPr/>
        </p:nvSpPr>
        <p:spPr>
          <a:xfrm>
            <a:off x="4399239" y="739531"/>
            <a:ext cx="11208717" cy="606913"/>
          </a:xfrm>
          <a:prstGeom prst="rect">
            <a:avLst/>
          </a:prstGeom>
        </p:spPr>
        <p:txBody>
          <a:bodyPr lIns="0" tIns="0" rIns="0" bIns="0" rtlCol="0" anchor="t">
            <a:spAutoFit/>
          </a:bodyPr>
          <a:lstStyle/>
          <a:p>
            <a:pPr algn="ctr">
              <a:lnSpc>
                <a:spcPts val="4536"/>
              </a:lnSpc>
            </a:pPr>
            <a:r>
              <a:rPr lang="en-US" sz="4200">
                <a:solidFill>
                  <a:srgbClr val="FFFFFF"/>
                </a:solidFill>
                <a:latin typeface="Arimo Bold"/>
              </a:rPr>
              <a:t>FP-GROWTH</a:t>
            </a:r>
          </a:p>
        </p:txBody>
      </p:sp>
      <p:grpSp>
        <p:nvGrpSpPr>
          <p:cNvPr id="14" name="Group 13">
            <a:extLst>
              <a:ext uri="{FF2B5EF4-FFF2-40B4-BE49-F238E27FC236}">
                <a16:creationId xmlns:a16="http://schemas.microsoft.com/office/drawing/2014/main" id="{B7235E43-42A2-71D4-ED07-4CD9E0BDED3F}"/>
              </a:ext>
            </a:extLst>
          </p:cNvPr>
          <p:cNvGrpSpPr/>
          <p:nvPr/>
        </p:nvGrpSpPr>
        <p:grpSpPr>
          <a:xfrm>
            <a:off x="2716842" y="2447974"/>
            <a:ext cx="13557657" cy="6810326"/>
            <a:chOff x="2716842" y="2447974"/>
            <a:chExt cx="13557657" cy="6810326"/>
          </a:xfrm>
        </p:grpSpPr>
        <p:sp>
          <p:nvSpPr>
            <p:cNvPr id="6" name="Freeform 6"/>
            <p:cNvSpPr/>
            <p:nvPr/>
          </p:nvSpPr>
          <p:spPr>
            <a:xfrm>
              <a:off x="3309393" y="5152811"/>
              <a:ext cx="12965106" cy="4105489"/>
            </a:xfrm>
            <a:custGeom>
              <a:avLst/>
              <a:gdLst/>
              <a:ahLst/>
              <a:cxnLst/>
              <a:rect l="l" t="t" r="r" b="b"/>
              <a:pathLst>
                <a:path w="12965106" h="4105489">
                  <a:moveTo>
                    <a:pt x="0" y="0"/>
                  </a:moveTo>
                  <a:lnTo>
                    <a:pt x="12965106" y="0"/>
                  </a:lnTo>
                  <a:lnTo>
                    <a:pt x="12965106" y="4105489"/>
                  </a:lnTo>
                  <a:lnTo>
                    <a:pt x="0" y="4105489"/>
                  </a:lnTo>
                  <a:lnTo>
                    <a:pt x="0" y="0"/>
                  </a:lnTo>
                  <a:close/>
                </a:path>
              </a:pathLst>
            </a:custGeom>
            <a:blipFill>
              <a:blip r:embed="rId8"/>
              <a:stretch>
                <a:fillRect r="-10764" b="-32429"/>
              </a:stretch>
            </a:blipFill>
            <a:ln w="9525" cap="sq">
              <a:solidFill>
                <a:srgbClr val="000000"/>
              </a:solidFill>
              <a:prstDash val="solid"/>
              <a:miter/>
            </a:ln>
          </p:spPr>
          <p:txBody>
            <a:bodyPr/>
            <a:lstStyle/>
            <a:p>
              <a:endParaRPr lang="vi-VN" dirty="0"/>
            </a:p>
          </p:txBody>
        </p:sp>
        <p:grpSp>
          <p:nvGrpSpPr>
            <p:cNvPr id="12" name="Group 11">
              <a:extLst>
                <a:ext uri="{FF2B5EF4-FFF2-40B4-BE49-F238E27FC236}">
                  <a16:creationId xmlns:a16="http://schemas.microsoft.com/office/drawing/2014/main" id="{8F899526-76F8-0020-1360-DF7DE2359529}"/>
                </a:ext>
              </a:extLst>
            </p:cNvPr>
            <p:cNvGrpSpPr/>
            <p:nvPr/>
          </p:nvGrpSpPr>
          <p:grpSpPr>
            <a:xfrm>
              <a:off x="2716842" y="2447974"/>
              <a:ext cx="12261765" cy="1085814"/>
              <a:chOff x="2716842" y="2447974"/>
              <a:chExt cx="12261765" cy="1085814"/>
            </a:xfrm>
          </p:grpSpPr>
          <p:sp>
            <p:nvSpPr>
              <p:cNvPr id="7" name="TextBox 7"/>
              <p:cNvSpPr txBox="1"/>
              <p:nvPr/>
            </p:nvSpPr>
            <p:spPr>
              <a:xfrm>
                <a:off x="3309393" y="2447974"/>
                <a:ext cx="11669214" cy="1085814"/>
              </a:xfrm>
              <a:prstGeom prst="rect">
                <a:avLst/>
              </a:prstGeom>
            </p:spPr>
            <p:txBody>
              <a:bodyPr lIns="0" tIns="0" rIns="0" bIns="0" rtlCol="0" anchor="t">
                <a:spAutoFit/>
              </a:bodyPr>
              <a:lstStyle/>
              <a:p>
                <a:pPr algn="l">
                  <a:lnSpc>
                    <a:spcPts val="4319"/>
                  </a:lnSpc>
                </a:pPr>
                <a:r>
                  <a:rPr lang="en-US" sz="3599" dirty="0" err="1">
                    <a:solidFill>
                      <a:srgbClr val="000000"/>
                    </a:solidFill>
                    <a:latin typeface="Montserrat"/>
                  </a:rPr>
                  <a:t>Áp</a:t>
                </a:r>
                <a:r>
                  <a:rPr lang="en-US" sz="3599" dirty="0">
                    <a:solidFill>
                      <a:srgbClr val="000000"/>
                    </a:solidFill>
                    <a:latin typeface="Montserrat"/>
                  </a:rPr>
                  <a:t> </a:t>
                </a:r>
                <a:r>
                  <a:rPr lang="en-US" sz="3599" dirty="0" err="1">
                    <a:solidFill>
                      <a:srgbClr val="000000"/>
                    </a:solidFill>
                    <a:latin typeface="Montserrat"/>
                  </a:rPr>
                  <a:t>dụng</a:t>
                </a:r>
                <a:r>
                  <a:rPr lang="en-US" sz="3599" dirty="0">
                    <a:solidFill>
                      <a:srgbClr val="000000"/>
                    </a:solidFill>
                    <a:latin typeface="Montserrat"/>
                  </a:rPr>
                  <a:t> FP-Growth </a:t>
                </a:r>
                <a:r>
                  <a:rPr lang="en-US" sz="3599" dirty="0" err="1">
                    <a:solidFill>
                      <a:srgbClr val="000000"/>
                    </a:solidFill>
                    <a:latin typeface="Montserrat"/>
                  </a:rPr>
                  <a:t>để</a:t>
                </a:r>
                <a:r>
                  <a:rPr lang="en-US" sz="3599" dirty="0">
                    <a:solidFill>
                      <a:srgbClr val="000000"/>
                    </a:solidFill>
                    <a:latin typeface="Montserrat"/>
                  </a:rPr>
                  <a:t> </a:t>
                </a:r>
                <a:r>
                  <a:rPr lang="en-US" sz="3599" dirty="0" err="1">
                    <a:solidFill>
                      <a:srgbClr val="000000"/>
                    </a:solidFill>
                    <a:latin typeface="Montserrat"/>
                  </a:rPr>
                  <a:t>sinh</a:t>
                </a:r>
                <a:r>
                  <a:rPr lang="en-US" sz="3599" dirty="0">
                    <a:solidFill>
                      <a:srgbClr val="000000"/>
                    </a:solidFill>
                    <a:latin typeface="Montserrat"/>
                  </a:rPr>
                  <a:t> </a:t>
                </a:r>
                <a:r>
                  <a:rPr lang="en-US" sz="3599" dirty="0" err="1">
                    <a:solidFill>
                      <a:srgbClr val="000000"/>
                    </a:solidFill>
                    <a:latin typeface="Montserrat"/>
                  </a:rPr>
                  <a:t>danh</a:t>
                </a:r>
                <a:r>
                  <a:rPr lang="en-US" sz="3599" dirty="0">
                    <a:solidFill>
                      <a:srgbClr val="000000"/>
                    </a:solidFill>
                    <a:latin typeface="Montserrat"/>
                  </a:rPr>
                  <a:t> </a:t>
                </a:r>
                <a:r>
                  <a:rPr lang="en-US" sz="3599" dirty="0" err="1">
                    <a:solidFill>
                      <a:srgbClr val="000000"/>
                    </a:solidFill>
                    <a:latin typeface="Montserrat"/>
                  </a:rPr>
                  <a:t>sách</a:t>
                </a:r>
                <a:r>
                  <a:rPr lang="en-US" sz="3599" dirty="0">
                    <a:solidFill>
                      <a:srgbClr val="000000"/>
                    </a:solidFill>
                    <a:latin typeface="Montserrat"/>
                  </a:rPr>
                  <a:t> </a:t>
                </a:r>
                <a:r>
                  <a:rPr lang="en-US" sz="3599" dirty="0" err="1">
                    <a:solidFill>
                      <a:srgbClr val="000000"/>
                    </a:solidFill>
                    <a:latin typeface="Montserrat"/>
                  </a:rPr>
                  <a:t>tập</a:t>
                </a:r>
                <a:r>
                  <a:rPr lang="en-US" sz="3599" dirty="0">
                    <a:solidFill>
                      <a:srgbClr val="000000"/>
                    </a:solidFill>
                    <a:latin typeface="Montserrat"/>
                  </a:rPr>
                  <a:t> </a:t>
                </a:r>
                <a:r>
                  <a:rPr lang="en-US" sz="3599" dirty="0" err="1">
                    <a:solidFill>
                      <a:srgbClr val="000000"/>
                    </a:solidFill>
                    <a:latin typeface="Montserrat"/>
                  </a:rPr>
                  <a:t>mục</a:t>
                </a:r>
                <a:r>
                  <a:rPr lang="en-US" sz="3599" dirty="0">
                    <a:solidFill>
                      <a:srgbClr val="000000"/>
                    </a:solidFill>
                    <a:latin typeface="Montserrat"/>
                  </a:rPr>
                  <a:t> </a:t>
                </a:r>
                <a:r>
                  <a:rPr lang="en-US" sz="3599" dirty="0" err="1">
                    <a:solidFill>
                      <a:srgbClr val="000000"/>
                    </a:solidFill>
                    <a:latin typeface="Montserrat"/>
                  </a:rPr>
                  <a:t>thường</a:t>
                </a:r>
                <a:r>
                  <a:rPr lang="en-US" sz="3599" dirty="0">
                    <a:solidFill>
                      <a:srgbClr val="000000"/>
                    </a:solidFill>
                    <a:latin typeface="Montserrat"/>
                  </a:rPr>
                  <a:t> </a:t>
                </a:r>
                <a:r>
                  <a:rPr lang="en-US" sz="3599" dirty="0" err="1">
                    <a:solidFill>
                      <a:srgbClr val="000000"/>
                    </a:solidFill>
                    <a:latin typeface="Montserrat"/>
                  </a:rPr>
                  <a:t>xuyên</a:t>
                </a:r>
                <a:r>
                  <a:rPr lang="en-US" sz="3599" dirty="0">
                    <a:solidFill>
                      <a:srgbClr val="000000"/>
                    </a:solidFill>
                    <a:latin typeface="Montserrat"/>
                  </a:rPr>
                  <a:t>, </a:t>
                </a:r>
                <a:r>
                  <a:rPr lang="en-US" sz="3599" dirty="0" err="1">
                    <a:solidFill>
                      <a:srgbClr val="000000"/>
                    </a:solidFill>
                    <a:latin typeface="Montserrat"/>
                  </a:rPr>
                  <a:t>với</a:t>
                </a:r>
                <a:r>
                  <a:rPr lang="en-US" sz="3599" dirty="0">
                    <a:solidFill>
                      <a:srgbClr val="000000"/>
                    </a:solidFill>
                    <a:latin typeface="Montserrat"/>
                  </a:rPr>
                  <a:t> </a:t>
                </a:r>
                <a:r>
                  <a:rPr lang="en-US" sz="3599" dirty="0" err="1">
                    <a:solidFill>
                      <a:srgbClr val="000000"/>
                    </a:solidFill>
                    <a:latin typeface="Montserrat"/>
                  </a:rPr>
                  <a:t>độ</a:t>
                </a:r>
                <a:r>
                  <a:rPr lang="en-US" sz="3599" dirty="0">
                    <a:solidFill>
                      <a:srgbClr val="000000"/>
                    </a:solidFill>
                    <a:latin typeface="Montserrat"/>
                  </a:rPr>
                  <a:t> </a:t>
                </a:r>
                <a:r>
                  <a:rPr lang="en-US" sz="3599" dirty="0" err="1">
                    <a:solidFill>
                      <a:srgbClr val="000000"/>
                    </a:solidFill>
                    <a:latin typeface="Montserrat"/>
                  </a:rPr>
                  <a:t>hỗ</a:t>
                </a:r>
                <a:r>
                  <a:rPr lang="en-US" sz="3599" dirty="0">
                    <a:solidFill>
                      <a:srgbClr val="000000"/>
                    </a:solidFill>
                    <a:latin typeface="Montserrat"/>
                  </a:rPr>
                  <a:t> </a:t>
                </a:r>
                <a:r>
                  <a:rPr lang="en-US" sz="3599" dirty="0" err="1">
                    <a:solidFill>
                      <a:srgbClr val="000000"/>
                    </a:solidFill>
                    <a:latin typeface="Montserrat"/>
                  </a:rPr>
                  <a:t>trợ</a:t>
                </a:r>
                <a:r>
                  <a:rPr lang="en-US" sz="3599" dirty="0">
                    <a:solidFill>
                      <a:srgbClr val="000000"/>
                    </a:solidFill>
                    <a:latin typeface="Montserrat"/>
                  </a:rPr>
                  <a:t> </a:t>
                </a:r>
                <a:r>
                  <a:rPr lang="en-US" sz="3599" dirty="0" err="1">
                    <a:solidFill>
                      <a:srgbClr val="000000"/>
                    </a:solidFill>
                    <a:latin typeface="Montserrat"/>
                  </a:rPr>
                  <a:t>tối</a:t>
                </a:r>
                <a:r>
                  <a:rPr lang="en-US" sz="3599" dirty="0">
                    <a:solidFill>
                      <a:srgbClr val="000000"/>
                    </a:solidFill>
                    <a:latin typeface="Montserrat"/>
                  </a:rPr>
                  <a:t> </a:t>
                </a:r>
                <a:r>
                  <a:rPr lang="en-US" sz="3599" dirty="0" err="1">
                    <a:solidFill>
                      <a:srgbClr val="000000"/>
                    </a:solidFill>
                    <a:latin typeface="Montserrat"/>
                  </a:rPr>
                  <a:t>thiểu</a:t>
                </a:r>
                <a:r>
                  <a:rPr lang="en-US" sz="3599" dirty="0">
                    <a:solidFill>
                      <a:srgbClr val="000000"/>
                    </a:solidFill>
                    <a:latin typeface="Montserrat"/>
                  </a:rPr>
                  <a:t> 0,005.</a:t>
                </a:r>
              </a:p>
            </p:txBody>
          </p:sp>
          <p:sp>
            <p:nvSpPr>
              <p:cNvPr id="10" name="Freeform 10"/>
              <p:cNvSpPr/>
              <p:nvPr/>
            </p:nvSpPr>
            <p:spPr>
              <a:xfrm>
                <a:off x="2716842" y="2538355"/>
                <a:ext cx="408397" cy="378696"/>
              </a:xfrm>
              <a:custGeom>
                <a:avLst/>
                <a:gdLst/>
                <a:ahLst/>
                <a:cxnLst/>
                <a:rect l="l" t="t" r="r" b="b"/>
                <a:pathLst>
                  <a:path w="408397" h="378696">
                    <a:moveTo>
                      <a:pt x="0" y="0"/>
                    </a:moveTo>
                    <a:lnTo>
                      <a:pt x="408397" y="0"/>
                    </a:lnTo>
                    <a:lnTo>
                      <a:pt x="408397" y="378695"/>
                    </a:lnTo>
                    <a:lnTo>
                      <a:pt x="0" y="378695"/>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txBody>
              <a:bodyPr/>
              <a:lstStyle/>
              <a:p>
                <a:endParaRPr lang="vi-VN"/>
              </a:p>
            </p:txBody>
          </p:sp>
        </p:grpSp>
        <p:grpSp>
          <p:nvGrpSpPr>
            <p:cNvPr id="13" name="Group 12">
              <a:extLst>
                <a:ext uri="{FF2B5EF4-FFF2-40B4-BE49-F238E27FC236}">
                  <a16:creationId xmlns:a16="http://schemas.microsoft.com/office/drawing/2014/main" id="{798415B4-34E5-0EC0-BC9F-0FBCFE8D4F6E}"/>
                </a:ext>
              </a:extLst>
            </p:cNvPr>
            <p:cNvGrpSpPr/>
            <p:nvPr/>
          </p:nvGrpSpPr>
          <p:grpSpPr>
            <a:xfrm>
              <a:off x="2716842" y="4415799"/>
              <a:ext cx="12261765" cy="542889"/>
              <a:chOff x="2716842" y="4415799"/>
              <a:chExt cx="12261765" cy="542889"/>
            </a:xfrm>
          </p:grpSpPr>
          <p:sp>
            <p:nvSpPr>
              <p:cNvPr id="9" name="TextBox 9"/>
              <p:cNvSpPr txBox="1"/>
              <p:nvPr/>
            </p:nvSpPr>
            <p:spPr>
              <a:xfrm>
                <a:off x="3309393" y="4415799"/>
                <a:ext cx="11669214" cy="542889"/>
              </a:xfrm>
              <a:prstGeom prst="rect">
                <a:avLst/>
              </a:prstGeom>
            </p:spPr>
            <p:txBody>
              <a:bodyPr lIns="0" tIns="0" rIns="0" bIns="0" rtlCol="0" anchor="t">
                <a:spAutoFit/>
              </a:bodyPr>
              <a:lstStyle/>
              <a:p>
                <a:pPr algn="l">
                  <a:lnSpc>
                    <a:spcPts val="4319"/>
                  </a:lnSpc>
                </a:pPr>
                <a:r>
                  <a:rPr lang="en-US" sz="3599" dirty="0">
                    <a:solidFill>
                      <a:srgbClr val="000000"/>
                    </a:solidFill>
                    <a:latin typeface="Montserrat"/>
                  </a:rPr>
                  <a:t>Sinh </a:t>
                </a:r>
                <a:r>
                  <a:rPr lang="en-US" sz="3599" dirty="0" err="1">
                    <a:solidFill>
                      <a:srgbClr val="000000"/>
                    </a:solidFill>
                    <a:latin typeface="Montserrat"/>
                  </a:rPr>
                  <a:t>ra</a:t>
                </a:r>
                <a:r>
                  <a:rPr lang="en-US" sz="3599" dirty="0">
                    <a:solidFill>
                      <a:srgbClr val="000000"/>
                    </a:solidFill>
                    <a:latin typeface="Montserrat"/>
                  </a:rPr>
                  <a:t> </a:t>
                </a:r>
                <a:r>
                  <a:rPr lang="en-US" sz="3599" dirty="0" err="1">
                    <a:solidFill>
                      <a:srgbClr val="000000"/>
                    </a:solidFill>
                    <a:latin typeface="Montserrat"/>
                  </a:rPr>
                  <a:t>các</a:t>
                </a:r>
                <a:r>
                  <a:rPr lang="en-US" sz="3599" dirty="0">
                    <a:solidFill>
                      <a:srgbClr val="000000"/>
                    </a:solidFill>
                    <a:latin typeface="Montserrat"/>
                  </a:rPr>
                  <a:t> </a:t>
                </a:r>
                <a:r>
                  <a:rPr lang="en-US" sz="3599" dirty="0" err="1">
                    <a:solidFill>
                      <a:srgbClr val="000000"/>
                    </a:solidFill>
                    <a:latin typeface="Montserrat"/>
                  </a:rPr>
                  <a:t>luật</a:t>
                </a:r>
                <a:r>
                  <a:rPr lang="en-US" sz="3599" dirty="0">
                    <a:solidFill>
                      <a:srgbClr val="000000"/>
                    </a:solidFill>
                    <a:latin typeface="Montserrat"/>
                  </a:rPr>
                  <a:t> </a:t>
                </a:r>
                <a:r>
                  <a:rPr lang="en-US" sz="3599" dirty="0" err="1">
                    <a:solidFill>
                      <a:srgbClr val="000000"/>
                    </a:solidFill>
                    <a:latin typeface="Montserrat"/>
                  </a:rPr>
                  <a:t>kết</a:t>
                </a:r>
                <a:r>
                  <a:rPr lang="en-US" sz="3599" dirty="0">
                    <a:solidFill>
                      <a:srgbClr val="000000"/>
                    </a:solidFill>
                    <a:latin typeface="Montserrat"/>
                  </a:rPr>
                  <a:t> </a:t>
                </a:r>
                <a:r>
                  <a:rPr lang="en-US" sz="3599" dirty="0" err="1">
                    <a:solidFill>
                      <a:srgbClr val="000000"/>
                    </a:solidFill>
                    <a:latin typeface="Montserrat"/>
                  </a:rPr>
                  <a:t>hợp</a:t>
                </a:r>
                <a:r>
                  <a:rPr lang="en-US" sz="3599" dirty="0">
                    <a:solidFill>
                      <a:srgbClr val="000000"/>
                    </a:solidFill>
                    <a:latin typeface="Montserrat"/>
                  </a:rPr>
                  <a:t>, </a:t>
                </a:r>
                <a:r>
                  <a:rPr lang="en-US" sz="3599" dirty="0" err="1">
                    <a:solidFill>
                      <a:srgbClr val="000000"/>
                    </a:solidFill>
                    <a:latin typeface="Montserrat"/>
                  </a:rPr>
                  <a:t>với</a:t>
                </a:r>
                <a:r>
                  <a:rPr lang="en-US" sz="3599" dirty="0">
                    <a:solidFill>
                      <a:srgbClr val="000000"/>
                    </a:solidFill>
                    <a:latin typeface="Montserrat"/>
                  </a:rPr>
                  <a:t> </a:t>
                </a:r>
                <a:r>
                  <a:rPr lang="en-US" sz="3599" dirty="0" err="1">
                    <a:solidFill>
                      <a:srgbClr val="000000"/>
                    </a:solidFill>
                    <a:latin typeface="Montserrat"/>
                  </a:rPr>
                  <a:t>độ</a:t>
                </a:r>
                <a:r>
                  <a:rPr lang="en-US" sz="3599" dirty="0">
                    <a:solidFill>
                      <a:srgbClr val="000000"/>
                    </a:solidFill>
                    <a:latin typeface="Montserrat"/>
                  </a:rPr>
                  <a:t> </a:t>
                </a:r>
                <a:r>
                  <a:rPr lang="en-US" sz="3599" dirty="0" err="1">
                    <a:solidFill>
                      <a:srgbClr val="000000"/>
                    </a:solidFill>
                    <a:latin typeface="Montserrat"/>
                  </a:rPr>
                  <a:t>đo</a:t>
                </a:r>
                <a:r>
                  <a:rPr lang="en-US" sz="3599" dirty="0">
                    <a:solidFill>
                      <a:srgbClr val="000000"/>
                    </a:solidFill>
                    <a:latin typeface="Montserrat"/>
                  </a:rPr>
                  <a:t> </a:t>
                </a:r>
                <a:r>
                  <a:rPr lang="en-US" sz="3599" dirty="0" err="1">
                    <a:solidFill>
                      <a:srgbClr val="000000"/>
                    </a:solidFill>
                    <a:latin typeface="Montserrat"/>
                  </a:rPr>
                  <a:t>min_lift</a:t>
                </a:r>
                <a:r>
                  <a:rPr lang="en-US" sz="3599" dirty="0">
                    <a:solidFill>
                      <a:srgbClr val="000000"/>
                    </a:solidFill>
                    <a:latin typeface="Montserrat"/>
                  </a:rPr>
                  <a:t> = 1:</a:t>
                </a:r>
              </a:p>
            </p:txBody>
          </p:sp>
          <p:sp>
            <p:nvSpPr>
              <p:cNvPr id="11" name="Freeform 11"/>
              <p:cNvSpPr/>
              <p:nvPr/>
            </p:nvSpPr>
            <p:spPr>
              <a:xfrm>
                <a:off x="2716842" y="4497895"/>
                <a:ext cx="408397" cy="378696"/>
              </a:xfrm>
              <a:custGeom>
                <a:avLst/>
                <a:gdLst/>
                <a:ahLst/>
                <a:cxnLst/>
                <a:rect l="l" t="t" r="r" b="b"/>
                <a:pathLst>
                  <a:path w="408397" h="378696">
                    <a:moveTo>
                      <a:pt x="0" y="0"/>
                    </a:moveTo>
                    <a:lnTo>
                      <a:pt x="408397" y="0"/>
                    </a:lnTo>
                    <a:lnTo>
                      <a:pt x="408397" y="378696"/>
                    </a:lnTo>
                    <a:lnTo>
                      <a:pt x="0" y="37869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txBody>
              <a:bodyPr/>
              <a:lstStyle/>
              <a:p>
                <a:endParaRPr lang="vi-VN"/>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74195" y="563327"/>
            <a:ext cx="15413805" cy="891148"/>
          </a:xfrm>
          <a:custGeom>
            <a:avLst/>
            <a:gdLst/>
            <a:ahLst/>
            <a:cxnLst/>
            <a:rect l="l" t="t" r="r" b="b"/>
            <a:pathLst>
              <a:path w="15413805" h="891148">
                <a:moveTo>
                  <a:pt x="0" y="0"/>
                </a:moveTo>
                <a:lnTo>
                  <a:pt x="15413805" y="0"/>
                </a:lnTo>
                <a:lnTo>
                  <a:pt x="15413805" y="891148"/>
                </a:lnTo>
                <a:lnTo>
                  <a:pt x="0" y="891148"/>
                </a:lnTo>
                <a:lnTo>
                  <a:pt x="0" y="0"/>
                </a:lnTo>
                <a:close/>
              </a:path>
            </a:pathLst>
          </a:custGeom>
          <a:blipFill>
            <a:blip r:embed="rId3">
              <a:extLst>
                <a:ext uri="{96DAC541-7B7A-43D3-8B79-37D633B846F1}">
                  <asvg:svgBlip xmlns:asvg="http://schemas.microsoft.com/office/drawing/2016/SVG/main" xmlns="" r:embed="rId4"/>
                </a:ext>
              </a:extLst>
            </a:blip>
            <a:stretch>
              <a:fillRect b="-36090"/>
            </a:stretch>
          </a:blipFill>
        </p:spPr>
        <p:txBody>
          <a:bodyPr/>
          <a:lstStyle/>
          <a:p>
            <a:endParaRPr lang="vi-VN"/>
          </a:p>
        </p:txBody>
      </p:sp>
      <p:sp>
        <p:nvSpPr>
          <p:cNvPr id="3" name="TextBox 3"/>
          <p:cNvSpPr txBox="1"/>
          <p:nvPr/>
        </p:nvSpPr>
        <p:spPr>
          <a:xfrm>
            <a:off x="4521164" y="766095"/>
            <a:ext cx="10832570" cy="638211"/>
          </a:xfrm>
          <a:prstGeom prst="rect">
            <a:avLst/>
          </a:prstGeom>
        </p:spPr>
        <p:txBody>
          <a:bodyPr lIns="0" tIns="0" rIns="0" bIns="0" rtlCol="0" anchor="t">
            <a:spAutoFit/>
          </a:bodyPr>
          <a:lstStyle/>
          <a:p>
            <a:pPr algn="ctr">
              <a:lnSpc>
                <a:spcPts val="5039"/>
              </a:lnSpc>
            </a:pPr>
            <a:r>
              <a:rPr lang="en-US" sz="4200">
                <a:solidFill>
                  <a:srgbClr val="FFFFFF"/>
                </a:solidFill>
                <a:latin typeface="Montserrat Bold"/>
              </a:rPr>
              <a:t>NỘI DUNG CHÍNH</a:t>
            </a:r>
          </a:p>
        </p:txBody>
      </p:sp>
      <p:grpSp>
        <p:nvGrpSpPr>
          <p:cNvPr id="26" name="Group 25">
            <a:extLst>
              <a:ext uri="{FF2B5EF4-FFF2-40B4-BE49-F238E27FC236}">
                <a16:creationId xmlns:a16="http://schemas.microsoft.com/office/drawing/2014/main" id="{1B78CAD7-15C9-0297-4A77-3BFD4F7645FE}"/>
              </a:ext>
            </a:extLst>
          </p:cNvPr>
          <p:cNvGrpSpPr/>
          <p:nvPr/>
        </p:nvGrpSpPr>
        <p:grpSpPr>
          <a:xfrm>
            <a:off x="5720034" y="2039458"/>
            <a:ext cx="8088520" cy="1344921"/>
            <a:chOff x="5720034" y="2039458"/>
            <a:chExt cx="8088520" cy="1344921"/>
          </a:xfrm>
        </p:grpSpPr>
        <p:sp>
          <p:nvSpPr>
            <p:cNvPr id="4" name="Freeform 4"/>
            <p:cNvSpPr/>
            <p:nvPr/>
          </p:nvSpPr>
          <p:spPr>
            <a:xfrm>
              <a:off x="5720034" y="2039458"/>
              <a:ext cx="8088520" cy="1043153"/>
            </a:xfrm>
            <a:custGeom>
              <a:avLst/>
              <a:gdLst/>
              <a:ahLst/>
              <a:cxnLst/>
              <a:rect l="l" t="t" r="r" b="b"/>
              <a:pathLst>
                <a:path w="8088520" h="1043153">
                  <a:moveTo>
                    <a:pt x="0" y="0"/>
                  </a:moveTo>
                  <a:lnTo>
                    <a:pt x="8088521" y="0"/>
                  </a:lnTo>
                  <a:lnTo>
                    <a:pt x="8088521" y="1043152"/>
                  </a:lnTo>
                  <a:lnTo>
                    <a:pt x="0" y="104315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vi-VN"/>
            </a:p>
          </p:txBody>
        </p:sp>
        <p:sp>
          <p:nvSpPr>
            <p:cNvPr id="5" name="TextBox 5"/>
            <p:cNvSpPr txBox="1"/>
            <p:nvPr/>
          </p:nvSpPr>
          <p:spPr>
            <a:xfrm>
              <a:off x="7279575" y="2316965"/>
              <a:ext cx="6279131" cy="505004"/>
            </a:xfrm>
            <a:prstGeom prst="rect">
              <a:avLst/>
            </a:prstGeom>
          </p:spPr>
          <p:txBody>
            <a:bodyPr lIns="0" tIns="0" rIns="0" bIns="0" rtlCol="0" anchor="t">
              <a:spAutoFit/>
            </a:bodyPr>
            <a:lstStyle/>
            <a:p>
              <a:pPr algn="l">
                <a:lnSpc>
                  <a:spcPts val="4049"/>
                </a:lnSpc>
              </a:pPr>
              <a:r>
                <a:rPr lang="en-US" sz="3375" dirty="0">
                  <a:solidFill>
                    <a:srgbClr val="000000"/>
                  </a:solidFill>
                  <a:latin typeface="Montserrat Bold"/>
                </a:rPr>
                <a:t>Lý do </a:t>
              </a:r>
              <a:r>
                <a:rPr lang="en-US" sz="3375" dirty="0" err="1">
                  <a:solidFill>
                    <a:srgbClr val="000000"/>
                  </a:solidFill>
                  <a:latin typeface="Montserrat Bold"/>
                </a:rPr>
                <a:t>chọn</a:t>
              </a:r>
              <a:r>
                <a:rPr lang="en-US" sz="3375" dirty="0">
                  <a:solidFill>
                    <a:srgbClr val="000000"/>
                  </a:solidFill>
                  <a:latin typeface="Montserrat Bold"/>
                </a:rPr>
                <a:t> </a:t>
              </a:r>
              <a:r>
                <a:rPr lang="en-US" sz="3375" dirty="0" err="1">
                  <a:solidFill>
                    <a:srgbClr val="000000"/>
                  </a:solidFill>
                  <a:latin typeface="Montserrat Bold"/>
                </a:rPr>
                <a:t>đề</a:t>
              </a:r>
              <a:r>
                <a:rPr lang="en-US" sz="3375" dirty="0">
                  <a:solidFill>
                    <a:srgbClr val="000000"/>
                  </a:solidFill>
                  <a:latin typeface="Montserrat Bold"/>
                </a:rPr>
                <a:t> </a:t>
              </a:r>
              <a:r>
                <a:rPr lang="en-US" sz="3375" dirty="0" err="1">
                  <a:solidFill>
                    <a:srgbClr val="000000"/>
                  </a:solidFill>
                  <a:latin typeface="Montserrat Bold"/>
                </a:rPr>
                <a:t>tài</a:t>
              </a:r>
              <a:endParaRPr lang="en-US" sz="3375" dirty="0">
                <a:solidFill>
                  <a:srgbClr val="000000"/>
                </a:solidFill>
                <a:latin typeface="Montserrat Bold"/>
              </a:endParaRPr>
            </a:p>
          </p:txBody>
        </p:sp>
        <p:sp>
          <p:nvSpPr>
            <p:cNvPr id="6" name="Freeform 6"/>
            <p:cNvSpPr/>
            <p:nvPr/>
          </p:nvSpPr>
          <p:spPr>
            <a:xfrm>
              <a:off x="5997558" y="2211588"/>
              <a:ext cx="997064" cy="759923"/>
            </a:xfrm>
            <a:custGeom>
              <a:avLst/>
              <a:gdLst/>
              <a:ahLst/>
              <a:cxnLst/>
              <a:rect l="l" t="t" r="r" b="b"/>
              <a:pathLst>
                <a:path w="997064" h="759923">
                  <a:moveTo>
                    <a:pt x="0" y="0"/>
                  </a:moveTo>
                  <a:lnTo>
                    <a:pt x="997064" y="0"/>
                  </a:lnTo>
                  <a:lnTo>
                    <a:pt x="997064" y="759923"/>
                  </a:lnTo>
                  <a:lnTo>
                    <a:pt x="0" y="75992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txBody>
            <a:bodyPr/>
            <a:lstStyle/>
            <a:p>
              <a:endParaRPr lang="vi-VN"/>
            </a:p>
          </p:txBody>
        </p:sp>
        <p:sp>
          <p:nvSpPr>
            <p:cNvPr id="7" name="TextBox 7"/>
            <p:cNvSpPr txBox="1"/>
            <p:nvPr/>
          </p:nvSpPr>
          <p:spPr>
            <a:xfrm>
              <a:off x="6167376" y="2281513"/>
              <a:ext cx="657428" cy="1102866"/>
            </a:xfrm>
            <a:prstGeom prst="rect">
              <a:avLst/>
            </a:prstGeom>
          </p:spPr>
          <p:txBody>
            <a:bodyPr lIns="0" tIns="0" rIns="0" bIns="0" rtlCol="0" anchor="t">
              <a:spAutoFit/>
            </a:bodyPr>
            <a:lstStyle/>
            <a:p>
              <a:pPr algn="ctr">
                <a:lnSpc>
                  <a:spcPts val="4319"/>
                </a:lnSpc>
              </a:pPr>
              <a:r>
                <a:rPr lang="en-US" sz="3599" u="sng" dirty="0" smtClean="0">
                  <a:solidFill>
                    <a:srgbClr val="FF6600"/>
                  </a:solidFill>
                  <a:latin typeface="Times New Roman Bold"/>
                </a:rPr>
                <a:t>01</a:t>
              </a:r>
              <a:endParaRPr lang="en-US" sz="3599" u="sng" dirty="0">
                <a:solidFill>
                  <a:srgbClr val="FF6600"/>
                </a:solidFill>
                <a:latin typeface="Times New Roman Bold"/>
              </a:endParaRPr>
            </a:p>
            <a:p>
              <a:pPr algn="ctr">
                <a:lnSpc>
                  <a:spcPts val="4319"/>
                </a:lnSpc>
              </a:pPr>
              <a:endParaRPr lang="en-US" sz="3599" u="sng" dirty="0">
                <a:solidFill>
                  <a:srgbClr val="FF6600"/>
                </a:solidFill>
                <a:latin typeface="Times New Roman Bold"/>
                <a:hlinkClick r:id="rId9" action="ppaction://hlinksldjump">
                  <a:extLst>
                    <a:ext uri="{A12FA001-AC4F-418D-AE19-62706E023703}">
                      <ahyp:hlinkClr xmlns:ahyp="http://schemas.microsoft.com/office/drawing/2018/hyperlinkcolor" xmlns="" val="tx"/>
                    </a:ext>
                  </a:extLst>
                </a:hlinkClick>
              </a:endParaRPr>
            </a:p>
          </p:txBody>
        </p:sp>
      </p:grpSp>
      <p:grpSp>
        <p:nvGrpSpPr>
          <p:cNvPr id="32" name="Group 31">
            <a:extLst>
              <a:ext uri="{FF2B5EF4-FFF2-40B4-BE49-F238E27FC236}">
                <a16:creationId xmlns:a16="http://schemas.microsoft.com/office/drawing/2014/main" id="{00FF0A28-E56A-9D2C-633A-A63BF12B6893}"/>
              </a:ext>
            </a:extLst>
          </p:cNvPr>
          <p:cNvGrpSpPr/>
          <p:nvPr/>
        </p:nvGrpSpPr>
        <p:grpSpPr>
          <a:xfrm>
            <a:off x="5720034" y="3586402"/>
            <a:ext cx="8088520" cy="1043153"/>
            <a:chOff x="5720034" y="3586402"/>
            <a:chExt cx="8088520" cy="1043153"/>
          </a:xfrm>
        </p:grpSpPr>
        <p:sp>
          <p:nvSpPr>
            <p:cNvPr id="8" name="Freeform 8"/>
            <p:cNvSpPr/>
            <p:nvPr/>
          </p:nvSpPr>
          <p:spPr>
            <a:xfrm>
              <a:off x="5720034" y="3586402"/>
              <a:ext cx="8088520" cy="1043153"/>
            </a:xfrm>
            <a:custGeom>
              <a:avLst/>
              <a:gdLst/>
              <a:ahLst/>
              <a:cxnLst/>
              <a:rect l="l" t="t" r="r" b="b"/>
              <a:pathLst>
                <a:path w="8088520" h="1043153">
                  <a:moveTo>
                    <a:pt x="0" y="0"/>
                  </a:moveTo>
                  <a:lnTo>
                    <a:pt x="8088521" y="0"/>
                  </a:lnTo>
                  <a:lnTo>
                    <a:pt x="8088521" y="1043153"/>
                  </a:lnTo>
                  <a:lnTo>
                    <a:pt x="0" y="104315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vi-VN"/>
            </a:p>
          </p:txBody>
        </p:sp>
        <p:sp>
          <p:nvSpPr>
            <p:cNvPr id="10" name="Freeform 10"/>
            <p:cNvSpPr/>
            <p:nvPr/>
          </p:nvSpPr>
          <p:spPr>
            <a:xfrm>
              <a:off x="5997558" y="3758532"/>
              <a:ext cx="997064" cy="759923"/>
            </a:xfrm>
            <a:custGeom>
              <a:avLst/>
              <a:gdLst/>
              <a:ahLst/>
              <a:cxnLst/>
              <a:rect l="l" t="t" r="r" b="b"/>
              <a:pathLst>
                <a:path w="997064" h="759923">
                  <a:moveTo>
                    <a:pt x="0" y="0"/>
                  </a:moveTo>
                  <a:lnTo>
                    <a:pt x="997064" y="0"/>
                  </a:lnTo>
                  <a:lnTo>
                    <a:pt x="997064" y="759924"/>
                  </a:lnTo>
                  <a:lnTo>
                    <a:pt x="0" y="75992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txBody>
            <a:bodyPr/>
            <a:lstStyle/>
            <a:p>
              <a:endParaRPr lang="vi-VN"/>
            </a:p>
          </p:txBody>
        </p:sp>
        <p:sp>
          <p:nvSpPr>
            <p:cNvPr id="9" name="TextBox 9"/>
            <p:cNvSpPr txBox="1"/>
            <p:nvPr/>
          </p:nvSpPr>
          <p:spPr>
            <a:xfrm>
              <a:off x="7270050" y="3863910"/>
              <a:ext cx="6279131" cy="505004"/>
            </a:xfrm>
            <a:prstGeom prst="rect">
              <a:avLst/>
            </a:prstGeom>
          </p:spPr>
          <p:txBody>
            <a:bodyPr lIns="0" tIns="0" rIns="0" bIns="0" rtlCol="0" anchor="t">
              <a:spAutoFit/>
            </a:bodyPr>
            <a:lstStyle/>
            <a:p>
              <a:pPr algn="l">
                <a:lnSpc>
                  <a:spcPts val="4049"/>
                </a:lnSpc>
              </a:pPr>
              <a:r>
                <a:rPr lang="en-US" sz="3375" dirty="0" err="1">
                  <a:solidFill>
                    <a:srgbClr val="000000"/>
                  </a:solidFill>
                  <a:latin typeface="Montserrat Bold"/>
                </a:rPr>
                <a:t>Mô</a:t>
              </a:r>
              <a:r>
                <a:rPr lang="en-US" sz="3375" dirty="0">
                  <a:solidFill>
                    <a:srgbClr val="000000"/>
                  </a:solidFill>
                  <a:latin typeface="Montserrat Bold"/>
                </a:rPr>
                <a:t> </a:t>
              </a:r>
              <a:r>
                <a:rPr lang="en-US" sz="3375" dirty="0" err="1">
                  <a:solidFill>
                    <a:srgbClr val="000000"/>
                  </a:solidFill>
                  <a:latin typeface="Montserrat Bold"/>
                </a:rPr>
                <a:t>tả</a:t>
              </a:r>
              <a:r>
                <a:rPr lang="en-US" sz="3375" dirty="0">
                  <a:solidFill>
                    <a:srgbClr val="000000"/>
                  </a:solidFill>
                  <a:latin typeface="Montserrat Bold"/>
                </a:rPr>
                <a:t> </a:t>
              </a:r>
              <a:r>
                <a:rPr lang="en-US" sz="3375" dirty="0" err="1">
                  <a:solidFill>
                    <a:srgbClr val="000000"/>
                  </a:solidFill>
                  <a:latin typeface="Montserrat Bold"/>
                </a:rPr>
                <a:t>bài</a:t>
              </a:r>
              <a:r>
                <a:rPr lang="en-US" sz="3375" dirty="0">
                  <a:solidFill>
                    <a:srgbClr val="000000"/>
                  </a:solidFill>
                  <a:latin typeface="Montserrat Bold"/>
                </a:rPr>
                <a:t> </a:t>
              </a:r>
              <a:r>
                <a:rPr lang="en-US" sz="3375" dirty="0" err="1">
                  <a:solidFill>
                    <a:srgbClr val="000000"/>
                  </a:solidFill>
                  <a:latin typeface="Montserrat Bold"/>
                </a:rPr>
                <a:t>toán</a:t>
              </a:r>
              <a:endParaRPr lang="en-US" sz="3375" dirty="0">
                <a:solidFill>
                  <a:srgbClr val="000000"/>
                </a:solidFill>
                <a:latin typeface="Montserrat Bold"/>
              </a:endParaRPr>
            </a:p>
          </p:txBody>
        </p:sp>
        <p:sp>
          <p:nvSpPr>
            <p:cNvPr id="11" name="TextBox 11"/>
            <p:cNvSpPr txBox="1"/>
            <p:nvPr/>
          </p:nvSpPr>
          <p:spPr>
            <a:xfrm>
              <a:off x="6189608" y="3825560"/>
              <a:ext cx="657428" cy="619089"/>
            </a:xfrm>
            <a:prstGeom prst="rect">
              <a:avLst/>
            </a:prstGeom>
          </p:spPr>
          <p:txBody>
            <a:bodyPr lIns="0" tIns="0" rIns="0" bIns="0" rtlCol="0" anchor="t">
              <a:spAutoFit/>
            </a:bodyPr>
            <a:lstStyle/>
            <a:p>
              <a:pPr algn="ctr">
                <a:lnSpc>
                  <a:spcPts val="4319"/>
                </a:lnSpc>
              </a:pPr>
              <a:r>
                <a:rPr lang="en-US" sz="3599" u="sng" dirty="0">
                  <a:solidFill>
                    <a:srgbClr val="FF6600"/>
                  </a:solidFill>
                  <a:latin typeface="Times New Roman Bold"/>
                </a:rPr>
                <a:t>02</a:t>
              </a:r>
            </a:p>
          </p:txBody>
        </p:sp>
      </p:grpSp>
      <p:grpSp>
        <p:nvGrpSpPr>
          <p:cNvPr id="34" name="Group 33">
            <a:extLst>
              <a:ext uri="{FF2B5EF4-FFF2-40B4-BE49-F238E27FC236}">
                <a16:creationId xmlns:a16="http://schemas.microsoft.com/office/drawing/2014/main" id="{03AB8FE1-3693-7822-4006-E56F75D18D46}"/>
              </a:ext>
            </a:extLst>
          </p:cNvPr>
          <p:cNvGrpSpPr/>
          <p:nvPr/>
        </p:nvGrpSpPr>
        <p:grpSpPr>
          <a:xfrm>
            <a:off x="5720037" y="6681325"/>
            <a:ext cx="8088520" cy="1043153"/>
            <a:chOff x="5720037" y="6681325"/>
            <a:chExt cx="8088520" cy="1043153"/>
          </a:xfrm>
        </p:grpSpPr>
        <p:sp>
          <p:nvSpPr>
            <p:cNvPr id="16" name="Freeform 16"/>
            <p:cNvSpPr/>
            <p:nvPr/>
          </p:nvSpPr>
          <p:spPr>
            <a:xfrm>
              <a:off x="5720037" y="6681325"/>
              <a:ext cx="8088520" cy="1043153"/>
            </a:xfrm>
            <a:custGeom>
              <a:avLst/>
              <a:gdLst/>
              <a:ahLst/>
              <a:cxnLst/>
              <a:rect l="l" t="t" r="r" b="b"/>
              <a:pathLst>
                <a:path w="8088520" h="1043153">
                  <a:moveTo>
                    <a:pt x="0" y="0"/>
                  </a:moveTo>
                  <a:lnTo>
                    <a:pt x="8088521" y="0"/>
                  </a:lnTo>
                  <a:lnTo>
                    <a:pt x="8088521" y="1043152"/>
                  </a:lnTo>
                  <a:lnTo>
                    <a:pt x="0" y="1043152"/>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vi-VN" dirty="0"/>
            </a:p>
          </p:txBody>
        </p:sp>
        <p:sp>
          <p:nvSpPr>
            <p:cNvPr id="18" name="Freeform 18"/>
            <p:cNvSpPr/>
            <p:nvPr/>
          </p:nvSpPr>
          <p:spPr>
            <a:xfrm>
              <a:off x="5997561" y="6856447"/>
              <a:ext cx="997064" cy="759923"/>
            </a:xfrm>
            <a:custGeom>
              <a:avLst/>
              <a:gdLst/>
              <a:ahLst/>
              <a:cxnLst/>
              <a:rect l="l" t="t" r="r" b="b"/>
              <a:pathLst>
                <a:path w="997064" h="759923">
                  <a:moveTo>
                    <a:pt x="0" y="0"/>
                  </a:moveTo>
                  <a:lnTo>
                    <a:pt x="997064" y="0"/>
                  </a:lnTo>
                  <a:lnTo>
                    <a:pt x="997064" y="759923"/>
                  </a:lnTo>
                  <a:lnTo>
                    <a:pt x="0" y="75992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txBody>
            <a:bodyPr/>
            <a:lstStyle/>
            <a:p>
              <a:endParaRPr lang="vi-VN"/>
            </a:p>
          </p:txBody>
        </p:sp>
        <p:sp>
          <p:nvSpPr>
            <p:cNvPr id="17" name="TextBox 17"/>
            <p:cNvSpPr txBox="1"/>
            <p:nvPr/>
          </p:nvSpPr>
          <p:spPr>
            <a:xfrm>
              <a:off x="7256791" y="6983907"/>
              <a:ext cx="6279131" cy="505004"/>
            </a:xfrm>
            <a:prstGeom prst="rect">
              <a:avLst/>
            </a:prstGeom>
          </p:spPr>
          <p:txBody>
            <a:bodyPr lIns="0" tIns="0" rIns="0" bIns="0" rtlCol="0" anchor="t">
              <a:spAutoFit/>
            </a:bodyPr>
            <a:lstStyle/>
            <a:p>
              <a:pPr algn="l">
                <a:lnSpc>
                  <a:spcPts val="4049"/>
                </a:lnSpc>
              </a:pPr>
              <a:r>
                <a:rPr lang="en-US" sz="3375" dirty="0" err="1">
                  <a:solidFill>
                    <a:srgbClr val="000000"/>
                  </a:solidFill>
                  <a:latin typeface="Montserrat Bold"/>
                </a:rPr>
                <a:t>Thực</a:t>
              </a:r>
              <a:r>
                <a:rPr lang="en-US" sz="3375" dirty="0">
                  <a:solidFill>
                    <a:srgbClr val="000000"/>
                  </a:solidFill>
                  <a:latin typeface="Montserrat Bold"/>
                </a:rPr>
                <a:t> </a:t>
              </a:r>
              <a:r>
                <a:rPr lang="en-US" sz="3375" dirty="0" err="1">
                  <a:solidFill>
                    <a:srgbClr val="000000"/>
                  </a:solidFill>
                  <a:latin typeface="Montserrat Bold"/>
                </a:rPr>
                <a:t>nghiệm</a:t>
              </a:r>
              <a:endParaRPr lang="en-US" sz="3375" dirty="0">
                <a:solidFill>
                  <a:srgbClr val="000000"/>
                </a:solidFill>
                <a:latin typeface="Montserrat Bold"/>
              </a:endParaRPr>
            </a:p>
          </p:txBody>
        </p:sp>
        <p:sp>
          <p:nvSpPr>
            <p:cNvPr id="19" name="TextBox 19"/>
            <p:cNvSpPr txBox="1"/>
            <p:nvPr/>
          </p:nvSpPr>
          <p:spPr>
            <a:xfrm>
              <a:off x="6145213" y="6928412"/>
              <a:ext cx="657428" cy="635384"/>
            </a:xfrm>
            <a:prstGeom prst="rect">
              <a:avLst/>
            </a:prstGeom>
          </p:spPr>
          <p:txBody>
            <a:bodyPr lIns="0" tIns="0" rIns="0" bIns="0" rtlCol="0" anchor="t">
              <a:spAutoFit/>
            </a:bodyPr>
            <a:lstStyle/>
            <a:p>
              <a:pPr algn="ctr">
                <a:lnSpc>
                  <a:spcPts val="4319"/>
                </a:lnSpc>
              </a:pPr>
              <a:r>
                <a:rPr lang="en-US" sz="3599" u="sng" dirty="0">
                  <a:solidFill>
                    <a:srgbClr val="FF6600"/>
                  </a:solidFill>
                  <a:latin typeface="Times New Roman Bold"/>
                </a:rPr>
                <a:t>04</a:t>
              </a:r>
            </a:p>
          </p:txBody>
        </p:sp>
      </p:grpSp>
      <p:grpSp>
        <p:nvGrpSpPr>
          <p:cNvPr id="24" name="Group 24"/>
          <p:cNvGrpSpPr/>
          <p:nvPr/>
        </p:nvGrpSpPr>
        <p:grpSpPr>
          <a:xfrm>
            <a:off x="0" y="17942"/>
            <a:ext cx="2874195" cy="2021515"/>
            <a:chOff x="0" y="0"/>
            <a:chExt cx="3832260" cy="2695354"/>
          </a:xfrm>
        </p:grpSpPr>
        <p:sp>
          <p:nvSpPr>
            <p:cNvPr id="25" name="Freeform 25"/>
            <p:cNvSpPr/>
            <p:nvPr/>
          </p:nvSpPr>
          <p:spPr>
            <a:xfrm>
              <a:off x="0" y="0"/>
              <a:ext cx="3832225" cy="2695321"/>
            </a:xfrm>
            <a:custGeom>
              <a:avLst/>
              <a:gdLst/>
              <a:ahLst/>
              <a:cxnLst/>
              <a:rect l="l" t="t" r="r" b="b"/>
              <a:pathLst>
                <a:path w="3832225" h="2695321">
                  <a:moveTo>
                    <a:pt x="0" y="0"/>
                  </a:moveTo>
                  <a:lnTo>
                    <a:pt x="3832225" y="0"/>
                  </a:lnTo>
                  <a:lnTo>
                    <a:pt x="3832225" y="2695321"/>
                  </a:lnTo>
                  <a:lnTo>
                    <a:pt x="0" y="2695321"/>
                  </a:lnTo>
                  <a:lnTo>
                    <a:pt x="0" y="0"/>
                  </a:lnTo>
                  <a:close/>
                </a:path>
              </a:pathLst>
            </a:custGeom>
            <a:blipFill>
              <a:blip r:embed="rId10"/>
              <a:stretch>
                <a:fillRect l="-72" r="-73" b="-1"/>
              </a:stretch>
            </a:blipFill>
          </p:spPr>
          <p:txBody>
            <a:bodyPr/>
            <a:lstStyle/>
            <a:p>
              <a:endParaRPr lang="vi-VN"/>
            </a:p>
          </p:txBody>
        </p:sp>
      </p:grpSp>
      <p:grpSp>
        <p:nvGrpSpPr>
          <p:cNvPr id="33" name="Group 32">
            <a:extLst>
              <a:ext uri="{FF2B5EF4-FFF2-40B4-BE49-F238E27FC236}">
                <a16:creationId xmlns:a16="http://schemas.microsoft.com/office/drawing/2014/main" id="{C3105A7D-88A8-F31F-6262-B62FA3A67A3F}"/>
              </a:ext>
            </a:extLst>
          </p:cNvPr>
          <p:cNvGrpSpPr/>
          <p:nvPr/>
        </p:nvGrpSpPr>
        <p:grpSpPr>
          <a:xfrm>
            <a:off x="5720034" y="5133347"/>
            <a:ext cx="8088520" cy="1043153"/>
            <a:chOff x="5720034" y="5133347"/>
            <a:chExt cx="8088520" cy="1043153"/>
          </a:xfrm>
        </p:grpSpPr>
        <p:sp>
          <p:nvSpPr>
            <p:cNvPr id="12" name="Freeform 12"/>
            <p:cNvSpPr/>
            <p:nvPr/>
          </p:nvSpPr>
          <p:spPr>
            <a:xfrm>
              <a:off x="5720034" y="5133347"/>
              <a:ext cx="8088520" cy="1043153"/>
            </a:xfrm>
            <a:custGeom>
              <a:avLst/>
              <a:gdLst/>
              <a:ahLst/>
              <a:cxnLst/>
              <a:rect l="l" t="t" r="r" b="b"/>
              <a:pathLst>
                <a:path w="8088520" h="1043153">
                  <a:moveTo>
                    <a:pt x="0" y="0"/>
                  </a:moveTo>
                  <a:lnTo>
                    <a:pt x="8088521" y="0"/>
                  </a:lnTo>
                  <a:lnTo>
                    <a:pt x="8088521" y="1043153"/>
                  </a:lnTo>
                  <a:lnTo>
                    <a:pt x="0" y="104315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vi-VN" dirty="0"/>
            </a:p>
          </p:txBody>
        </p:sp>
        <p:sp>
          <p:nvSpPr>
            <p:cNvPr id="14" name="Freeform 14"/>
            <p:cNvSpPr/>
            <p:nvPr/>
          </p:nvSpPr>
          <p:spPr>
            <a:xfrm>
              <a:off x="5975362" y="5275029"/>
              <a:ext cx="997064" cy="759923"/>
            </a:xfrm>
            <a:custGeom>
              <a:avLst/>
              <a:gdLst/>
              <a:ahLst/>
              <a:cxnLst/>
              <a:rect l="l" t="t" r="r" b="b"/>
              <a:pathLst>
                <a:path w="997064" h="759923">
                  <a:moveTo>
                    <a:pt x="0" y="0"/>
                  </a:moveTo>
                  <a:lnTo>
                    <a:pt x="997064" y="0"/>
                  </a:lnTo>
                  <a:lnTo>
                    <a:pt x="997064" y="759923"/>
                  </a:lnTo>
                  <a:lnTo>
                    <a:pt x="0" y="759923"/>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txBody>
            <a:bodyPr/>
            <a:lstStyle/>
            <a:p>
              <a:endParaRPr lang="vi-VN"/>
            </a:p>
          </p:txBody>
        </p:sp>
        <p:sp>
          <p:nvSpPr>
            <p:cNvPr id="15" name="TextBox 15"/>
            <p:cNvSpPr txBox="1"/>
            <p:nvPr/>
          </p:nvSpPr>
          <p:spPr>
            <a:xfrm>
              <a:off x="6145212" y="5349295"/>
              <a:ext cx="657428" cy="635384"/>
            </a:xfrm>
            <a:prstGeom prst="rect">
              <a:avLst/>
            </a:prstGeom>
          </p:spPr>
          <p:txBody>
            <a:bodyPr lIns="0" tIns="0" rIns="0" bIns="0" rtlCol="0" anchor="t">
              <a:spAutoFit/>
            </a:bodyPr>
            <a:lstStyle/>
            <a:p>
              <a:pPr algn="ctr">
                <a:lnSpc>
                  <a:spcPts val="4319"/>
                </a:lnSpc>
              </a:pPr>
              <a:r>
                <a:rPr lang="en-US" sz="3599" u="sng" dirty="0">
                  <a:solidFill>
                    <a:srgbClr val="FF6600"/>
                  </a:solidFill>
                  <a:latin typeface="Times New Roman Bold"/>
                </a:rPr>
                <a:t>03</a:t>
              </a:r>
            </a:p>
          </p:txBody>
        </p:sp>
        <p:sp>
          <p:nvSpPr>
            <p:cNvPr id="13" name="TextBox 13"/>
            <p:cNvSpPr txBox="1"/>
            <p:nvPr/>
          </p:nvSpPr>
          <p:spPr>
            <a:xfrm>
              <a:off x="7256791" y="5402422"/>
              <a:ext cx="6279131" cy="505004"/>
            </a:xfrm>
            <a:prstGeom prst="rect">
              <a:avLst/>
            </a:prstGeom>
          </p:spPr>
          <p:txBody>
            <a:bodyPr lIns="0" tIns="0" rIns="0" bIns="0" rtlCol="0" anchor="t">
              <a:spAutoFit/>
            </a:bodyPr>
            <a:lstStyle/>
            <a:p>
              <a:pPr algn="l">
                <a:lnSpc>
                  <a:spcPts val="4049"/>
                </a:lnSpc>
              </a:pPr>
              <a:r>
                <a:rPr lang="en-US" sz="3375" dirty="0" err="1">
                  <a:solidFill>
                    <a:srgbClr val="000000"/>
                  </a:solidFill>
                  <a:latin typeface="Montserrat Bold"/>
                </a:rPr>
                <a:t>Cơ</a:t>
              </a:r>
              <a:r>
                <a:rPr lang="en-US" sz="3375" dirty="0">
                  <a:solidFill>
                    <a:srgbClr val="000000"/>
                  </a:solidFill>
                  <a:latin typeface="Montserrat Bold"/>
                </a:rPr>
                <a:t> </a:t>
              </a:r>
              <a:r>
                <a:rPr lang="en-US" sz="3375" dirty="0" err="1">
                  <a:solidFill>
                    <a:srgbClr val="000000"/>
                  </a:solidFill>
                  <a:latin typeface="Montserrat Bold"/>
                </a:rPr>
                <a:t>sở</a:t>
              </a:r>
              <a:r>
                <a:rPr lang="en-US" sz="3375" dirty="0">
                  <a:solidFill>
                    <a:srgbClr val="000000"/>
                  </a:solidFill>
                  <a:latin typeface="Montserrat Bold"/>
                </a:rPr>
                <a:t> </a:t>
              </a:r>
              <a:r>
                <a:rPr lang="en-US" sz="3375" dirty="0" err="1">
                  <a:solidFill>
                    <a:srgbClr val="000000"/>
                  </a:solidFill>
                  <a:latin typeface="Montserrat Bold"/>
                </a:rPr>
                <a:t>lý</a:t>
              </a:r>
              <a:r>
                <a:rPr lang="en-US" sz="3375" dirty="0">
                  <a:solidFill>
                    <a:srgbClr val="000000"/>
                  </a:solidFill>
                  <a:latin typeface="Montserrat Bold"/>
                </a:rPr>
                <a:t> </a:t>
              </a:r>
              <a:r>
                <a:rPr lang="en-US" sz="3375" dirty="0" err="1">
                  <a:solidFill>
                    <a:srgbClr val="000000"/>
                  </a:solidFill>
                  <a:latin typeface="Montserrat Bold"/>
                </a:rPr>
                <a:t>thuyết</a:t>
              </a:r>
              <a:endParaRPr lang="en-US" sz="3375" dirty="0">
                <a:solidFill>
                  <a:srgbClr val="000000"/>
                </a:solidFill>
                <a:latin typeface="Montserrat Bold"/>
              </a:endParaRPr>
            </a:p>
          </p:txBody>
        </p:sp>
      </p:grpSp>
      <p:grpSp>
        <p:nvGrpSpPr>
          <p:cNvPr id="35" name="Group 34">
            <a:extLst>
              <a:ext uri="{FF2B5EF4-FFF2-40B4-BE49-F238E27FC236}">
                <a16:creationId xmlns:a16="http://schemas.microsoft.com/office/drawing/2014/main" id="{03ECA329-97E7-7FBF-0E05-071BA6E1768B}"/>
              </a:ext>
            </a:extLst>
          </p:cNvPr>
          <p:cNvGrpSpPr/>
          <p:nvPr/>
        </p:nvGrpSpPr>
        <p:grpSpPr>
          <a:xfrm>
            <a:off x="5720034" y="8215147"/>
            <a:ext cx="8088520" cy="1043153"/>
            <a:chOff x="5720034" y="8215147"/>
            <a:chExt cx="8088520" cy="1043153"/>
          </a:xfrm>
        </p:grpSpPr>
        <p:sp>
          <p:nvSpPr>
            <p:cNvPr id="20" name="Freeform 20"/>
            <p:cNvSpPr/>
            <p:nvPr/>
          </p:nvSpPr>
          <p:spPr>
            <a:xfrm>
              <a:off x="5720034" y="8215147"/>
              <a:ext cx="8088520" cy="1043153"/>
            </a:xfrm>
            <a:custGeom>
              <a:avLst/>
              <a:gdLst/>
              <a:ahLst/>
              <a:cxnLst/>
              <a:rect l="l" t="t" r="r" b="b"/>
              <a:pathLst>
                <a:path w="8088520" h="1043153">
                  <a:moveTo>
                    <a:pt x="0" y="0"/>
                  </a:moveTo>
                  <a:lnTo>
                    <a:pt x="8088521" y="0"/>
                  </a:lnTo>
                  <a:lnTo>
                    <a:pt x="8088521" y="1043153"/>
                  </a:lnTo>
                  <a:lnTo>
                    <a:pt x="0" y="1043153"/>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vi-VN" dirty="0"/>
            </a:p>
          </p:txBody>
        </p:sp>
        <p:sp>
          <p:nvSpPr>
            <p:cNvPr id="21" name="Freeform 21"/>
            <p:cNvSpPr/>
            <p:nvPr/>
          </p:nvSpPr>
          <p:spPr>
            <a:xfrm>
              <a:off x="5997561" y="8391907"/>
              <a:ext cx="997064" cy="759923"/>
            </a:xfrm>
            <a:custGeom>
              <a:avLst/>
              <a:gdLst/>
              <a:ahLst/>
              <a:cxnLst/>
              <a:rect l="l" t="t" r="r" b="b"/>
              <a:pathLst>
                <a:path w="997064" h="759923">
                  <a:moveTo>
                    <a:pt x="0" y="0"/>
                  </a:moveTo>
                  <a:lnTo>
                    <a:pt x="997064" y="0"/>
                  </a:lnTo>
                  <a:lnTo>
                    <a:pt x="997064" y="759924"/>
                  </a:lnTo>
                  <a:lnTo>
                    <a:pt x="0" y="75992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txBody>
            <a:bodyPr/>
            <a:lstStyle/>
            <a:p>
              <a:endParaRPr lang="vi-VN"/>
            </a:p>
          </p:txBody>
        </p:sp>
        <p:sp>
          <p:nvSpPr>
            <p:cNvPr id="22" name="TextBox 22"/>
            <p:cNvSpPr txBox="1"/>
            <p:nvPr/>
          </p:nvSpPr>
          <p:spPr>
            <a:xfrm>
              <a:off x="6167413" y="8471742"/>
              <a:ext cx="657428" cy="635384"/>
            </a:xfrm>
            <a:prstGeom prst="rect">
              <a:avLst/>
            </a:prstGeom>
          </p:spPr>
          <p:txBody>
            <a:bodyPr lIns="0" tIns="0" rIns="0" bIns="0" rtlCol="0" anchor="t">
              <a:spAutoFit/>
            </a:bodyPr>
            <a:lstStyle/>
            <a:p>
              <a:pPr algn="ctr">
                <a:lnSpc>
                  <a:spcPts val="4319"/>
                </a:lnSpc>
              </a:pPr>
              <a:r>
                <a:rPr lang="en-US" sz="3599" u="sng" dirty="0">
                  <a:solidFill>
                    <a:srgbClr val="FF6600"/>
                  </a:solidFill>
                  <a:latin typeface="Times New Roman Bold"/>
                </a:rPr>
                <a:t>05</a:t>
              </a:r>
            </a:p>
          </p:txBody>
        </p:sp>
        <p:sp>
          <p:nvSpPr>
            <p:cNvPr id="23" name="TextBox 23"/>
            <p:cNvSpPr txBox="1"/>
            <p:nvPr/>
          </p:nvSpPr>
          <p:spPr>
            <a:xfrm>
              <a:off x="7256791" y="8484222"/>
              <a:ext cx="6419948" cy="505004"/>
            </a:xfrm>
            <a:prstGeom prst="rect">
              <a:avLst/>
            </a:prstGeom>
          </p:spPr>
          <p:txBody>
            <a:bodyPr lIns="0" tIns="0" rIns="0" bIns="0" rtlCol="0" anchor="t">
              <a:spAutoFit/>
            </a:bodyPr>
            <a:lstStyle/>
            <a:p>
              <a:pPr algn="l">
                <a:lnSpc>
                  <a:spcPts val="4049"/>
                </a:lnSpc>
              </a:pPr>
              <a:r>
                <a:rPr lang="en-US" sz="3375" dirty="0" err="1">
                  <a:solidFill>
                    <a:srgbClr val="000000"/>
                  </a:solidFill>
                  <a:latin typeface="Montserrat Bold"/>
                </a:rPr>
                <a:t>Kết</a:t>
              </a:r>
              <a:r>
                <a:rPr lang="en-US" sz="3375" dirty="0">
                  <a:solidFill>
                    <a:srgbClr val="000000"/>
                  </a:solidFill>
                  <a:latin typeface="Montserrat Bold"/>
                </a:rPr>
                <a:t> </a:t>
              </a:r>
              <a:r>
                <a:rPr lang="en-US" sz="3375" dirty="0" err="1">
                  <a:solidFill>
                    <a:srgbClr val="000000"/>
                  </a:solidFill>
                  <a:latin typeface="Montserrat Bold"/>
                </a:rPr>
                <a:t>quả</a:t>
              </a:r>
              <a:r>
                <a:rPr lang="en-US" sz="3375" dirty="0">
                  <a:solidFill>
                    <a:srgbClr val="000000"/>
                  </a:solidFill>
                  <a:latin typeface="Montserrat Bold"/>
                </a:rPr>
                <a:t> </a:t>
              </a:r>
              <a:r>
                <a:rPr lang="en-US" sz="3375" dirty="0" err="1">
                  <a:solidFill>
                    <a:srgbClr val="000000"/>
                  </a:solidFill>
                  <a:latin typeface="Montserrat Bold"/>
                </a:rPr>
                <a:t>và</a:t>
              </a:r>
              <a:r>
                <a:rPr lang="en-US" sz="3375" dirty="0">
                  <a:solidFill>
                    <a:srgbClr val="000000"/>
                  </a:solidFill>
                  <a:latin typeface="Montserrat Bold"/>
                </a:rPr>
                <a:t> </a:t>
              </a:r>
              <a:r>
                <a:rPr lang="en-US" sz="3375" dirty="0" err="1">
                  <a:solidFill>
                    <a:srgbClr val="000000"/>
                  </a:solidFill>
                  <a:latin typeface="Montserrat Bold"/>
                </a:rPr>
                <a:t>hướng</a:t>
              </a:r>
              <a:r>
                <a:rPr lang="en-US" sz="3375" dirty="0">
                  <a:solidFill>
                    <a:srgbClr val="000000"/>
                  </a:solidFill>
                  <a:latin typeface="Montserrat Bold"/>
                </a:rPr>
                <a:t> </a:t>
              </a:r>
              <a:r>
                <a:rPr lang="en-US" sz="3375" dirty="0" err="1">
                  <a:solidFill>
                    <a:srgbClr val="000000"/>
                  </a:solidFill>
                  <a:latin typeface="Montserrat Bold"/>
                </a:rPr>
                <a:t>phát</a:t>
              </a:r>
              <a:r>
                <a:rPr lang="en-US" sz="3375" dirty="0">
                  <a:solidFill>
                    <a:srgbClr val="000000"/>
                  </a:solidFill>
                  <a:latin typeface="Montserrat Bold"/>
                </a:rPr>
                <a:t> </a:t>
              </a:r>
              <a:r>
                <a:rPr lang="en-US" sz="3375" dirty="0" err="1">
                  <a:solidFill>
                    <a:srgbClr val="000000"/>
                  </a:solidFill>
                  <a:latin typeface="Montserrat Bold"/>
                </a:rPr>
                <a:t>triển</a:t>
              </a:r>
              <a:endParaRPr lang="en-US" sz="3375" dirty="0">
                <a:solidFill>
                  <a:srgbClr val="000000"/>
                </a:solidFill>
                <a:latin typeface="Montserrat Bold"/>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500" fill="hold"/>
                                        <p:tgtEl>
                                          <p:spTgt spid="32"/>
                                        </p:tgtEl>
                                        <p:attrNameLst>
                                          <p:attrName>ppt_x</p:attrName>
                                        </p:attrNameLst>
                                      </p:cBhvr>
                                      <p:tavLst>
                                        <p:tav tm="0">
                                          <p:val>
                                            <p:strVal val="0-#ppt_w/2"/>
                                          </p:val>
                                        </p:tav>
                                        <p:tav tm="100000">
                                          <p:val>
                                            <p:strVal val="#ppt_x"/>
                                          </p:val>
                                        </p:tav>
                                      </p:tavLst>
                                    </p:anim>
                                    <p:anim calcmode="lin" valueType="num">
                                      <p:cBhvr additive="base">
                                        <p:cTn id="14"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0-#ppt_w/2"/>
                                          </p:val>
                                        </p:tav>
                                        <p:tav tm="100000">
                                          <p:val>
                                            <p:strVal val="#ppt_x"/>
                                          </p:val>
                                        </p:tav>
                                      </p:tavLst>
                                    </p:anim>
                                    <p:anim calcmode="lin" valueType="num">
                                      <p:cBhvr additive="base">
                                        <p:cTn id="20"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0-#ppt_w/2"/>
                                          </p:val>
                                        </p:tav>
                                        <p:tav tm="100000">
                                          <p:val>
                                            <p:strVal val="#ppt_x"/>
                                          </p:val>
                                        </p:tav>
                                      </p:tavLst>
                                    </p:anim>
                                    <p:anim calcmode="lin" valueType="num">
                                      <p:cBhvr additive="base">
                                        <p:cTn id="26"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35"/>
                                        </p:tgtEl>
                                        <p:attrNameLst>
                                          <p:attrName>style.visibility</p:attrName>
                                        </p:attrNameLst>
                                      </p:cBhvr>
                                      <p:to>
                                        <p:strVal val="visible"/>
                                      </p:to>
                                    </p:set>
                                    <p:anim calcmode="lin" valueType="num">
                                      <p:cBhvr additive="base">
                                        <p:cTn id="31" dur="500" fill="hold"/>
                                        <p:tgtEl>
                                          <p:spTgt spid="35"/>
                                        </p:tgtEl>
                                        <p:attrNameLst>
                                          <p:attrName>ppt_x</p:attrName>
                                        </p:attrNameLst>
                                      </p:cBhvr>
                                      <p:tavLst>
                                        <p:tav tm="0">
                                          <p:val>
                                            <p:strVal val="0-#ppt_w/2"/>
                                          </p:val>
                                        </p:tav>
                                        <p:tav tm="100000">
                                          <p:val>
                                            <p:strVal val="#ppt_x"/>
                                          </p:val>
                                        </p:tav>
                                      </p:tavLst>
                                    </p:anim>
                                    <p:anim calcmode="lin" valueType="num">
                                      <p:cBhvr additive="base">
                                        <p:cTn id="32"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6232" y="2039458"/>
            <a:ext cx="16055537" cy="8027768"/>
          </a:xfrm>
          <a:custGeom>
            <a:avLst/>
            <a:gdLst/>
            <a:ahLst/>
            <a:cxnLst/>
            <a:rect l="l" t="t" r="r" b="b"/>
            <a:pathLst>
              <a:path w="16055537" h="8027768">
                <a:moveTo>
                  <a:pt x="0" y="0"/>
                </a:moveTo>
                <a:lnTo>
                  <a:pt x="16055536" y="0"/>
                </a:lnTo>
                <a:lnTo>
                  <a:pt x="16055536" y="8027768"/>
                </a:lnTo>
                <a:lnTo>
                  <a:pt x="0" y="802776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vi-VN"/>
          </a:p>
        </p:txBody>
      </p:sp>
      <p:sp>
        <p:nvSpPr>
          <p:cNvPr id="9" name="Freeform 9"/>
          <p:cNvSpPr/>
          <p:nvPr/>
        </p:nvSpPr>
        <p:spPr>
          <a:xfrm>
            <a:off x="2679927" y="491437"/>
            <a:ext cx="15608073" cy="1074525"/>
          </a:xfrm>
          <a:custGeom>
            <a:avLst/>
            <a:gdLst/>
            <a:ahLst/>
            <a:cxnLst/>
            <a:rect l="l" t="t" r="r" b="b"/>
            <a:pathLst>
              <a:path w="15608073" h="1074525">
                <a:moveTo>
                  <a:pt x="0" y="0"/>
                </a:moveTo>
                <a:lnTo>
                  <a:pt x="15608073" y="0"/>
                </a:lnTo>
                <a:lnTo>
                  <a:pt x="15608073" y="1074526"/>
                </a:lnTo>
                <a:lnTo>
                  <a:pt x="0" y="1074526"/>
                </a:lnTo>
                <a:lnTo>
                  <a:pt x="0" y="0"/>
                </a:lnTo>
                <a:close/>
              </a:path>
            </a:pathLst>
          </a:custGeom>
          <a:blipFill>
            <a:blip r:embed="rId5">
              <a:extLst>
                <a:ext uri="{96DAC541-7B7A-43D3-8B79-37D633B846F1}">
                  <asvg:svgBlip xmlns:asvg="http://schemas.microsoft.com/office/drawing/2016/SVG/main" xmlns="" r:embed="rId6"/>
                </a:ext>
              </a:extLst>
            </a:blip>
            <a:stretch>
              <a:fillRect b="-27559"/>
            </a:stretch>
          </a:blipFill>
        </p:spPr>
        <p:txBody>
          <a:bodyPr/>
          <a:lstStyle/>
          <a:p>
            <a:endParaRPr lang="vi-VN"/>
          </a:p>
        </p:txBody>
      </p:sp>
      <p:grpSp>
        <p:nvGrpSpPr>
          <p:cNvPr id="10" name="Group 10"/>
          <p:cNvGrpSpPr/>
          <p:nvPr/>
        </p:nvGrpSpPr>
        <p:grpSpPr>
          <a:xfrm>
            <a:off x="0" y="17942"/>
            <a:ext cx="2874195" cy="2021515"/>
            <a:chOff x="0" y="0"/>
            <a:chExt cx="3832260" cy="2695354"/>
          </a:xfrm>
        </p:grpSpPr>
        <p:sp>
          <p:nvSpPr>
            <p:cNvPr id="11" name="Freeform 11"/>
            <p:cNvSpPr/>
            <p:nvPr/>
          </p:nvSpPr>
          <p:spPr>
            <a:xfrm>
              <a:off x="0" y="0"/>
              <a:ext cx="3832225" cy="2695321"/>
            </a:xfrm>
            <a:custGeom>
              <a:avLst/>
              <a:gdLst/>
              <a:ahLst/>
              <a:cxnLst/>
              <a:rect l="l" t="t" r="r" b="b"/>
              <a:pathLst>
                <a:path w="3832225" h="2695321">
                  <a:moveTo>
                    <a:pt x="0" y="0"/>
                  </a:moveTo>
                  <a:lnTo>
                    <a:pt x="3832225" y="0"/>
                  </a:lnTo>
                  <a:lnTo>
                    <a:pt x="3832225" y="2695321"/>
                  </a:lnTo>
                  <a:lnTo>
                    <a:pt x="0" y="2695321"/>
                  </a:lnTo>
                  <a:lnTo>
                    <a:pt x="0" y="0"/>
                  </a:lnTo>
                  <a:close/>
                </a:path>
              </a:pathLst>
            </a:custGeom>
            <a:blipFill>
              <a:blip r:embed="rId7"/>
              <a:stretch>
                <a:fillRect l="-72" r="-73" b="-1"/>
              </a:stretch>
            </a:blipFill>
          </p:spPr>
          <p:txBody>
            <a:bodyPr/>
            <a:lstStyle/>
            <a:p>
              <a:endParaRPr lang="vi-VN"/>
            </a:p>
          </p:txBody>
        </p:sp>
      </p:grpSp>
      <p:sp>
        <p:nvSpPr>
          <p:cNvPr id="12" name="TextBox 12"/>
          <p:cNvSpPr txBox="1"/>
          <p:nvPr/>
        </p:nvSpPr>
        <p:spPr>
          <a:xfrm>
            <a:off x="2679927" y="739531"/>
            <a:ext cx="15608073" cy="606913"/>
          </a:xfrm>
          <a:prstGeom prst="rect">
            <a:avLst/>
          </a:prstGeom>
        </p:spPr>
        <p:txBody>
          <a:bodyPr lIns="0" tIns="0" rIns="0" bIns="0" rtlCol="0" anchor="t">
            <a:spAutoFit/>
          </a:bodyPr>
          <a:lstStyle/>
          <a:p>
            <a:pPr algn="ctr">
              <a:lnSpc>
                <a:spcPts val="4536"/>
              </a:lnSpc>
              <a:spcBef>
                <a:spcPct val="0"/>
              </a:spcBef>
            </a:pPr>
            <a:r>
              <a:rPr lang="en-US" sz="4200">
                <a:solidFill>
                  <a:srgbClr val="FFFFFF"/>
                </a:solidFill>
                <a:latin typeface="Arimo Bold"/>
              </a:rPr>
              <a:t>ĐÁNH GIÁ</a:t>
            </a:r>
          </a:p>
        </p:txBody>
      </p:sp>
      <p:grpSp>
        <p:nvGrpSpPr>
          <p:cNvPr id="3" name="Group 2">
            <a:extLst>
              <a:ext uri="{FF2B5EF4-FFF2-40B4-BE49-F238E27FC236}">
                <a16:creationId xmlns:a16="http://schemas.microsoft.com/office/drawing/2014/main" id="{5877EB0E-98D4-BB61-0A65-44588E2D3010}"/>
              </a:ext>
            </a:extLst>
          </p:cNvPr>
          <p:cNvGrpSpPr/>
          <p:nvPr/>
        </p:nvGrpSpPr>
        <p:grpSpPr>
          <a:xfrm>
            <a:off x="2308444" y="2646609"/>
            <a:ext cx="12614613" cy="6699453"/>
            <a:chOff x="2308444" y="2646609"/>
            <a:chExt cx="12614613" cy="6699453"/>
          </a:xfrm>
        </p:grpSpPr>
        <p:grpSp>
          <p:nvGrpSpPr>
            <p:cNvPr id="6" name="Group 6"/>
            <p:cNvGrpSpPr/>
            <p:nvPr/>
          </p:nvGrpSpPr>
          <p:grpSpPr>
            <a:xfrm>
              <a:off x="4334930" y="8460810"/>
              <a:ext cx="10588127" cy="885252"/>
              <a:chOff x="0" y="0"/>
              <a:chExt cx="14117503" cy="1180336"/>
            </a:xfrm>
          </p:grpSpPr>
          <p:sp>
            <p:nvSpPr>
              <p:cNvPr id="7" name="Freeform 7"/>
              <p:cNvSpPr/>
              <p:nvPr/>
            </p:nvSpPr>
            <p:spPr>
              <a:xfrm>
                <a:off x="8890" y="8890"/>
                <a:ext cx="14104112" cy="1167003"/>
              </a:xfrm>
              <a:custGeom>
                <a:avLst/>
                <a:gdLst/>
                <a:ahLst/>
                <a:cxnLst/>
                <a:rect l="l" t="t" r="r" b="b"/>
                <a:pathLst>
                  <a:path w="14104112" h="1167003">
                    <a:moveTo>
                      <a:pt x="0" y="0"/>
                    </a:moveTo>
                    <a:lnTo>
                      <a:pt x="14104112" y="0"/>
                    </a:lnTo>
                    <a:lnTo>
                      <a:pt x="14104112" y="1167003"/>
                    </a:lnTo>
                    <a:lnTo>
                      <a:pt x="0" y="1167003"/>
                    </a:lnTo>
                    <a:lnTo>
                      <a:pt x="0" y="0"/>
                    </a:lnTo>
                    <a:close/>
                  </a:path>
                </a:pathLst>
              </a:custGeom>
              <a:blipFill>
                <a:blip r:embed="rId8"/>
                <a:stretch>
                  <a:fillRect l="-589" t="-761" r="-558" b="-380"/>
                </a:stretch>
              </a:blipFill>
            </p:spPr>
            <p:txBody>
              <a:bodyPr/>
              <a:lstStyle/>
              <a:p>
                <a:endParaRPr lang="vi-VN"/>
              </a:p>
            </p:txBody>
          </p:sp>
          <p:sp>
            <p:nvSpPr>
              <p:cNvPr id="8" name="Freeform 8"/>
              <p:cNvSpPr/>
              <p:nvPr/>
            </p:nvSpPr>
            <p:spPr>
              <a:xfrm>
                <a:off x="0" y="0"/>
                <a:ext cx="14121892" cy="1184783"/>
              </a:xfrm>
              <a:custGeom>
                <a:avLst/>
                <a:gdLst/>
                <a:ahLst/>
                <a:cxnLst/>
                <a:rect l="l" t="t" r="r" b="b"/>
                <a:pathLst>
                  <a:path w="14121892" h="1184783">
                    <a:moveTo>
                      <a:pt x="8890" y="0"/>
                    </a:moveTo>
                    <a:lnTo>
                      <a:pt x="14113002" y="0"/>
                    </a:lnTo>
                    <a:cubicBezTo>
                      <a:pt x="14117955" y="0"/>
                      <a:pt x="14121892" y="3937"/>
                      <a:pt x="14121892" y="8890"/>
                    </a:cubicBezTo>
                    <a:lnTo>
                      <a:pt x="14121892" y="1175893"/>
                    </a:lnTo>
                    <a:cubicBezTo>
                      <a:pt x="14121892" y="1180846"/>
                      <a:pt x="14117955" y="1184783"/>
                      <a:pt x="14113002" y="1184783"/>
                    </a:cubicBezTo>
                    <a:lnTo>
                      <a:pt x="8890" y="1184783"/>
                    </a:lnTo>
                    <a:cubicBezTo>
                      <a:pt x="3937" y="1184783"/>
                      <a:pt x="0" y="1180846"/>
                      <a:pt x="0" y="1175893"/>
                    </a:cubicBezTo>
                    <a:lnTo>
                      <a:pt x="0" y="8890"/>
                    </a:lnTo>
                    <a:cubicBezTo>
                      <a:pt x="0" y="3937"/>
                      <a:pt x="3937" y="0"/>
                      <a:pt x="8890" y="0"/>
                    </a:cubicBezTo>
                    <a:moveTo>
                      <a:pt x="8890" y="17907"/>
                    </a:moveTo>
                    <a:lnTo>
                      <a:pt x="8890" y="8890"/>
                    </a:lnTo>
                    <a:lnTo>
                      <a:pt x="17780" y="8890"/>
                    </a:lnTo>
                    <a:lnTo>
                      <a:pt x="17780" y="1175893"/>
                    </a:lnTo>
                    <a:lnTo>
                      <a:pt x="8890" y="1175893"/>
                    </a:lnTo>
                    <a:lnTo>
                      <a:pt x="8890" y="1167003"/>
                    </a:lnTo>
                    <a:lnTo>
                      <a:pt x="14113002" y="1167003"/>
                    </a:lnTo>
                    <a:lnTo>
                      <a:pt x="14113002" y="1175893"/>
                    </a:lnTo>
                    <a:lnTo>
                      <a:pt x="14104113" y="1175893"/>
                    </a:lnTo>
                    <a:lnTo>
                      <a:pt x="14104113" y="8890"/>
                    </a:lnTo>
                    <a:lnTo>
                      <a:pt x="14113002" y="8890"/>
                    </a:lnTo>
                    <a:lnTo>
                      <a:pt x="14113002" y="17780"/>
                    </a:lnTo>
                    <a:lnTo>
                      <a:pt x="8890" y="17780"/>
                    </a:lnTo>
                    <a:close/>
                  </a:path>
                </a:pathLst>
              </a:custGeom>
              <a:solidFill>
                <a:srgbClr val="000000"/>
              </a:solidFill>
            </p:spPr>
            <p:txBody>
              <a:bodyPr/>
              <a:lstStyle/>
              <a:p>
                <a:endParaRPr lang="vi-VN"/>
              </a:p>
            </p:txBody>
          </p:sp>
        </p:grpSp>
        <p:grpSp>
          <p:nvGrpSpPr>
            <p:cNvPr id="16" name="Group 15">
              <a:extLst>
                <a:ext uri="{FF2B5EF4-FFF2-40B4-BE49-F238E27FC236}">
                  <a16:creationId xmlns:a16="http://schemas.microsoft.com/office/drawing/2014/main" id="{5636F495-DAD7-8238-4F76-F1C1F3415D3B}"/>
                </a:ext>
              </a:extLst>
            </p:cNvPr>
            <p:cNvGrpSpPr/>
            <p:nvPr/>
          </p:nvGrpSpPr>
          <p:grpSpPr>
            <a:xfrm>
              <a:off x="2308444" y="2646609"/>
              <a:ext cx="11015212" cy="1085958"/>
              <a:chOff x="2308444" y="2646609"/>
              <a:chExt cx="11015212" cy="1085958"/>
            </a:xfrm>
          </p:grpSpPr>
          <p:sp>
            <p:nvSpPr>
              <p:cNvPr id="5" name="TextBox 5"/>
              <p:cNvSpPr txBox="1"/>
              <p:nvPr/>
            </p:nvSpPr>
            <p:spPr>
              <a:xfrm>
                <a:off x="2874195" y="2646609"/>
                <a:ext cx="10449461" cy="1085958"/>
              </a:xfrm>
              <a:prstGeom prst="rect">
                <a:avLst/>
              </a:prstGeom>
            </p:spPr>
            <p:txBody>
              <a:bodyPr lIns="0" tIns="0" rIns="0" bIns="0" rtlCol="0" anchor="t">
                <a:spAutoFit/>
              </a:bodyPr>
              <a:lstStyle/>
              <a:p>
                <a:pPr algn="l">
                  <a:lnSpc>
                    <a:spcPts val="4319"/>
                  </a:lnSpc>
                </a:pPr>
                <a:r>
                  <a:rPr lang="en-US" sz="3600" dirty="0">
                    <a:solidFill>
                      <a:srgbClr val="000000"/>
                    </a:solidFill>
                    <a:latin typeface="Montserrat"/>
                  </a:rPr>
                  <a:t>So </a:t>
                </a:r>
                <a:r>
                  <a:rPr lang="en-US" sz="3600" dirty="0" err="1">
                    <a:solidFill>
                      <a:srgbClr val="000000"/>
                    </a:solidFill>
                    <a:latin typeface="Montserrat"/>
                  </a:rPr>
                  <a:t>sánh</a:t>
                </a:r>
                <a:r>
                  <a:rPr lang="en-US" sz="3600" dirty="0">
                    <a:solidFill>
                      <a:srgbClr val="000000"/>
                    </a:solidFill>
                    <a:latin typeface="Montserrat"/>
                  </a:rPr>
                  <a:t> </a:t>
                </a:r>
                <a:r>
                  <a:rPr lang="en-US" sz="3600" dirty="0" err="1">
                    <a:solidFill>
                      <a:srgbClr val="000000"/>
                    </a:solidFill>
                    <a:latin typeface="Montserrat"/>
                  </a:rPr>
                  <a:t>thời</a:t>
                </a:r>
                <a:r>
                  <a:rPr lang="en-US" sz="3600" dirty="0">
                    <a:solidFill>
                      <a:srgbClr val="000000"/>
                    </a:solidFill>
                    <a:latin typeface="Montserrat"/>
                  </a:rPr>
                  <a:t> </a:t>
                </a:r>
                <a:r>
                  <a:rPr lang="en-US" sz="3600" dirty="0" err="1">
                    <a:solidFill>
                      <a:srgbClr val="000000"/>
                    </a:solidFill>
                    <a:latin typeface="Montserrat"/>
                  </a:rPr>
                  <a:t>gian</a:t>
                </a:r>
                <a:r>
                  <a:rPr lang="en-US" sz="3600" dirty="0">
                    <a:solidFill>
                      <a:srgbClr val="000000"/>
                    </a:solidFill>
                    <a:latin typeface="Montserrat"/>
                  </a:rPr>
                  <a:t> </a:t>
                </a:r>
                <a:r>
                  <a:rPr lang="en-US" sz="3600" dirty="0" err="1">
                    <a:solidFill>
                      <a:srgbClr val="000000"/>
                    </a:solidFill>
                    <a:latin typeface="Montserrat"/>
                  </a:rPr>
                  <a:t>thực</a:t>
                </a:r>
                <a:r>
                  <a:rPr lang="en-US" sz="3600" dirty="0">
                    <a:solidFill>
                      <a:srgbClr val="000000"/>
                    </a:solidFill>
                    <a:latin typeface="Montserrat"/>
                  </a:rPr>
                  <a:t> </a:t>
                </a:r>
                <a:r>
                  <a:rPr lang="en-US" sz="3600" dirty="0" err="1">
                    <a:solidFill>
                      <a:srgbClr val="000000"/>
                    </a:solidFill>
                    <a:latin typeface="Montserrat"/>
                  </a:rPr>
                  <a:t>hiện</a:t>
                </a:r>
                <a:r>
                  <a:rPr lang="en-US" sz="3600" dirty="0">
                    <a:solidFill>
                      <a:srgbClr val="000000"/>
                    </a:solidFill>
                    <a:latin typeface="Montserrat"/>
                  </a:rPr>
                  <a:t> </a:t>
                </a:r>
                <a:r>
                  <a:rPr lang="en-US" sz="3600" dirty="0" err="1">
                    <a:solidFill>
                      <a:srgbClr val="000000"/>
                    </a:solidFill>
                    <a:latin typeface="Montserrat"/>
                  </a:rPr>
                  <a:t>của</a:t>
                </a:r>
                <a:r>
                  <a:rPr lang="en-US" sz="3600" dirty="0">
                    <a:solidFill>
                      <a:srgbClr val="000000"/>
                    </a:solidFill>
                    <a:latin typeface="Montserrat"/>
                  </a:rPr>
                  <a:t> </a:t>
                </a:r>
                <a:r>
                  <a:rPr lang="en-US" sz="3600" dirty="0" err="1">
                    <a:solidFill>
                      <a:srgbClr val="000000"/>
                    </a:solidFill>
                    <a:latin typeface="Montserrat"/>
                  </a:rPr>
                  <a:t>Apriori</a:t>
                </a:r>
                <a:r>
                  <a:rPr lang="en-US" sz="3600" dirty="0">
                    <a:solidFill>
                      <a:srgbClr val="000000"/>
                    </a:solidFill>
                    <a:latin typeface="Montserrat"/>
                  </a:rPr>
                  <a:t> </a:t>
                </a:r>
                <a:r>
                  <a:rPr lang="en-US" sz="3600" dirty="0" err="1">
                    <a:solidFill>
                      <a:srgbClr val="000000"/>
                    </a:solidFill>
                    <a:latin typeface="Montserrat"/>
                  </a:rPr>
                  <a:t>và</a:t>
                </a:r>
                <a:r>
                  <a:rPr lang="en-US" sz="3600" dirty="0">
                    <a:solidFill>
                      <a:srgbClr val="000000"/>
                    </a:solidFill>
                    <a:latin typeface="Montserrat"/>
                  </a:rPr>
                  <a:t> FP-Growth </a:t>
                </a:r>
                <a:r>
                  <a:rPr lang="en-US" sz="3600" dirty="0" err="1">
                    <a:solidFill>
                      <a:srgbClr val="000000"/>
                    </a:solidFill>
                    <a:latin typeface="Montserrat"/>
                  </a:rPr>
                  <a:t>với</a:t>
                </a:r>
                <a:r>
                  <a:rPr lang="en-US" sz="3600" dirty="0">
                    <a:solidFill>
                      <a:srgbClr val="000000"/>
                    </a:solidFill>
                    <a:latin typeface="Montserrat"/>
                  </a:rPr>
                  <a:t> </a:t>
                </a:r>
                <a:r>
                  <a:rPr lang="en-US" sz="3600" dirty="0" err="1">
                    <a:solidFill>
                      <a:srgbClr val="000000"/>
                    </a:solidFill>
                    <a:latin typeface="Montserrat"/>
                  </a:rPr>
                  <a:t>các</a:t>
                </a:r>
                <a:r>
                  <a:rPr lang="en-US" sz="3600" dirty="0">
                    <a:solidFill>
                      <a:srgbClr val="000000"/>
                    </a:solidFill>
                    <a:latin typeface="Montserrat"/>
                  </a:rPr>
                  <a:t> </a:t>
                </a:r>
                <a:r>
                  <a:rPr lang="en-US" sz="3600" dirty="0" err="1">
                    <a:solidFill>
                      <a:srgbClr val="000000"/>
                    </a:solidFill>
                    <a:latin typeface="Montserrat"/>
                  </a:rPr>
                  <a:t>độ</a:t>
                </a:r>
                <a:r>
                  <a:rPr lang="en-US" sz="3600" dirty="0">
                    <a:solidFill>
                      <a:srgbClr val="000000"/>
                    </a:solidFill>
                    <a:latin typeface="Montserrat"/>
                  </a:rPr>
                  <a:t> </a:t>
                </a:r>
                <a:r>
                  <a:rPr lang="en-US" sz="3600" dirty="0" err="1">
                    <a:solidFill>
                      <a:srgbClr val="000000"/>
                    </a:solidFill>
                    <a:latin typeface="Montserrat"/>
                  </a:rPr>
                  <a:t>hỗ</a:t>
                </a:r>
                <a:r>
                  <a:rPr lang="en-US" sz="3600" dirty="0">
                    <a:solidFill>
                      <a:srgbClr val="000000"/>
                    </a:solidFill>
                    <a:latin typeface="Montserrat"/>
                  </a:rPr>
                  <a:t> </a:t>
                </a:r>
                <a:r>
                  <a:rPr lang="en-US" sz="3600" dirty="0" err="1">
                    <a:solidFill>
                      <a:srgbClr val="000000"/>
                    </a:solidFill>
                    <a:latin typeface="Montserrat"/>
                  </a:rPr>
                  <a:t>trợ</a:t>
                </a:r>
                <a:r>
                  <a:rPr lang="en-US" sz="3600" dirty="0">
                    <a:solidFill>
                      <a:srgbClr val="000000"/>
                    </a:solidFill>
                    <a:latin typeface="Montserrat"/>
                  </a:rPr>
                  <a:t> </a:t>
                </a:r>
                <a:r>
                  <a:rPr lang="en-US" sz="3600" dirty="0" err="1">
                    <a:solidFill>
                      <a:srgbClr val="000000"/>
                    </a:solidFill>
                    <a:latin typeface="Montserrat"/>
                  </a:rPr>
                  <a:t>khác</a:t>
                </a:r>
                <a:r>
                  <a:rPr lang="en-US" sz="3600" dirty="0">
                    <a:solidFill>
                      <a:srgbClr val="000000"/>
                    </a:solidFill>
                    <a:latin typeface="Montserrat"/>
                  </a:rPr>
                  <a:t> </a:t>
                </a:r>
                <a:r>
                  <a:rPr lang="en-US" sz="3600" dirty="0" err="1">
                    <a:solidFill>
                      <a:srgbClr val="000000"/>
                    </a:solidFill>
                    <a:latin typeface="Montserrat"/>
                  </a:rPr>
                  <a:t>nhau</a:t>
                </a:r>
                <a:r>
                  <a:rPr lang="en-US" sz="3600" dirty="0">
                    <a:solidFill>
                      <a:srgbClr val="000000"/>
                    </a:solidFill>
                    <a:latin typeface="Montserrat"/>
                  </a:rPr>
                  <a:t>:</a:t>
                </a:r>
              </a:p>
            </p:txBody>
          </p:sp>
          <p:sp>
            <p:nvSpPr>
              <p:cNvPr id="14" name="Freeform 14"/>
              <p:cNvSpPr/>
              <p:nvPr/>
            </p:nvSpPr>
            <p:spPr>
              <a:xfrm>
                <a:off x="2308444" y="2734076"/>
                <a:ext cx="408397" cy="378696"/>
              </a:xfrm>
              <a:custGeom>
                <a:avLst/>
                <a:gdLst/>
                <a:ahLst/>
                <a:cxnLst/>
                <a:rect l="l" t="t" r="r" b="b"/>
                <a:pathLst>
                  <a:path w="408397" h="378696">
                    <a:moveTo>
                      <a:pt x="0" y="0"/>
                    </a:moveTo>
                    <a:lnTo>
                      <a:pt x="408398" y="0"/>
                    </a:lnTo>
                    <a:lnTo>
                      <a:pt x="408398" y="378696"/>
                    </a:lnTo>
                    <a:lnTo>
                      <a:pt x="0" y="37869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txBody>
              <a:bodyPr/>
              <a:lstStyle/>
              <a:p>
                <a:endParaRPr lang="vi-VN"/>
              </a:p>
            </p:txBody>
          </p:sp>
        </p:grpSp>
        <p:grpSp>
          <p:nvGrpSpPr>
            <p:cNvPr id="17" name="Group 16">
              <a:extLst>
                <a:ext uri="{FF2B5EF4-FFF2-40B4-BE49-F238E27FC236}">
                  <a16:creationId xmlns:a16="http://schemas.microsoft.com/office/drawing/2014/main" id="{38E33287-4B2A-06D2-2068-B8903115877F}"/>
                </a:ext>
              </a:extLst>
            </p:cNvPr>
            <p:cNvGrpSpPr/>
            <p:nvPr/>
          </p:nvGrpSpPr>
          <p:grpSpPr>
            <a:xfrm>
              <a:off x="2308444" y="7822635"/>
              <a:ext cx="11015212" cy="543033"/>
              <a:chOff x="2308444" y="7822635"/>
              <a:chExt cx="11015212" cy="543033"/>
            </a:xfrm>
          </p:grpSpPr>
          <p:sp>
            <p:nvSpPr>
              <p:cNvPr id="13" name="TextBox 13"/>
              <p:cNvSpPr txBox="1"/>
              <p:nvPr/>
            </p:nvSpPr>
            <p:spPr>
              <a:xfrm>
                <a:off x="2874195" y="7822635"/>
                <a:ext cx="10449461" cy="543033"/>
              </a:xfrm>
              <a:prstGeom prst="rect">
                <a:avLst/>
              </a:prstGeom>
            </p:spPr>
            <p:txBody>
              <a:bodyPr lIns="0" tIns="0" rIns="0" bIns="0" rtlCol="0" anchor="t">
                <a:spAutoFit/>
              </a:bodyPr>
              <a:lstStyle/>
              <a:p>
                <a:pPr algn="l">
                  <a:lnSpc>
                    <a:spcPts val="4319"/>
                  </a:lnSpc>
                </a:pPr>
                <a:r>
                  <a:rPr lang="en-US" sz="3600" dirty="0" err="1">
                    <a:solidFill>
                      <a:srgbClr val="000000"/>
                    </a:solidFill>
                    <a:latin typeface="Montserrat"/>
                  </a:rPr>
                  <a:t>Với</a:t>
                </a:r>
                <a:r>
                  <a:rPr lang="en-US" sz="3600" dirty="0">
                    <a:solidFill>
                      <a:srgbClr val="000000"/>
                    </a:solidFill>
                    <a:latin typeface="Montserrat"/>
                  </a:rPr>
                  <a:t> </a:t>
                </a:r>
                <a:r>
                  <a:rPr lang="en-US" sz="3600" dirty="0" err="1">
                    <a:solidFill>
                      <a:srgbClr val="000000"/>
                    </a:solidFill>
                    <a:latin typeface="Montserrat"/>
                  </a:rPr>
                  <a:t>min_support</a:t>
                </a:r>
                <a:r>
                  <a:rPr lang="en-US" sz="3600" dirty="0">
                    <a:solidFill>
                      <a:srgbClr val="000000"/>
                    </a:solidFill>
                    <a:latin typeface="Montserrat"/>
                  </a:rPr>
                  <a:t> = 0.001, </a:t>
                </a:r>
                <a:r>
                  <a:rPr lang="en-US" sz="3600" dirty="0" err="1">
                    <a:solidFill>
                      <a:srgbClr val="000000"/>
                    </a:solidFill>
                    <a:latin typeface="Montserrat"/>
                  </a:rPr>
                  <a:t>Apriori</a:t>
                </a:r>
                <a:r>
                  <a:rPr lang="en-US" sz="3600" dirty="0">
                    <a:solidFill>
                      <a:srgbClr val="000000"/>
                    </a:solidFill>
                    <a:latin typeface="Montserrat"/>
                  </a:rPr>
                  <a:t> </a:t>
                </a:r>
                <a:r>
                  <a:rPr lang="en-US" sz="3600" dirty="0" err="1">
                    <a:solidFill>
                      <a:srgbClr val="000000"/>
                    </a:solidFill>
                    <a:latin typeface="Montserrat"/>
                  </a:rPr>
                  <a:t>xảy</a:t>
                </a:r>
                <a:r>
                  <a:rPr lang="en-US" sz="3600" dirty="0">
                    <a:solidFill>
                      <a:srgbClr val="000000"/>
                    </a:solidFill>
                    <a:latin typeface="Montserrat"/>
                  </a:rPr>
                  <a:t> </a:t>
                </a:r>
                <a:r>
                  <a:rPr lang="en-US" sz="3600" dirty="0" err="1">
                    <a:solidFill>
                      <a:srgbClr val="000000"/>
                    </a:solidFill>
                    <a:latin typeface="Montserrat"/>
                  </a:rPr>
                  <a:t>ra</a:t>
                </a:r>
                <a:r>
                  <a:rPr lang="en-US" sz="3600" dirty="0">
                    <a:solidFill>
                      <a:srgbClr val="000000"/>
                    </a:solidFill>
                    <a:latin typeface="Montserrat"/>
                  </a:rPr>
                  <a:t> </a:t>
                </a:r>
                <a:r>
                  <a:rPr lang="en-US" sz="3600" dirty="0" err="1">
                    <a:solidFill>
                      <a:srgbClr val="000000"/>
                    </a:solidFill>
                    <a:latin typeface="Montserrat"/>
                  </a:rPr>
                  <a:t>lỗi</a:t>
                </a:r>
                <a:r>
                  <a:rPr lang="en-US" sz="3600" dirty="0">
                    <a:solidFill>
                      <a:srgbClr val="000000"/>
                    </a:solidFill>
                    <a:latin typeface="Montserrat"/>
                  </a:rPr>
                  <a:t>:</a:t>
                </a:r>
              </a:p>
            </p:txBody>
          </p:sp>
          <p:sp>
            <p:nvSpPr>
              <p:cNvPr id="15" name="Freeform 15"/>
              <p:cNvSpPr/>
              <p:nvPr/>
            </p:nvSpPr>
            <p:spPr>
              <a:xfrm>
                <a:off x="2308444" y="7904804"/>
                <a:ext cx="408397" cy="378696"/>
              </a:xfrm>
              <a:custGeom>
                <a:avLst/>
                <a:gdLst/>
                <a:ahLst/>
                <a:cxnLst/>
                <a:rect l="l" t="t" r="r" b="b"/>
                <a:pathLst>
                  <a:path w="408397" h="378696">
                    <a:moveTo>
                      <a:pt x="0" y="0"/>
                    </a:moveTo>
                    <a:lnTo>
                      <a:pt x="408398" y="0"/>
                    </a:lnTo>
                    <a:lnTo>
                      <a:pt x="408398" y="378696"/>
                    </a:lnTo>
                    <a:lnTo>
                      <a:pt x="0" y="378696"/>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txBody>
              <a:bodyPr/>
              <a:lstStyle/>
              <a:p>
                <a:endParaRPr lang="vi-VN"/>
              </a:p>
            </p:txBody>
          </p:sp>
        </p:grpSp>
        <p:pic>
          <p:nvPicPr>
            <p:cNvPr id="19" name="Picture 18">
              <a:extLst>
                <a:ext uri="{FF2B5EF4-FFF2-40B4-BE49-F238E27FC236}">
                  <a16:creationId xmlns:a16="http://schemas.microsoft.com/office/drawing/2014/main" id="{00296D83-566F-BD96-DA7F-4F406594B94B}"/>
                </a:ext>
              </a:extLst>
            </p:cNvPr>
            <p:cNvPicPr>
              <a:picLocks noChangeAspect="1"/>
            </p:cNvPicPr>
            <p:nvPr/>
          </p:nvPicPr>
          <p:blipFill>
            <a:blip r:embed="rId11"/>
            <a:stretch>
              <a:fillRect/>
            </a:stretch>
          </p:blipFill>
          <p:spPr>
            <a:xfrm>
              <a:off x="4402760" y="3827709"/>
              <a:ext cx="9482479" cy="3929944"/>
            </a:xfrm>
            <a:prstGeom prst="rect">
              <a:avLst/>
            </a:prstGeom>
          </p:spPr>
        </p:pic>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79927" y="491437"/>
            <a:ext cx="15608073" cy="1074525"/>
          </a:xfrm>
          <a:custGeom>
            <a:avLst/>
            <a:gdLst/>
            <a:ahLst/>
            <a:cxnLst/>
            <a:rect l="l" t="t" r="r" b="b"/>
            <a:pathLst>
              <a:path w="15608073" h="1074525">
                <a:moveTo>
                  <a:pt x="0" y="0"/>
                </a:moveTo>
                <a:lnTo>
                  <a:pt x="15608073" y="0"/>
                </a:lnTo>
                <a:lnTo>
                  <a:pt x="15608073" y="1074526"/>
                </a:lnTo>
                <a:lnTo>
                  <a:pt x="0" y="1074526"/>
                </a:lnTo>
                <a:lnTo>
                  <a:pt x="0" y="0"/>
                </a:lnTo>
                <a:close/>
              </a:path>
            </a:pathLst>
          </a:custGeom>
          <a:blipFill>
            <a:blip r:embed="rId3">
              <a:extLst>
                <a:ext uri="{96DAC541-7B7A-43D3-8B79-37D633B846F1}">
                  <asvg:svgBlip xmlns:asvg="http://schemas.microsoft.com/office/drawing/2016/SVG/main" xmlns="" r:embed="rId4"/>
                </a:ext>
              </a:extLst>
            </a:blip>
            <a:stretch>
              <a:fillRect b="-27559"/>
            </a:stretch>
          </a:blipFill>
        </p:spPr>
        <p:txBody>
          <a:bodyPr/>
          <a:lstStyle/>
          <a:p>
            <a:endParaRPr lang="vi-VN"/>
          </a:p>
        </p:txBody>
      </p:sp>
      <p:sp>
        <p:nvSpPr>
          <p:cNvPr id="3" name="Freeform 3"/>
          <p:cNvSpPr/>
          <p:nvPr/>
        </p:nvSpPr>
        <p:spPr>
          <a:xfrm>
            <a:off x="1116232" y="2039458"/>
            <a:ext cx="16055537" cy="8027768"/>
          </a:xfrm>
          <a:custGeom>
            <a:avLst/>
            <a:gdLst/>
            <a:ahLst/>
            <a:cxnLst/>
            <a:rect l="l" t="t" r="r" b="b"/>
            <a:pathLst>
              <a:path w="16055537" h="8027768">
                <a:moveTo>
                  <a:pt x="0" y="0"/>
                </a:moveTo>
                <a:lnTo>
                  <a:pt x="16055536" y="0"/>
                </a:lnTo>
                <a:lnTo>
                  <a:pt x="16055536" y="8027768"/>
                </a:lnTo>
                <a:lnTo>
                  <a:pt x="0" y="802776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vi-VN"/>
          </a:p>
        </p:txBody>
      </p:sp>
      <p:grpSp>
        <p:nvGrpSpPr>
          <p:cNvPr id="4" name="Group 4"/>
          <p:cNvGrpSpPr/>
          <p:nvPr/>
        </p:nvGrpSpPr>
        <p:grpSpPr>
          <a:xfrm>
            <a:off x="0" y="17942"/>
            <a:ext cx="2874195" cy="2021515"/>
            <a:chOff x="0" y="0"/>
            <a:chExt cx="3832260" cy="2695354"/>
          </a:xfrm>
        </p:grpSpPr>
        <p:sp>
          <p:nvSpPr>
            <p:cNvPr id="5" name="Freeform 5"/>
            <p:cNvSpPr/>
            <p:nvPr/>
          </p:nvSpPr>
          <p:spPr>
            <a:xfrm>
              <a:off x="0" y="0"/>
              <a:ext cx="3832225" cy="2695321"/>
            </a:xfrm>
            <a:custGeom>
              <a:avLst/>
              <a:gdLst/>
              <a:ahLst/>
              <a:cxnLst/>
              <a:rect l="l" t="t" r="r" b="b"/>
              <a:pathLst>
                <a:path w="3832225" h="2695321">
                  <a:moveTo>
                    <a:pt x="0" y="0"/>
                  </a:moveTo>
                  <a:lnTo>
                    <a:pt x="3832225" y="0"/>
                  </a:lnTo>
                  <a:lnTo>
                    <a:pt x="3832225" y="2695321"/>
                  </a:lnTo>
                  <a:lnTo>
                    <a:pt x="0" y="2695321"/>
                  </a:lnTo>
                  <a:lnTo>
                    <a:pt x="0" y="0"/>
                  </a:lnTo>
                  <a:close/>
                </a:path>
              </a:pathLst>
            </a:custGeom>
            <a:blipFill>
              <a:blip r:embed="rId7"/>
              <a:stretch>
                <a:fillRect l="-72" r="-73" b="-1"/>
              </a:stretch>
            </a:blipFill>
          </p:spPr>
          <p:txBody>
            <a:bodyPr/>
            <a:lstStyle/>
            <a:p>
              <a:endParaRPr lang="vi-VN"/>
            </a:p>
          </p:txBody>
        </p:sp>
      </p:grpSp>
      <p:sp>
        <p:nvSpPr>
          <p:cNvPr id="8" name="TextBox 8"/>
          <p:cNvSpPr txBox="1"/>
          <p:nvPr/>
        </p:nvSpPr>
        <p:spPr>
          <a:xfrm>
            <a:off x="3539583" y="758581"/>
            <a:ext cx="13888761" cy="587863"/>
          </a:xfrm>
          <a:prstGeom prst="rect">
            <a:avLst/>
          </a:prstGeom>
        </p:spPr>
        <p:txBody>
          <a:bodyPr lIns="0" tIns="0" rIns="0" bIns="0" rtlCol="0" anchor="t">
            <a:spAutoFit/>
          </a:bodyPr>
          <a:lstStyle/>
          <a:p>
            <a:pPr algn="ctr">
              <a:lnSpc>
                <a:spcPts val="4536"/>
              </a:lnSpc>
            </a:pPr>
            <a:r>
              <a:rPr lang="en-US" sz="4200">
                <a:solidFill>
                  <a:srgbClr val="FFFFFF"/>
                </a:solidFill>
                <a:latin typeface="Montserrat Bold"/>
              </a:rPr>
              <a:t>KẾT QUẢ</a:t>
            </a:r>
          </a:p>
        </p:txBody>
      </p:sp>
      <p:grpSp>
        <p:nvGrpSpPr>
          <p:cNvPr id="17" name="Group 16">
            <a:extLst>
              <a:ext uri="{FF2B5EF4-FFF2-40B4-BE49-F238E27FC236}">
                <a16:creationId xmlns:a16="http://schemas.microsoft.com/office/drawing/2014/main" id="{F37C0F48-7FDF-88ED-35FF-0C6EC2B07814}"/>
              </a:ext>
            </a:extLst>
          </p:cNvPr>
          <p:cNvGrpSpPr/>
          <p:nvPr/>
        </p:nvGrpSpPr>
        <p:grpSpPr>
          <a:xfrm>
            <a:off x="2762847" y="2631867"/>
            <a:ext cx="11591054" cy="4696039"/>
            <a:chOff x="2762847" y="2631867"/>
            <a:chExt cx="11591054" cy="4696039"/>
          </a:xfrm>
        </p:grpSpPr>
        <p:sp>
          <p:nvSpPr>
            <p:cNvPr id="6" name="TextBox 6"/>
            <p:cNvSpPr txBox="1"/>
            <p:nvPr/>
          </p:nvSpPr>
          <p:spPr>
            <a:xfrm>
              <a:off x="3315510" y="2631867"/>
              <a:ext cx="6850941" cy="561938"/>
            </a:xfrm>
            <a:prstGeom prst="rect">
              <a:avLst/>
            </a:prstGeom>
          </p:spPr>
          <p:txBody>
            <a:bodyPr lIns="0" tIns="0" rIns="0" bIns="0" rtlCol="0" anchor="t">
              <a:spAutoFit/>
            </a:bodyPr>
            <a:lstStyle/>
            <a:p>
              <a:pPr algn="just">
                <a:lnSpc>
                  <a:spcPts val="4439"/>
                </a:lnSpc>
              </a:pPr>
              <a:r>
                <a:rPr lang="en-US" sz="3699" dirty="0">
                  <a:solidFill>
                    <a:srgbClr val="000000"/>
                  </a:solidFill>
                  <a:latin typeface="Montserrat Bold"/>
                </a:rPr>
                <a:t>ÁP DỤNG VÀO SIÊU THỊ</a:t>
              </a:r>
            </a:p>
          </p:txBody>
        </p:sp>
        <p:grpSp>
          <p:nvGrpSpPr>
            <p:cNvPr id="14" name="Group 13">
              <a:extLst>
                <a:ext uri="{FF2B5EF4-FFF2-40B4-BE49-F238E27FC236}">
                  <a16:creationId xmlns:a16="http://schemas.microsoft.com/office/drawing/2014/main" id="{C1C867D5-6148-BAAE-4584-C823587AD898}"/>
                </a:ext>
              </a:extLst>
            </p:cNvPr>
            <p:cNvGrpSpPr/>
            <p:nvPr/>
          </p:nvGrpSpPr>
          <p:grpSpPr>
            <a:xfrm>
              <a:off x="2762847" y="3425676"/>
              <a:ext cx="11591054" cy="990636"/>
              <a:chOff x="2762847" y="3425676"/>
              <a:chExt cx="11591054" cy="990636"/>
            </a:xfrm>
          </p:grpSpPr>
          <p:sp>
            <p:nvSpPr>
              <p:cNvPr id="7" name="TextBox 7"/>
              <p:cNvSpPr txBox="1"/>
              <p:nvPr/>
            </p:nvSpPr>
            <p:spPr>
              <a:xfrm>
                <a:off x="3315510" y="3425676"/>
                <a:ext cx="11038391" cy="990636"/>
              </a:xfrm>
              <a:prstGeom prst="rect">
                <a:avLst/>
              </a:prstGeom>
            </p:spPr>
            <p:txBody>
              <a:bodyPr lIns="0" tIns="0" rIns="0" bIns="0" rtlCol="0" anchor="t">
                <a:spAutoFit/>
              </a:bodyPr>
              <a:lstStyle/>
              <a:p>
                <a:pPr algn="just">
                  <a:lnSpc>
                    <a:spcPts val="3959"/>
                  </a:lnSpc>
                </a:pPr>
                <a:r>
                  <a:rPr lang="en-US" sz="3299" dirty="0" err="1">
                    <a:solidFill>
                      <a:srgbClr val="000000"/>
                    </a:solidFill>
                    <a:latin typeface="Montserrat"/>
                  </a:rPr>
                  <a:t>Đưa</a:t>
                </a:r>
                <a:r>
                  <a:rPr lang="en-US" sz="3299" dirty="0">
                    <a:solidFill>
                      <a:srgbClr val="000000"/>
                    </a:solidFill>
                    <a:latin typeface="Montserrat"/>
                  </a:rPr>
                  <a:t> </a:t>
                </a:r>
                <a:r>
                  <a:rPr lang="en-US" sz="3299" dirty="0" err="1">
                    <a:solidFill>
                      <a:srgbClr val="000000"/>
                    </a:solidFill>
                    <a:latin typeface="Montserrat"/>
                  </a:rPr>
                  <a:t>ra</a:t>
                </a:r>
                <a:r>
                  <a:rPr lang="en-US" sz="3299" dirty="0">
                    <a:solidFill>
                      <a:srgbClr val="000000"/>
                    </a:solidFill>
                    <a:latin typeface="Montserrat"/>
                  </a:rPr>
                  <a:t> </a:t>
                </a:r>
                <a:r>
                  <a:rPr lang="en-US" sz="3299" dirty="0" err="1">
                    <a:solidFill>
                      <a:srgbClr val="000000"/>
                    </a:solidFill>
                    <a:latin typeface="Montserrat"/>
                  </a:rPr>
                  <a:t>gợi</a:t>
                </a:r>
                <a:r>
                  <a:rPr lang="en-US" sz="3299" dirty="0">
                    <a:solidFill>
                      <a:srgbClr val="000000"/>
                    </a:solidFill>
                    <a:latin typeface="Montserrat"/>
                  </a:rPr>
                  <a:t> ý </a:t>
                </a:r>
                <a:r>
                  <a:rPr lang="en-US" sz="3299" dirty="0" err="1">
                    <a:solidFill>
                      <a:srgbClr val="000000"/>
                    </a:solidFill>
                    <a:latin typeface="Montserrat"/>
                  </a:rPr>
                  <a:t>sắp</a:t>
                </a:r>
                <a:r>
                  <a:rPr lang="en-US" sz="3299" dirty="0">
                    <a:solidFill>
                      <a:srgbClr val="000000"/>
                    </a:solidFill>
                    <a:latin typeface="Montserrat"/>
                  </a:rPr>
                  <a:t> </a:t>
                </a:r>
                <a:r>
                  <a:rPr lang="en-US" sz="3299" dirty="0" err="1">
                    <a:solidFill>
                      <a:srgbClr val="000000"/>
                    </a:solidFill>
                    <a:latin typeface="Montserrat"/>
                  </a:rPr>
                  <a:t>xếp</a:t>
                </a:r>
                <a:r>
                  <a:rPr lang="en-US" sz="3299" dirty="0">
                    <a:solidFill>
                      <a:srgbClr val="000000"/>
                    </a:solidFill>
                    <a:latin typeface="Montserrat"/>
                  </a:rPr>
                  <a:t> </a:t>
                </a:r>
                <a:r>
                  <a:rPr lang="en-US" sz="3299" dirty="0" err="1">
                    <a:solidFill>
                      <a:srgbClr val="000000"/>
                    </a:solidFill>
                    <a:latin typeface="Montserrat"/>
                  </a:rPr>
                  <a:t>sản</a:t>
                </a:r>
                <a:r>
                  <a:rPr lang="en-US" sz="3299" dirty="0">
                    <a:solidFill>
                      <a:srgbClr val="000000"/>
                    </a:solidFill>
                    <a:latin typeface="Montserrat"/>
                  </a:rPr>
                  <a:t> </a:t>
                </a:r>
                <a:r>
                  <a:rPr lang="en-US" sz="3299" dirty="0" err="1">
                    <a:solidFill>
                      <a:srgbClr val="000000"/>
                    </a:solidFill>
                    <a:latin typeface="Montserrat"/>
                  </a:rPr>
                  <a:t>phẩm</a:t>
                </a:r>
                <a:r>
                  <a:rPr lang="en-US" sz="3299" dirty="0">
                    <a:solidFill>
                      <a:srgbClr val="000000"/>
                    </a:solidFill>
                    <a:latin typeface="Montserrat"/>
                  </a:rPr>
                  <a:t> </a:t>
                </a:r>
                <a:r>
                  <a:rPr lang="en-US" sz="3299" dirty="0" err="1">
                    <a:solidFill>
                      <a:srgbClr val="000000"/>
                    </a:solidFill>
                    <a:latin typeface="Montserrat"/>
                  </a:rPr>
                  <a:t>để</a:t>
                </a:r>
                <a:r>
                  <a:rPr lang="en-US" sz="3299" dirty="0">
                    <a:solidFill>
                      <a:srgbClr val="000000"/>
                    </a:solidFill>
                    <a:latin typeface="Montserrat"/>
                  </a:rPr>
                  <a:t> </a:t>
                </a:r>
                <a:r>
                  <a:rPr lang="en-US" sz="3299" dirty="0" err="1">
                    <a:solidFill>
                      <a:srgbClr val="000000"/>
                    </a:solidFill>
                    <a:latin typeface="Montserrat"/>
                  </a:rPr>
                  <a:t>tăng</a:t>
                </a:r>
                <a:r>
                  <a:rPr lang="en-US" sz="3299" dirty="0">
                    <a:solidFill>
                      <a:srgbClr val="000000"/>
                    </a:solidFill>
                    <a:latin typeface="Montserrat"/>
                  </a:rPr>
                  <a:t> </a:t>
                </a:r>
                <a:r>
                  <a:rPr lang="en-US" sz="3299" dirty="0" err="1">
                    <a:solidFill>
                      <a:srgbClr val="000000"/>
                    </a:solidFill>
                    <a:latin typeface="Montserrat"/>
                  </a:rPr>
                  <a:t>tỉ</a:t>
                </a:r>
                <a:r>
                  <a:rPr lang="en-US" sz="3299" dirty="0">
                    <a:solidFill>
                      <a:srgbClr val="000000"/>
                    </a:solidFill>
                    <a:latin typeface="Montserrat"/>
                  </a:rPr>
                  <a:t> </a:t>
                </a:r>
                <a:r>
                  <a:rPr lang="en-US" sz="3299" dirty="0" err="1">
                    <a:solidFill>
                      <a:srgbClr val="000000"/>
                    </a:solidFill>
                    <a:latin typeface="Montserrat"/>
                  </a:rPr>
                  <a:t>lệ</a:t>
                </a:r>
                <a:r>
                  <a:rPr lang="en-US" sz="3299" dirty="0">
                    <a:solidFill>
                      <a:srgbClr val="000000"/>
                    </a:solidFill>
                    <a:latin typeface="Montserrat"/>
                  </a:rPr>
                  <a:t> </a:t>
                </a:r>
                <a:r>
                  <a:rPr lang="en-US" sz="3299" dirty="0" err="1">
                    <a:solidFill>
                      <a:srgbClr val="000000"/>
                    </a:solidFill>
                    <a:latin typeface="Montserrat"/>
                  </a:rPr>
                  <a:t>mua</a:t>
                </a:r>
                <a:r>
                  <a:rPr lang="en-US" sz="3299" dirty="0">
                    <a:solidFill>
                      <a:srgbClr val="000000"/>
                    </a:solidFill>
                    <a:latin typeface="Montserrat"/>
                  </a:rPr>
                  <a:t> </a:t>
                </a:r>
                <a:r>
                  <a:rPr lang="en-US" sz="3299" dirty="0" err="1">
                    <a:solidFill>
                      <a:srgbClr val="000000"/>
                    </a:solidFill>
                    <a:latin typeface="Montserrat"/>
                  </a:rPr>
                  <a:t>hàng</a:t>
                </a:r>
                <a:endParaRPr lang="en-US" sz="3299" dirty="0">
                  <a:solidFill>
                    <a:srgbClr val="000000"/>
                  </a:solidFill>
                  <a:latin typeface="Montserrat"/>
                </a:endParaRPr>
              </a:p>
            </p:txBody>
          </p:sp>
          <p:sp>
            <p:nvSpPr>
              <p:cNvPr id="11" name="Freeform 11"/>
              <p:cNvSpPr/>
              <p:nvPr/>
            </p:nvSpPr>
            <p:spPr>
              <a:xfrm>
                <a:off x="2762847" y="3485388"/>
                <a:ext cx="408397" cy="378696"/>
              </a:xfrm>
              <a:custGeom>
                <a:avLst/>
                <a:gdLst/>
                <a:ahLst/>
                <a:cxnLst/>
                <a:rect l="l" t="t" r="r" b="b"/>
                <a:pathLst>
                  <a:path w="408397" h="378696">
                    <a:moveTo>
                      <a:pt x="0" y="0"/>
                    </a:moveTo>
                    <a:lnTo>
                      <a:pt x="408397" y="0"/>
                    </a:lnTo>
                    <a:lnTo>
                      <a:pt x="408397" y="378696"/>
                    </a:lnTo>
                    <a:lnTo>
                      <a:pt x="0" y="37869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vi-VN"/>
              </a:p>
            </p:txBody>
          </p:sp>
        </p:grpSp>
        <p:grpSp>
          <p:nvGrpSpPr>
            <p:cNvPr id="15" name="Group 14">
              <a:extLst>
                <a:ext uri="{FF2B5EF4-FFF2-40B4-BE49-F238E27FC236}">
                  <a16:creationId xmlns:a16="http://schemas.microsoft.com/office/drawing/2014/main" id="{37CF899F-D4E1-8873-48BC-4C58E485583E}"/>
                </a:ext>
              </a:extLst>
            </p:cNvPr>
            <p:cNvGrpSpPr/>
            <p:nvPr/>
          </p:nvGrpSpPr>
          <p:grpSpPr>
            <a:xfrm>
              <a:off x="2762847" y="4879909"/>
              <a:ext cx="11591054" cy="990636"/>
              <a:chOff x="2762847" y="4879909"/>
              <a:chExt cx="11591054" cy="990636"/>
            </a:xfrm>
          </p:grpSpPr>
          <p:sp>
            <p:nvSpPr>
              <p:cNvPr id="9" name="TextBox 9"/>
              <p:cNvSpPr txBox="1"/>
              <p:nvPr/>
            </p:nvSpPr>
            <p:spPr>
              <a:xfrm>
                <a:off x="3315510" y="4879909"/>
                <a:ext cx="11038391" cy="990636"/>
              </a:xfrm>
              <a:prstGeom prst="rect">
                <a:avLst/>
              </a:prstGeom>
            </p:spPr>
            <p:txBody>
              <a:bodyPr lIns="0" tIns="0" rIns="0" bIns="0" rtlCol="0" anchor="t">
                <a:spAutoFit/>
              </a:bodyPr>
              <a:lstStyle/>
              <a:p>
                <a:pPr algn="just">
                  <a:lnSpc>
                    <a:spcPts val="3959"/>
                  </a:lnSpc>
                </a:pPr>
                <a:r>
                  <a:rPr lang="en-US" sz="3299" dirty="0" err="1">
                    <a:solidFill>
                      <a:srgbClr val="000000"/>
                    </a:solidFill>
                    <a:latin typeface="Montserrat"/>
                  </a:rPr>
                  <a:t>Đề</a:t>
                </a:r>
                <a:r>
                  <a:rPr lang="en-US" sz="3299" dirty="0">
                    <a:solidFill>
                      <a:srgbClr val="000000"/>
                    </a:solidFill>
                    <a:latin typeface="Montserrat"/>
                  </a:rPr>
                  <a:t> </a:t>
                </a:r>
                <a:r>
                  <a:rPr lang="en-US" sz="3299" dirty="0" err="1">
                    <a:solidFill>
                      <a:srgbClr val="000000"/>
                    </a:solidFill>
                    <a:latin typeface="Montserrat"/>
                  </a:rPr>
                  <a:t>xuất</a:t>
                </a:r>
                <a:r>
                  <a:rPr lang="en-US" sz="3299" dirty="0">
                    <a:solidFill>
                      <a:srgbClr val="000000"/>
                    </a:solidFill>
                    <a:latin typeface="Montserrat"/>
                  </a:rPr>
                  <a:t> </a:t>
                </a:r>
                <a:r>
                  <a:rPr lang="en-US" sz="3299" dirty="0" err="1">
                    <a:solidFill>
                      <a:srgbClr val="000000"/>
                    </a:solidFill>
                    <a:latin typeface="Montserrat"/>
                  </a:rPr>
                  <a:t>phương</a:t>
                </a:r>
                <a:r>
                  <a:rPr lang="en-US" sz="3299" dirty="0">
                    <a:solidFill>
                      <a:srgbClr val="000000"/>
                    </a:solidFill>
                    <a:latin typeface="Montserrat"/>
                  </a:rPr>
                  <a:t> </a:t>
                </a:r>
                <a:r>
                  <a:rPr lang="en-US" sz="3299" dirty="0" err="1">
                    <a:solidFill>
                      <a:srgbClr val="000000"/>
                    </a:solidFill>
                    <a:latin typeface="Montserrat"/>
                  </a:rPr>
                  <a:t>án</a:t>
                </a:r>
                <a:r>
                  <a:rPr lang="en-US" sz="3299" dirty="0">
                    <a:solidFill>
                      <a:srgbClr val="000000"/>
                    </a:solidFill>
                    <a:latin typeface="Montserrat"/>
                  </a:rPr>
                  <a:t> </a:t>
                </a:r>
                <a:r>
                  <a:rPr lang="en-US" sz="3299" dirty="0" err="1">
                    <a:solidFill>
                      <a:srgbClr val="000000"/>
                    </a:solidFill>
                    <a:latin typeface="Montserrat"/>
                  </a:rPr>
                  <a:t>tạo</a:t>
                </a:r>
                <a:r>
                  <a:rPr lang="en-US" sz="3299" dirty="0">
                    <a:solidFill>
                      <a:srgbClr val="000000"/>
                    </a:solidFill>
                    <a:latin typeface="Montserrat"/>
                  </a:rPr>
                  <a:t> combo </a:t>
                </a:r>
                <a:r>
                  <a:rPr lang="en-US" sz="3299" dirty="0" err="1">
                    <a:solidFill>
                      <a:srgbClr val="000000"/>
                    </a:solidFill>
                    <a:latin typeface="Montserrat"/>
                  </a:rPr>
                  <a:t>sản</a:t>
                </a:r>
                <a:r>
                  <a:rPr lang="en-US" sz="3299" dirty="0">
                    <a:solidFill>
                      <a:srgbClr val="000000"/>
                    </a:solidFill>
                    <a:latin typeface="Montserrat"/>
                  </a:rPr>
                  <a:t> </a:t>
                </a:r>
                <a:r>
                  <a:rPr lang="en-US" sz="3299" dirty="0" err="1">
                    <a:solidFill>
                      <a:srgbClr val="000000"/>
                    </a:solidFill>
                    <a:latin typeface="Montserrat"/>
                  </a:rPr>
                  <a:t>phẩm</a:t>
                </a:r>
                <a:r>
                  <a:rPr lang="en-US" sz="3299" dirty="0">
                    <a:solidFill>
                      <a:srgbClr val="000000"/>
                    </a:solidFill>
                    <a:latin typeface="Montserrat"/>
                  </a:rPr>
                  <a:t> </a:t>
                </a:r>
                <a:r>
                  <a:rPr lang="en-US" sz="3299" dirty="0" err="1">
                    <a:solidFill>
                      <a:srgbClr val="000000"/>
                    </a:solidFill>
                    <a:latin typeface="Montserrat"/>
                  </a:rPr>
                  <a:t>để</a:t>
                </a:r>
                <a:r>
                  <a:rPr lang="en-US" sz="3299" dirty="0">
                    <a:solidFill>
                      <a:srgbClr val="000000"/>
                    </a:solidFill>
                    <a:latin typeface="Montserrat"/>
                  </a:rPr>
                  <a:t> </a:t>
                </a:r>
                <a:r>
                  <a:rPr lang="en-US" sz="3299" dirty="0" err="1">
                    <a:solidFill>
                      <a:srgbClr val="000000"/>
                    </a:solidFill>
                    <a:latin typeface="Montserrat"/>
                  </a:rPr>
                  <a:t>thu</a:t>
                </a:r>
                <a:r>
                  <a:rPr lang="en-US" sz="3299" dirty="0">
                    <a:solidFill>
                      <a:srgbClr val="000000"/>
                    </a:solidFill>
                    <a:latin typeface="Montserrat"/>
                  </a:rPr>
                  <a:t> </a:t>
                </a:r>
                <a:r>
                  <a:rPr lang="en-US" sz="3299" dirty="0" err="1">
                    <a:solidFill>
                      <a:srgbClr val="000000"/>
                    </a:solidFill>
                    <a:latin typeface="Montserrat"/>
                  </a:rPr>
                  <a:t>hút</a:t>
                </a:r>
                <a:r>
                  <a:rPr lang="en-US" sz="3299" dirty="0">
                    <a:solidFill>
                      <a:srgbClr val="000000"/>
                    </a:solidFill>
                    <a:latin typeface="Montserrat"/>
                  </a:rPr>
                  <a:t> </a:t>
                </a:r>
                <a:r>
                  <a:rPr lang="en-US" sz="3299" dirty="0" err="1">
                    <a:solidFill>
                      <a:srgbClr val="000000"/>
                    </a:solidFill>
                    <a:latin typeface="Montserrat"/>
                  </a:rPr>
                  <a:t>khách</a:t>
                </a:r>
                <a:r>
                  <a:rPr lang="en-US" sz="3299" dirty="0">
                    <a:solidFill>
                      <a:srgbClr val="000000"/>
                    </a:solidFill>
                    <a:latin typeface="Montserrat"/>
                  </a:rPr>
                  <a:t> </a:t>
                </a:r>
                <a:r>
                  <a:rPr lang="en-US" sz="3299" dirty="0" err="1">
                    <a:solidFill>
                      <a:srgbClr val="000000"/>
                    </a:solidFill>
                    <a:latin typeface="Montserrat"/>
                  </a:rPr>
                  <a:t>hàng</a:t>
                </a:r>
                <a:endParaRPr lang="en-US" sz="3299" dirty="0">
                  <a:solidFill>
                    <a:srgbClr val="000000"/>
                  </a:solidFill>
                  <a:latin typeface="Montserrat"/>
                </a:endParaRPr>
              </a:p>
            </p:txBody>
          </p:sp>
          <p:sp>
            <p:nvSpPr>
              <p:cNvPr id="12" name="Freeform 12"/>
              <p:cNvSpPr/>
              <p:nvPr/>
            </p:nvSpPr>
            <p:spPr>
              <a:xfrm>
                <a:off x="2762847" y="4920848"/>
                <a:ext cx="408397" cy="378696"/>
              </a:xfrm>
              <a:custGeom>
                <a:avLst/>
                <a:gdLst/>
                <a:ahLst/>
                <a:cxnLst/>
                <a:rect l="l" t="t" r="r" b="b"/>
                <a:pathLst>
                  <a:path w="408397" h="378696">
                    <a:moveTo>
                      <a:pt x="0" y="0"/>
                    </a:moveTo>
                    <a:lnTo>
                      <a:pt x="408397" y="0"/>
                    </a:lnTo>
                    <a:lnTo>
                      <a:pt x="408397" y="378696"/>
                    </a:lnTo>
                    <a:lnTo>
                      <a:pt x="0" y="37869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vi-VN"/>
              </a:p>
            </p:txBody>
          </p:sp>
        </p:grpSp>
        <p:grpSp>
          <p:nvGrpSpPr>
            <p:cNvPr id="16" name="Group 15">
              <a:extLst>
                <a:ext uri="{FF2B5EF4-FFF2-40B4-BE49-F238E27FC236}">
                  <a16:creationId xmlns:a16="http://schemas.microsoft.com/office/drawing/2014/main" id="{598EBAD4-6DC9-24A7-A831-059C2D5792A2}"/>
                </a:ext>
              </a:extLst>
            </p:cNvPr>
            <p:cNvGrpSpPr/>
            <p:nvPr/>
          </p:nvGrpSpPr>
          <p:grpSpPr>
            <a:xfrm>
              <a:off x="2762847" y="6337270"/>
              <a:ext cx="11591054" cy="990636"/>
              <a:chOff x="2762847" y="6337270"/>
              <a:chExt cx="11591054" cy="990636"/>
            </a:xfrm>
          </p:grpSpPr>
          <p:sp>
            <p:nvSpPr>
              <p:cNvPr id="10" name="TextBox 10"/>
              <p:cNvSpPr txBox="1"/>
              <p:nvPr/>
            </p:nvSpPr>
            <p:spPr>
              <a:xfrm>
                <a:off x="3315510" y="6337270"/>
                <a:ext cx="11038391" cy="990636"/>
              </a:xfrm>
              <a:prstGeom prst="rect">
                <a:avLst/>
              </a:prstGeom>
            </p:spPr>
            <p:txBody>
              <a:bodyPr lIns="0" tIns="0" rIns="0" bIns="0" rtlCol="0" anchor="t">
                <a:spAutoFit/>
              </a:bodyPr>
              <a:lstStyle/>
              <a:p>
                <a:pPr algn="just">
                  <a:lnSpc>
                    <a:spcPts val="3959"/>
                  </a:lnSpc>
                </a:pPr>
                <a:r>
                  <a:rPr lang="en-US" sz="3299" dirty="0" err="1">
                    <a:solidFill>
                      <a:srgbClr val="000000"/>
                    </a:solidFill>
                    <a:latin typeface="Montserrat"/>
                  </a:rPr>
                  <a:t>Phân</a:t>
                </a:r>
                <a:r>
                  <a:rPr lang="en-US" sz="3299" dirty="0">
                    <a:solidFill>
                      <a:srgbClr val="000000"/>
                    </a:solidFill>
                    <a:latin typeface="Montserrat"/>
                  </a:rPr>
                  <a:t> </a:t>
                </a:r>
                <a:r>
                  <a:rPr lang="en-US" sz="3299" dirty="0" err="1">
                    <a:solidFill>
                      <a:srgbClr val="000000"/>
                    </a:solidFill>
                    <a:latin typeface="Montserrat"/>
                  </a:rPr>
                  <a:t>tích</a:t>
                </a:r>
                <a:r>
                  <a:rPr lang="en-US" sz="3299" dirty="0">
                    <a:solidFill>
                      <a:srgbClr val="000000"/>
                    </a:solidFill>
                    <a:latin typeface="Montserrat"/>
                  </a:rPr>
                  <a:t> </a:t>
                </a:r>
                <a:r>
                  <a:rPr lang="en-US" sz="3299" dirty="0" err="1">
                    <a:solidFill>
                      <a:srgbClr val="000000"/>
                    </a:solidFill>
                    <a:latin typeface="Montserrat"/>
                  </a:rPr>
                  <a:t>nhu</a:t>
                </a:r>
                <a:r>
                  <a:rPr lang="en-US" sz="3299" dirty="0">
                    <a:solidFill>
                      <a:srgbClr val="000000"/>
                    </a:solidFill>
                    <a:latin typeface="Montserrat"/>
                  </a:rPr>
                  <a:t> </a:t>
                </a:r>
                <a:r>
                  <a:rPr lang="en-US" sz="3299" dirty="0" err="1">
                    <a:solidFill>
                      <a:srgbClr val="000000"/>
                    </a:solidFill>
                    <a:latin typeface="Montserrat"/>
                  </a:rPr>
                  <a:t>cầu</a:t>
                </a:r>
                <a:r>
                  <a:rPr lang="en-US" sz="3299" dirty="0">
                    <a:solidFill>
                      <a:srgbClr val="000000"/>
                    </a:solidFill>
                    <a:latin typeface="Montserrat"/>
                  </a:rPr>
                  <a:t> </a:t>
                </a:r>
                <a:r>
                  <a:rPr lang="en-US" sz="3299" dirty="0" err="1">
                    <a:solidFill>
                      <a:srgbClr val="000000"/>
                    </a:solidFill>
                    <a:latin typeface="Montserrat"/>
                  </a:rPr>
                  <a:t>tiêu</a:t>
                </a:r>
                <a:r>
                  <a:rPr lang="en-US" sz="3299" dirty="0">
                    <a:solidFill>
                      <a:srgbClr val="000000"/>
                    </a:solidFill>
                    <a:latin typeface="Montserrat"/>
                  </a:rPr>
                  <a:t> </a:t>
                </a:r>
                <a:r>
                  <a:rPr lang="en-US" sz="3299" dirty="0" err="1">
                    <a:solidFill>
                      <a:srgbClr val="000000"/>
                    </a:solidFill>
                    <a:latin typeface="Montserrat"/>
                  </a:rPr>
                  <a:t>thụ</a:t>
                </a:r>
                <a:r>
                  <a:rPr lang="en-US" sz="3299" dirty="0">
                    <a:solidFill>
                      <a:srgbClr val="000000"/>
                    </a:solidFill>
                    <a:latin typeface="Montserrat"/>
                  </a:rPr>
                  <a:t> </a:t>
                </a:r>
                <a:r>
                  <a:rPr lang="en-US" sz="3299" dirty="0" err="1">
                    <a:solidFill>
                      <a:srgbClr val="000000"/>
                    </a:solidFill>
                    <a:latin typeface="Montserrat"/>
                  </a:rPr>
                  <a:t>để</a:t>
                </a:r>
                <a:r>
                  <a:rPr lang="en-US" sz="3299" dirty="0">
                    <a:solidFill>
                      <a:srgbClr val="000000"/>
                    </a:solidFill>
                    <a:latin typeface="Montserrat"/>
                  </a:rPr>
                  <a:t> </a:t>
                </a:r>
                <a:r>
                  <a:rPr lang="en-US" sz="3299" dirty="0" err="1">
                    <a:solidFill>
                      <a:srgbClr val="000000"/>
                    </a:solidFill>
                    <a:latin typeface="Montserrat"/>
                  </a:rPr>
                  <a:t>quản</a:t>
                </a:r>
                <a:r>
                  <a:rPr lang="en-US" sz="3299" dirty="0">
                    <a:solidFill>
                      <a:srgbClr val="000000"/>
                    </a:solidFill>
                    <a:latin typeface="Montserrat"/>
                  </a:rPr>
                  <a:t> </a:t>
                </a:r>
                <a:r>
                  <a:rPr lang="en-US" sz="3299" dirty="0" err="1">
                    <a:solidFill>
                      <a:srgbClr val="000000"/>
                    </a:solidFill>
                    <a:latin typeface="Montserrat"/>
                  </a:rPr>
                  <a:t>lý</a:t>
                </a:r>
                <a:r>
                  <a:rPr lang="en-US" sz="3299" dirty="0">
                    <a:solidFill>
                      <a:srgbClr val="000000"/>
                    </a:solidFill>
                    <a:latin typeface="Montserrat"/>
                  </a:rPr>
                  <a:t> </a:t>
                </a:r>
                <a:r>
                  <a:rPr lang="en-US" sz="3299" dirty="0" err="1">
                    <a:solidFill>
                      <a:srgbClr val="000000"/>
                    </a:solidFill>
                    <a:latin typeface="Montserrat"/>
                  </a:rPr>
                  <a:t>kho</a:t>
                </a:r>
                <a:r>
                  <a:rPr lang="en-US" sz="3299" dirty="0">
                    <a:solidFill>
                      <a:srgbClr val="000000"/>
                    </a:solidFill>
                    <a:latin typeface="Montserrat"/>
                  </a:rPr>
                  <a:t> </a:t>
                </a:r>
                <a:r>
                  <a:rPr lang="en-US" sz="3299" dirty="0" err="1">
                    <a:solidFill>
                      <a:srgbClr val="000000"/>
                    </a:solidFill>
                    <a:latin typeface="Montserrat"/>
                  </a:rPr>
                  <a:t>hàng</a:t>
                </a:r>
                <a:r>
                  <a:rPr lang="en-US" sz="3299" dirty="0">
                    <a:solidFill>
                      <a:srgbClr val="000000"/>
                    </a:solidFill>
                    <a:latin typeface="Montserrat"/>
                  </a:rPr>
                  <a:t> </a:t>
                </a:r>
                <a:r>
                  <a:rPr lang="en-US" sz="3299" dirty="0" err="1">
                    <a:solidFill>
                      <a:srgbClr val="000000"/>
                    </a:solidFill>
                    <a:latin typeface="Montserrat"/>
                  </a:rPr>
                  <a:t>hiệu</a:t>
                </a:r>
                <a:r>
                  <a:rPr lang="en-US" sz="3299" dirty="0">
                    <a:solidFill>
                      <a:srgbClr val="000000"/>
                    </a:solidFill>
                    <a:latin typeface="Montserrat"/>
                  </a:rPr>
                  <a:t> </a:t>
                </a:r>
                <a:r>
                  <a:rPr lang="en-US" sz="3299" dirty="0" err="1">
                    <a:solidFill>
                      <a:srgbClr val="000000"/>
                    </a:solidFill>
                    <a:latin typeface="Montserrat"/>
                  </a:rPr>
                  <a:t>quả</a:t>
                </a:r>
                <a:endParaRPr lang="en-US" sz="3299" dirty="0">
                  <a:solidFill>
                    <a:srgbClr val="000000"/>
                  </a:solidFill>
                  <a:latin typeface="Montserrat"/>
                </a:endParaRPr>
              </a:p>
            </p:txBody>
          </p:sp>
          <p:sp>
            <p:nvSpPr>
              <p:cNvPr id="13" name="Freeform 13"/>
              <p:cNvSpPr/>
              <p:nvPr/>
            </p:nvSpPr>
            <p:spPr>
              <a:xfrm>
                <a:off x="2762847" y="6356308"/>
                <a:ext cx="408397" cy="378696"/>
              </a:xfrm>
              <a:custGeom>
                <a:avLst/>
                <a:gdLst/>
                <a:ahLst/>
                <a:cxnLst/>
                <a:rect l="l" t="t" r="r" b="b"/>
                <a:pathLst>
                  <a:path w="408397" h="378696">
                    <a:moveTo>
                      <a:pt x="0" y="0"/>
                    </a:moveTo>
                    <a:lnTo>
                      <a:pt x="408397" y="0"/>
                    </a:lnTo>
                    <a:lnTo>
                      <a:pt x="408397" y="378695"/>
                    </a:lnTo>
                    <a:lnTo>
                      <a:pt x="0" y="378695"/>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vi-VN"/>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6232" y="2039458"/>
            <a:ext cx="16055537" cy="8027768"/>
          </a:xfrm>
          <a:custGeom>
            <a:avLst/>
            <a:gdLst/>
            <a:ahLst/>
            <a:cxnLst/>
            <a:rect l="l" t="t" r="r" b="b"/>
            <a:pathLst>
              <a:path w="16055537" h="8027768">
                <a:moveTo>
                  <a:pt x="0" y="0"/>
                </a:moveTo>
                <a:lnTo>
                  <a:pt x="16055536" y="0"/>
                </a:lnTo>
                <a:lnTo>
                  <a:pt x="16055536" y="8027768"/>
                </a:lnTo>
                <a:lnTo>
                  <a:pt x="0" y="802776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vi-VN"/>
          </a:p>
        </p:txBody>
      </p:sp>
      <p:sp>
        <p:nvSpPr>
          <p:cNvPr id="5" name="Freeform 5"/>
          <p:cNvSpPr/>
          <p:nvPr/>
        </p:nvSpPr>
        <p:spPr>
          <a:xfrm>
            <a:off x="2679927" y="491437"/>
            <a:ext cx="15608073" cy="1074525"/>
          </a:xfrm>
          <a:custGeom>
            <a:avLst/>
            <a:gdLst/>
            <a:ahLst/>
            <a:cxnLst/>
            <a:rect l="l" t="t" r="r" b="b"/>
            <a:pathLst>
              <a:path w="15608073" h="1074525">
                <a:moveTo>
                  <a:pt x="0" y="0"/>
                </a:moveTo>
                <a:lnTo>
                  <a:pt x="15608073" y="0"/>
                </a:lnTo>
                <a:lnTo>
                  <a:pt x="15608073" y="1074526"/>
                </a:lnTo>
                <a:lnTo>
                  <a:pt x="0" y="1074526"/>
                </a:lnTo>
                <a:lnTo>
                  <a:pt x="0" y="0"/>
                </a:lnTo>
                <a:close/>
              </a:path>
            </a:pathLst>
          </a:custGeom>
          <a:blipFill>
            <a:blip r:embed="rId5">
              <a:extLst>
                <a:ext uri="{96DAC541-7B7A-43D3-8B79-37D633B846F1}">
                  <asvg:svgBlip xmlns:asvg="http://schemas.microsoft.com/office/drawing/2016/SVG/main" xmlns="" r:embed="rId6"/>
                </a:ext>
              </a:extLst>
            </a:blip>
            <a:stretch>
              <a:fillRect b="-27559"/>
            </a:stretch>
          </a:blipFill>
        </p:spPr>
        <p:txBody>
          <a:bodyPr/>
          <a:lstStyle/>
          <a:p>
            <a:endParaRPr lang="vi-VN"/>
          </a:p>
        </p:txBody>
      </p:sp>
      <p:sp>
        <p:nvSpPr>
          <p:cNvPr id="6" name="TextBox 6"/>
          <p:cNvSpPr txBox="1"/>
          <p:nvPr/>
        </p:nvSpPr>
        <p:spPr>
          <a:xfrm>
            <a:off x="3539583" y="758581"/>
            <a:ext cx="13888761" cy="587863"/>
          </a:xfrm>
          <a:prstGeom prst="rect">
            <a:avLst/>
          </a:prstGeom>
        </p:spPr>
        <p:txBody>
          <a:bodyPr lIns="0" tIns="0" rIns="0" bIns="0" rtlCol="0" anchor="t">
            <a:spAutoFit/>
          </a:bodyPr>
          <a:lstStyle/>
          <a:p>
            <a:pPr algn="ctr">
              <a:lnSpc>
                <a:spcPts val="4536"/>
              </a:lnSpc>
            </a:pPr>
            <a:r>
              <a:rPr lang="en-US" sz="4200">
                <a:solidFill>
                  <a:srgbClr val="FFFFFF"/>
                </a:solidFill>
                <a:latin typeface="Montserrat Bold"/>
              </a:rPr>
              <a:t>KHÓ KHĂN</a:t>
            </a:r>
          </a:p>
        </p:txBody>
      </p:sp>
      <p:grpSp>
        <p:nvGrpSpPr>
          <p:cNvPr id="7" name="Group 7"/>
          <p:cNvGrpSpPr/>
          <p:nvPr/>
        </p:nvGrpSpPr>
        <p:grpSpPr>
          <a:xfrm>
            <a:off x="0" y="17942"/>
            <a:ext cx="2874195" cy="2021515"/>
            <a:chOff x="0" y="0"/>
            <a:chExt cx="3832260" cy="2695354"/>
          </a:xfrm>
        </p:grpSpPr>
        <p:sp>
          <p:nvSpPr>
            <p:cNvPr id="8" name="Freeform 8"/>
            <p:cNvSpPr/>
            <p:nvPr/>
          </p:nvSpPr>
          <p:spPr>
            <a:xfrm>
              <a:off x="0" y="0"/>
              <a:ext cx="3832225" cy="2695321"/>
            </a:xfrm>
            <a:custGeom>
              <a:avLst/>
              <a:gdLst/>
              <a:ahLst/>
              <a:cxnLst/>
              <a:rect l="l" t="t" r="r" b="b"/>
              <a:pathLst>
                <a:path w="3832225" h="2695321">
                  <a:moveTo>
                    <a:pt x="0" y="0"/>
                  </a:moveTo>
                  <a:lnTo>
                    <a:pt x="3832225" y="0"/>
                  </a:lnTo>
                  <a:lnTo>
                    <a:pt x="3832225" y="2695321"/>
                  </a:lnTo>
                  <a:lnTo>
                    <a:pt x="0" y="2695321"/>
                  </a:lnTo>
                  <a:lnTo>
                    <a:pt x="0" y="0"/>
                  </a:lnTo>
                  <a:close/>
                </a:path>
              </a:pathLst>
            </a:custGeom>
            <a:blipFill>
              <a:blip r:embed="rId7"/>
              <a:stretch>
                <a:fillRect l="-72" r="-73" b="-1"/>
              </a:stretch>
            </a:blipFill>
          </p:spPr>
          <p:txBody>
            <a:bodyPr/>
            <a:lstStyle/>
            <a:p>
              <a:endParaRPr lang="vi-VN"/>
            </a:p>
          </p:txBody>
        </p:sp>
      </p:grpSp>
      <p:grpSp>
        <p:nvGrpSpPr>
          <p:cNvPr id="17" name="Group 16">
            <a:extLst>
              <a:ext uri="{FF2B5EF4-FFF2-40B4-BE49-F238E27FC236}">
                <a16:creationId xmlns:a16="http://schemas.microsoft.com/office/drawing/2014/main" id="{284F1838-46D7-DD2C-8354-E2812B160CAC}"/>
              </a:ext>
            </a:extLst>
          </p:cNvPr>
          <p:cNvGrpSpPr/>
          <p:nvPr/>
        </p:nvGrpSpPr>
        <p:grpSpPr>
          <a:xfrm>
            <a:off x="2669996" y="2539546"/>
            <a:ext cx="11628503" cy="4699516"/>
            <a:chOff x="2669996" y="2539546"/>
            <a:chExt cx="11628503" cy="4699516"/>
          </a:xfrm>
        </p:grpSpPr>
        <p:sp>
          <p:nvSpPr>
            <p:cNvPr id="3" name="TextBox 3"/>
            <p:cNvSpPr txBox="1"/>
            <p:nvPr/>
          </p:nvSpPr>
          <p:spPr>
            <a:xfrm>
              <a:off x="3240247" y="2539546"/>
              <a:ext cx="6850941" cy="542889"/>
            </a:xfrm>
            <a:prstGeom prst="rect">
              <a:avLst/>
            </a:prstGeom>
          </p:spPr>
          <p:txBody>
            <a:bodyPr lIns="0" tIns="0" rIns="0" bIns="0" rtlCol="0" anchor="t">
              <a:spAutoFit/>
            </a:bodyPr>
            <a:lstStyle/>
            <a:p>
              <a:pPr algn="just">
                <a:lnSpc>
                  <a:spcPts val="4319"/>
                </a:lnSpc>
              </a:pPr>
              <a:r>
                <a:rPr lang="en-US" sz="3599" dirty="0">
                  <a:solidFill>
                    <a:srgbClr val="000000"/>
                  </a:solidFill>
                  <a:latin typeface="Montserrat Bold"/>
                </a:rPr>
                <a:t>KHÓ KHĂN</a:t>
              </a:r>
            </a:p>
          </p:txBody>
        </p:sp>
        <p:grpSp>
          <p:nvGrpSpPr>
            <p:cNvPr id="14" name="Group 13">
              <a:extLst>
                <a:ext uri="{FF2B5EF4-FFF2-40B4-BE49-F238E27FC236}">
                  <a16:creationId xmlns:a16="http://schemas.microsoft.com/office/drawing/2014/main" id="{CD9EE404-19C1-1F98-2384-A835F851AE49}"/>
                </a:ext>
              </a:extLst>
            </p:cNvPr>
            <p:cNvGrpSpPr/>
            <p:nvPr/>
          </p:nvGrpSpPr>
          <p:grpSpPr>
            <a:xfrm>
              <a:off x="2679927" y="3476571"/>
              <a:ext cx="11598711" cy="495336"/>
              <a:chOff x="2679927" y="3476571"/>
              <a:chExt cx="11598711" cy="495336"/>
            </a:xfrm>
          </p:grpSpPr>
          <p:sp>
            <p:nvSpPr>
              <p:cNvPr id="4" name="TextBox 4"/>
              <p:cNvSpPr txBox="1"/>
              <p:nvPr/>
            </p:nvSpPr>
            <p:spPr>
              <a:xfrm>
                <a:off x="3240247" y="3476571"/>
                <a:ext cx="11038391" cy="495336"/>
              </a:xfrm>
              <a:prstGeom prst="rect">
                <a:avLst/>
              </a:prstGeom>
            </p:spPr>
            <p:txBody>
              <a:bodyPr lIns="0" tIns="0" rIns="0" bIns="0" rtlCol="0" anchor="t">
                <a:spAutoFit/>
              </a:bodyPr>
              <a:lstStyle/>
              <a:p>
                <a:pPr algn="just">
                  <a:lnSpc>
                    <a:spcPts val="3959"/>
                  </a:lnSpc>
                </a:pPr>
                <a:r>
                  <a:rPr lang="en-US" sz="3299" dirty="0" err="1">
                    <a:solidFill>
                      <a:srgbClr val="000000"/>
                    </a:solidFill>
                    <a:latin typeface="Montserrat"/>
                  </a:rPr>
                  <a:t>Tiền</a:t>
                </a:r>
                <a:r>
                  <a:rPr lang="en-US" sz="3299" dirty="0">
                    <a:solidFill>
                      <a:srgbClr val="000000"/>
                    </a:solidFill>
                    <a:latin typeface="Montserrat"/>
                  </a:rPr>
                  <a:t> </a:t>
                </a:r>
                <a:r>
                  <a:rPr lang="en-US" sz="3299" dirty="0" err="1">
                    <a:solidFill>
                      <a:srgbClr val="000000"/>
                    </a:solidFill>
                    <a:latin typeface="Montserrat"/>
                  </a:rPr>
                  <a:t>xử</a:t>
                </a:r>
                <a:r>
                  <a:rPr lang="en-US" sz="3299" dirty="0">
                    <a:solidFill>
                      <a:srgbClr val="000000"/>
                    </a:solidFill>
                    <a:latin typeface="Montserrat"/>
                  </a:rPr>
                  <a:t> </a:t>
                </a:r>
                <a:r>
                  <a:rPr lang="en-US" sz="3299" dirty="0" err="1">
                    <a:solidFill>
                      <a:srgbClr val="000000"/>
                    </a:solidFill>
                    <a:latin typeface="Montserrat"/>
                  </a:rPr>
                  <a:t>lý</a:t>
                </a:r>
                <a:r>
                  <a:rPr lang="en-US" sz="3299" dirty="0">
                    <a:solidFill>
                      <a:srgbClr val="000000"/>
                    </a:solidFill>
                    <a:latin typeface="Montserrat"/>
                  </a:rPr>
                  <a:t> </a:t>
                </a:r>
                <a:r>
                  <a:rPr lang="en-US" sz="3299" dirty="0" err="1">
                    <a:solidFill>
                      <a:srgbClr val="000000"/>
                    </a:solidFill>
                    <a:latin typeface="Montserrat"/>
                  </a:rPr>
                  <a:t>dữ</a:t>
                </a:r>
                <a:r>
                  <a:rPr lang="en-US" sz="3299" dirty="0">
                    <a:solidFill>
                      <a:srgbClr val="000000"/>
                    </a:solidFill>
                    <a:latin typeface="Montserrat"/>
                  </a:rPr>
                  <a:t> </a:t>
                </a:r>
                <a:r>
                  <a:rPr lang="en-US" sz="3299" dirty="0" err="1">
                    <a:solidFill>
                      <a:srgbClr val="000000"/>
                    </a:solidFill>
                    <a:latin typeface="Montserrat"/>
                  </a:rPr>
                  <a:t>liệu</a:t>
                </a:r>
                <a:r>
                  <a:rPr lang="en-US" sz="3299" dirty="0">
                    <a:solidFill>
                      <a:srgbClr val="000000"/>
                    </a:solidFill>
                    <a:latin typeface="Montserrat"/>
                  </a:rPr>
                  <a:t>.</a:t>
                </a:r>
              </a:p>
            </p:txBody>
          </p:sp>
          <p:sp>
            <p:nvSpPr>
              <p:cNvPr id="11" name="Freeform 11"/>
              <p:cNvSpPr/>
              <p:nvPr/>
            </p:nvSpPr>
            <p:spPr>
              <a:xfrm>
                <a:off x="2679927" y="3534891"/>
                <a:ext cx="408397" cy="378696"/>
              </a:xfrm>
              <a:custGeom>
                <a:avLst/>
                <a:gdLst/>
                <a:ahLst/>
                <a:cxnLst/>
                <a:rect l="l" t="t" r="r" b="b"/>
                <a:pathLst>
                  <a:path w="408397" h="378696">
                    <a:moveTo>
                      <a:pt x="0" y="0"/>
                    </a:moveTo>
                    <a:lnTo>
                      <a:pt x="408397" y="0"/>
                    </a:lnTo>
                    <a:lnTo>
                      <a:pt x="408397" y="378696"/>
                    </a:lnTo>
                    <a:lnTo>
                      <a:pt x="0" y="37869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vi-VN"/>
              </a:p>
            </p:txBody>
          </p:sp>
        </p:grpSp>
        <p:grpSp>
          <p:nvGrpSpPr>
            <p:cNvPr id="15" name="Group 14">
              <a:extLst>
                <a:ext uri="{FF2B5EF4-FFF2-40B4-BE49-F238E27FC236}">
                  <a16:creationId xmlns:a16="http://schemas.microsoft.com/office/drawing/2014/main" id="{B0E2F915-FAB4-A2F1-574C-FD64EAD4FE54}"/>
                </a:ext>
              </a:extLst>
            </p:cNvPr>
            <p:cNvGrpSpPr/>
            <p:nvPr/>
          </p:nvGrpSpPr>
          <p:grpSpPr>
            <a:xfrm>
              <a:off x="2669996" y="4890653"/>
              <a:ext cx="11608642" cy="495336"/>
              <a:chOff x="2669996" y="4362432"/>
              <a:chExt cx="11608642" cy="495336"/>
            </a:xfrm>
          </p:grpSpPr>
          <p:sp>
            <p:nvSpPr>
              <p:cNvPr id="9" name="TextBox 9"/>
              <p:cNvSpPr txBox="1"/>
              <p:nvPr/>
            </p:nvSpPr>
            <p:spPr>
              <a:xfrm>
                <a:off x="3240247" y="4362432"/>
                <a:ext cx="11038391" cy="495336"/>
              </a:xfrm>
              <a:prstGeom prst="rect">
                <a:avLst/>
              </a:prstGeom>
            </p:spPr>
            <p:txBody>
              <a:bodyPr lIns="0" tIns="0" rIns="0" bIns="0" rtlCol="0" anchor="t">
                <a:spAutoFit/>
              </a:bodyPr>
              <a:lstStyle/>
              <a:p>
                <a:pPr algn="just">
                  <a:lnSpc>
                    <a:spcPts val="3959"/>
                  </a:lnSpc>
                </a:pPr>
                <a:r>
                  <a:rPr lang="en-US" sz="3299" dirty="0" err="1">
                    <a:solidFill>
                      <a:srgbClr val="000000"/>
                    </a:solidFill>
                    <a:latin typeface="Montserrat"/>
                  </a:rPr>
                  <a:t>Dữ</a:t>
                </a:r>
                <a:r>
                  <a:rPr lang="en-US" sz="3299" dirty="0">
                    <a:solidFill>
                      <a:srgbClr val="000000"/>
                    </a:solidFill>
                    <a:latin typeface="Montserrat"/>
                  </a:rPr>
                  <a:t> </a:t>
                </a:r>
                <a:r>
                  <a:rPr lang="en-US" sz="3299" dirty="0" err="1">
                    <a:solidFill>
                      <a:srgbClr val="000000"/>
                    </a:solidFill>
                    <a:latin typeface="Montserrat"/>
                  </a:rPr>
                  <a:t>liệu</a:t>
                </a:r>
                <a:r>
                  <a:rPr lang="en-US" sz="3299" dirty="0">
                    <a:solidFill>
                      <a:srgbClr val="000000"/>
                    </a:solidFill>
                    <a:latin typeface="Montserrat"/>
                  </a:rPr>
                  <a:t> </a:t>
                </a:r>
                <a:r>
                  <a:rPr lang="en-US" sz="3299" dirty="0" err="1">
                    <a:solidFill>
                      <a:srgbClr val="000000"/>
                    </a:solidFill>
                    <a:latin typeface="Montserrat"/>
                  </a:rPr>
                  <a:t>cục</a:t>
                </a:r>
                <a:r>
                  <a:rPr lang="en-US" sz="3299" dirty="0">
                    <a:solidFill>
                      <a:srgbClr val="000000"/>
                    </a:solidFill>
                    <a:latin typeface="Montserrat"/>
                  </a:rPr>
                  <a:t> </a:t>
                </a:r>
                <a:r>
                  <a:rPr lang="en-US" sz="3299" dirty="0" err="1">
                    <a:solidFill>
                      <a:srgbClr val="000000"/>
                    </a:solidFill>
                    <a:latin typeface="Montserrat"/>
                  </a:rPr>
                  <a:t>bộ</a:t>
                </a:r>
                <a:r>
                  <a:rPr lang="en-US" sz="3299" dirty="0">
                    <a:solidFill>
                      <a:srgbClr val="000000"/>
                    </a:solidFill>
                    <a:latin typeface="Montserrat"/>
                  </a:rPr>
                  <a:t>, </a:t>
                </a:r>
                <a:r>
                  <a:rPr lang="en-US" sz="3299" dirty="0" err="1">
                    <a:solidFill>
                      <a:srgbClr val="000000"/>
                    </a:solidFill>
                    <a:latin typeface="Montserrat"/>
                  </a:rPr>
                  <a:t>thiếu</a:t>
                </a:r>
                <a:r>
                  <a:rPr lang="en-US" sz="3299" dirty="0">
                    <a:solidFill>
                      <a:srgbClr val="000000"/>
                    </a:solidFill>
                    <a:latin typeface="Montserrat"/>
                  </a:rPr>
                  <a:t> </a:t>
                </a:r>
                <a:r>
                  <a:rPr lang="en-US" sz="3299" dirty="0" err="1">
                    <a:solidFill>
                      <a:srgbClr val="000000"/>
                    </a:solidFill>
                    <a:latin typeface="Montserrat"/>
                  </a:rPr>
                  <a:t>tính</a:t>
                </a:r>
                <a:r>
                  <a:rPr lang="en-US" sz="3299" dirty="0">
                    <a:solidFill>
                      <a:srgbClr val="000000"/>
                    </a:solidFill>
                    <a:latin typeface="Montserrat"/>
                  </a:rPr>
                  <a:t> </a:t>
                </a:r>
                <a:r>
                  <a:rPr lang="en-US" sz="3299" dirty="0" err="1">
                    <a:solidFill>
                      <a:srgbClr val="000000"/>
                    </a:solidFill>
                    <a:latin typeface="Montserrat"/>
                  </a:rPr>
                  <a:t>khái</a:t>
                </a:r>
                <a:r>
                  <a:rPr lang="en-US" sz="3299" dirty="0">
                    <a:solidFill>
                      <a:srgbClr val="000000"/>
                    </a:solidFill>
                    <a:latin typeface="Montserrat"/>
                  </a:rPr>
                  <a:t> </a:t>
                </a:r>
                <a:r>
                  <a:rPr lang="en-US" sz="3299" dirty="0" err="1">
                    <a:solidFill>
                      <a:srgbClr val="000000"/>
                    </a:solidFill>
                    <a:latin typeface="Montserrat"/>
                  </a:rPr>
                  <a:t>quát</a:t>
                </a:r>
                <a:r>
                  <a:rPr lang="en-US" sz="3299" dirty="0">
                    <a:solidFill>
                      <a:srgbClr val="000000"/>
                    </a:solidFill>
                    <a:latin typeface="Montserrat"/>
                  </a:rPr>
                  <a:t>.</a:t>
                </a:r>
              </a:p>
            </p:txBody>
          </p:sp>
          <p:sp>
            <p:nvSpPr>
              <p:cNvPr id="12" name="Freeform 12"/>
              <p:cNvSpPr/>
              <p:nvPr/>
            </p:nvSpPr>
            <p:spPr>
              <a:xfrm>
                <a:off x="2669996" y="4420752"/>
                <a:ext cx="408397" cy="378696"/>
              </a:xfrm>
              <a:custGeom>
                <a:avLst/>
                <a:gdLst/>
                <a:ahLst/>
                <a:cxnLst/>
                <a:rect l="l" t="t" r="r" b="b"/>
                <a:pathLst>
                  <a:path w="408397" h="378696">
                    <a:moveTo>
                      <a:pt x="0" y="0"/>
                    </a:moveTo>
                    <a:lnTo>
                      <a:pt x="408398" y="0"/>
                    </a:lnTo>
                    <a:lnTo>
                      <a:pt x="408398" y="378696"/>
                    </a:lnTo>
                    <a:lnTo>
                      <a:pt x="0" y="37869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vi-VN"/>
              </a:p>
            </p:txBody>
          </p:sp>
        </p:grpSp>
        <p:grpSp>
          <p:nvGrpSpPr>
            <p:cNvPr id="16" name="Group 15">
              <a:extLst>
                <a:ext uri="{FF2B5EF4-FFF2-40B4-BE49-F238E27FC236}">
                  <a16:creationId xmlns:a16="http://schemas.microsoft.com/office/drawing/2014/main" id="{76B365B7-1D98-4AC5-8F7C-43455ACE4867}"/>
                </a:ext>
              </a:extLst>
            </p:cNvPr>
            <p:cNvGrpSpPr/>
            <p:nvPr/>
          </p:nvGrpSpPr>
          <p:grpSpPr>
            <a:xfrm>
              <a:off x="2679927" y="6248426"/>
              <a:ext cx="11618572" cy="990636"/>
              <a:chOff x="2660066" y="5248293"/>
              <a:chExt cx="11618572" cy="990636"/>
            </a:xfrm>
          </p:grpSpPr>
          <p:sp>
            <p:nvSpPr>
              <p:cNvPr id="10" name="TextBox 10"/>
              <p:cNvSpPr txBox="1"/>
              <p:nvPr/>
            </p:nvSpPr>
            <p:spPr>
              <a:xfrm>
                <a:off x="3240247" y="5248293"/>
                <a:ext cx="11038391" cy="990636"/>
              </a:xfrm>
              <a:prstGeom prst="rect">
                <a:avLst/>
              </a:prstGeom>
            </p:spPr>
            <p:txBody>
              <a:bodyPr lIns="0" tIns="0" rIns="0" bIns="0" rtlCol="0" anchor="t">
                <a:spAutoFit/>
              </a:bodyPr>
              <a:lstStyle/>
              <a:p>
                <a:pPr algn="just">
                  <a:lnSpc>
                    <a:spcPts val="3959"/>
                  </a:lnSpc>
                </a:pPr>
                <a:r>
                  <a:rPr lang="en-US" sz="3299" dirty="0" err="1">
                    <a:solidFill>
                      <a:srgbClr val="000000"/>
                    </a:solidFill>
                    <a:latin typeface="Montserrat"/>
                  </a:rPr>
                  <a:t>Tìm</a:t>
                </a:r>
                <a:r>
                  <a:rPr lang="en-US" sz="3299" dirty="0">
                    <a:solidFill>
                      <a:srgbClr val="000000"/>
                    </a:solidFill>
                    <a:latin typeface="Montserrat"/>
                  </a:rPr>
                  <a:t> </a:t>
                </a:r>
                <a:r>
                  <a:rPr lang="en-US" sz="3299" dirty="0" err="1">
                    <a:solidFill>
                      <a:srgbClr val="000000"/>
                    </a:solidFill>
                    <a:latin typeface="Montserrat"/>
                  </a:rPr>
                  <a:t>ra</a:t>
                </a:r>
                <a:r>
                  <a:rPr lang="en-US" sz="3299" dirty="0">
                    <a:solidFill>
                      <a:srgbClr val="000000"/>
                    </a:solidFill>
                    <a:latin typeface="Montserrat"/>
                  </a:rPr>
                  <a:t> </a:t>
                </a:r>
                <a:r>
                  <a:rPr lang="en-US" sz="3299" dirty="0" err="1">
                    <a:solidFill>
                      <a:srgbClr val="000000"/>
                    </a:solidFill>
                    <a:latin typeface="Montserrat"/>
                  </a:rPr>
                  <a:t>giá</a:t>
                </a:r>
                <a:r>
                  <a:rPr lang="en-US" sz="3299" dirty="0">
                    <a:solidFill>
                      <a:srgbClr val="000000"/>
                    </a:solidFill>
                    <a:latin typeface="Montserrat"/>
                  </a:rPr>
                  <a:t> </a:t>
                </a:r>
                <a:r>
                  <a:rPr lang="en-US" sz="3299" dirty="0" err="1">
                    <a:solidFill>
                      <a:srgbClr val="000000"/>
                    </a:solidFill>
                    <a:latin typeface="Montserrat"/>
                  </a:rPr>
                  <a:t>trị</a:t>
                </a:r>
                <a:r>
                  <a:rPr lang="en-US" sz="3299" dirty="0">
                    <a:solidFill>
                      <a:srgbClr val="000000"/>
                    </a:solidFill>
                    <a:latin typeface="Montserrat"/>
                  </a:rPr>
                  <a:t> </a:t>
                </a:r>
                <a:r>
                  <a:rPr lang="en-US" sz="3299" dirty="0" err="1">
                    <a:solidFill>
                      <a:srgbClr val="000000"/>
                    </a:solidFill>
                    <a:latin typeface="Montserrat"/>
                  </a:rPr>
                  <a:t>độ</a:t>
                </a:r>
                <a:r>
                  <a:rPr lang="en-US" sz="3299" dirty="0">
                    <a:solidFill>
                      <a:srgbClr val="000000"/>
                    </a:solidFill>
                    <a:latin typeface="Montserrat"/>
                  </a:rPr>
                  <a:t> </a:t>
                </a:r>
                <a:r>
                  <a:rPr lang="en-US" sz="3299" dirty="0" err="1">
                    <a:solidFill>
                      <a:srgbClr val="000000"/>
                    </a:solidFill>
                    <a:latin typeface="Montserrat"/>
                  </a:rPr>
                  <a:t>hỗ</a:t>
                </a:r>
                <a:r>
                  <a:rPr lang="en-US" sz="3299" dirty="0">
                    <a:solidFill>
                      <a:srgbClr val="000000"/>
                    </a:solidFill>
                    <a:latin typeface="Montserrat"/>
                  </a:rPr>
                  <a:t> </a:t>
                </a:r>
                <a:r>
                  <a:rPr lang="en-US" sz="3299" dirty="0" err="1">
                    <a:solidFill>
                      <a:srgbClr val="000000"/>
                    </a:solidFill>
                    <a:latin typeface="Montserrat"/>
                  </a:rPr>
                  <a:t>trợ</a:t>
                </a:r>
                <a:r>
                  <a:rPr lang="en-US" sz="3299" dirty="0">
                    <a:solidFill>
                      <a:srgbClr val="000000"/>
                    </a:solidFill>
                    <a:latin typeface="Montserrat"/>
                  </a:rPr>
                  <a:t> </a:t>
                </a:r>
                <a:r>
                  <a:rPr lang="en-US" sz="3299" dirty="0" err="1">
                    <a:solidFill>
                      <a:srgbClr val="000000"/>
                    </a:solidFill>
                    <a:latin typeface="Montserrat"/>
                  </a:rPr>
                  <a:t>tối</a:t>
                </a:r>
                <a:r>
                  <a:rPr lang="en-US" sz="3299" dirty="0">
                    <a:solidFill>
                      <a:srgbClr val="000000"/>
                    </a:solidFill>
                    <a:latin typeface="Montserrat"/>
                  </a:rPr>
                  <a:t> </a:t>
                </a:r>
                <a:r>
                  <a:rPr lang="en-US" sz="3299" dirty="0" err="1">
                    <a:solidFill>
                      <a:srgbClr val="000000"/>
                    </a:solidFill>
                    <a:latin typeface="Montserrat"/>
                  </a:rPr>
                  <a:t>thiểu</a:t>
                </a:r>
                <a:r>
                  <a:rPr lang="en-US" sz="3299" dirty="0">
                    <a:solidFill>
                      <a:srgbClr val="000000"/>
                    </a:solidFill>
                    <a:latin typeface="Montserrat"/>
                  </a:rPr>
                  <a:t> </a:t>
                </a:r>
                <a:r>
                  <a:rPr lang="en-US" sz="3299" dirty="0" err="1">
                    <a:solidFill>
                      <a:srgbClr val="000000"/>
                    </a:solidFill>
                    <a:latin typeface="Montserrat"/>
                  </a:rPr>
                  <a:t>phù</a:t>
                </a:r>
                <a:r>
                  <a:rPr lang="en-US" sz="3299" dirty="0">
                    <a:solidFill>
                      <a:srgbClr val="000000"/>
                    </a:solidFill>
                    <a:latin typeface="Montserrat"/>
                  </a:rPr>
                  <a:t> </a:t>
                </a:r>
                <a:r>
                  <a:rPr lang="en-US" sz="3299" dirty="0" err="1">
                    <a:solidFill>
                      <a:srgbClr val="000000"/>
                    </a:solidFill>
                    <a:latin typeface="Montserrat"/>
                  </a:rPr>
                  <a:t>hợp</a:t>
                </a:r>
                <a:r>
                  <a:rPr lang="en-US" sz="3299" dirty="0">
                    <a:solidFill>
                      <a:srgbClr val="000000"/>
                    </a:solidFill>
                    <a:latin typeface="Montserrat"/>
                  </a:rPr>
                  <a:t> </a:t>
                </a:r>
                <a:r>
                  <a:rPr lang="en-US" sz="3299" dirty="0" err="1">
                    <a:solidFill>
                      <a:srgbClr val="000000"/>
                    </a:solidFill>
                    <a:latin typeface="Montserrat"/>
                  </a:rPr>
                  <a:t>để</a:t>
                </a:r>
                <a:r>
                  <a:rPr lang="en-US" sz="3299" dirty="0">
                    <a:solidFill>
                      <a:srgbClr val="000000"/>
                    </a:solidFill>
                    <a:latin typeface="Montserrat"/>
                  </a:rPr>
                  <a:t> </a:t>
                </a:r>
                <a:r>
                  <a:rPr lang="en-US" sz="3299" dirty="0" err="1">
                    <a:solidFill>
                      <a:srgbClr val="000000"/>
                    </a:solidFill>
                    <a:latin typeface="Montserrat"/>
                  </a:rPr>
                  <a:t>thực</a:t>
                </a:r>
                <a:r>
                  <a:rPr lang="en-US" sz="3299" dirty="0">
                    <a:solidFill>
                      <a:srgbClr val="000000"/>
                    </a:solidFill>
                    <a:latin typeface="Montserrat"/>
                  </a:rPr>
                  <a:t> </a:t>
                </a:r>
                <a:r>
                  <a:rPr lang="en-US" sz="3299" dirty="0" err="1">
                    <a:solidFill>
                      <a:srgbClr val="000000"/>
                    </a:solidFill>
                    <a:latin typeface="Montserrat"/>
                  </a:rPr>
                  <a:t>hiện</a:t>
                </a:r>
                <a:r>
                  <a:rPr lang="en-US" sz="3299" dirty="0">
                    <a:solidFill>
                      <a:srgbClr val="000000"/>
                    </a:solidFill>
                    <a:latin typeface="Montserrat"/>
                  </a:rPr>
                  <a:t> </a:t>
                </a:r>
                <a:r>
                  <a:rPr lang="en-US" sz="3299" dirty="0" err="1">
                    <a:solidFill>
                      <a:srgbClr val="000000"/>
                    </a:solidFill>
                    <a:latin typeface="Montserrat"/>
                  </a:rPr>
                  <a:t>đánh</a:t>
                </a:r>
                <a:r>
                  <a:rPr lang="en-US" sz="3299" dirty="0">
                    <a:solidFill>
                      <a:srgbClr val="000000"/>
                    </a:solidFill>
                    <a:latin typeface="Montserrat"/>
                  </a:rPr>
                  <a:t> </a:t>
                </a:r>
                <a:r>
                  <a:rPr lang="en-US" sz="3299" dirty="0" err="1">
                    <a:solidFill>
                      <a:srgbClr val="000000"/>
                    </a:solidFill>
                    <a:latin typeface="Montserrat"/>
                  </a:rPr>
                  <a:t>giá</a:t>
                </a:r>
                <a:r>
                  <a:rPr lang="en-US" sz="3299" dirty="0">
                    <a:solidFill>
                      <a:srgbClr val="000000"/>
                    </a:solidFill>
                    <a:latin typeface="Montserrat"/>
                  </a:rPr>
                  <a:t> </a:t>
                </a:r>
                <a:r>
                  <a:rPr lang="en-US" sz="3299" dirty="0" err="1">
                    <a:solidFill>
                      <a:srgbClr val="000000"/>
                    </a:solidFill>
                    <a:latin typeface="Montserrat"/>
                  </a:rPr>
                  <a:t>mất</a:t>
                </a:r>
                <a:r>
                  <a:rPr lang="en-US" sz="3299" dirty="0">
                    <a:solidFill>
                      <a:srgbClr val="000000"/>
                    </a:solidFill>
                    <a:latin typeface="Montserrat"/>
                  </a:rPr>
                  <a:t> </a:t>
                </a:r>
                <a:r>
                  <a:rPr lang="en-US" sz="3299" dirty="0" err="1">
                    <a:solidFill>
                      <a:srgbClr val="000000"/>
                    </a:solidFill>
                    <a:latin typeface="Montserrat"/>
                  </a:rPr>
                  <a:t>nhiều</a:t>
                </a:r>
                <a:r>
                  <a:rPr lang="en-US" sz="3299" dirty="0">
                    <a:solidFill>
                      <a:srgbClr val="000000"/>
                    </a:solidFill>
                    <a:latin typeface="Montserrat"/>
                  </a:rPr>
                  <a:t> </a:t>
                </a:r>
                <a:r>
                  <a:rPr lang="en-US" sz="3299" dirty="0" err="1">
                    <a:solidFill>
                      <a:srgbClr val="000000"/>
                    </a:solidFill>
                    <a:latin typeface="Montserrat"/>
                  </a:rPr>
                  <a:t>thời</a:t>
                </a:r>
                <a:r>
                  <a:rPr lang="en-US" sz="3299" dirty="0">
                    <a:solidFill>
                      <a:srgbClr val="000000"/>
                    </a:solidFill>
                    <a:latin typeface="Montserrat"/>
                  </a:rPr>
                  <a:t> </a:t>
                </a:r>
                <a:r>
                  <a:rPr lang="en-US" sz="3299" dirty="0" err="1">
                    <a:solidFill>
                      <a:srgbClr val="000000"/>
                    </a:solidFill>
                    <a:latin typeface="Montserrat"/>
                  </a:rPr>
                  <a:t>gian</a:t>
                </a:r>
                <a:r>
                  <a:rPr lang="en-US" sz="3299" dirty="0">
                    <a:solidFill>
                      <a:srgbClr val="000000"/>
                    </a:solidFill>
                    <a:latin typeface="Montserrat"/>
                  </a:rPr>
                  <a:t>.</a:t>
                </a:r>
              </a:p>
            </p:txBody>
          </p:sp>
          <p:sp>
            <p:nvSpPr>
              <p:cNvPr id="13" name="Freeform 13"/>
              <p:cNvSpPr/>
              <p:nvPr/>
            </p:nvSpPr>
            <p:spPr>
              <a:xfrm>
                <a:off x="2660066" y="5306613"/>
                <a:ext cx="408397" cy="378696"/>
              </a:xfrm>
              <a:custGeom>
                <a:avLst/>
                <a:gdLst/>
                <a:ahLst/>
                <a:cxnLst/>
                <a:rect l="l" t="t" r="r" b="b"/>
                <a:pathLst>
                  <a:path w="408397" h="378696">
                    <a:moveTo>
                      <a:pt x="0" y="0"/>
                    </a:moveTo>
                    <a:lnTo>
                      <a:pt x="408397" y="0"/>
                    </a:lnTo>
                    <a:lnTo>
                      <a:pt x="408397" y="378696"/>
                    </a:lnTo>
                    <a:lnTo>
                      <a:pt x="0" y="37869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vi-VN"/>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6232" y="2039458"/>
            <a:ext cx="16055537" cy="8027768"/>
          </a:xfrm>
          <a:custGeom>
            <a:avLst/>
            <a:gdLst/>
            <a:ahLst/>
            <a:cxnLst/>
            <a:rect l="l" t="t" r="r" b="b"/>
            <a:pathLst>
              <a:path w="16055537" h="8027768">
                <a:moveTo>
                  <a:pt x="0" y="0"/>
                </a:moveTo>
                <a:lnTo>
                  <a:pt x="16055536" y="0"/>
                </a:lnTo>
                <a:lnTo>
                  <a:pt x="16055536" y="8027768"/>
                </a:lnTo>
                <a:lnTo>
                  <a:pt x="0" y="802776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vi-VN"/>
          </a:p>
        </p:txBody>
      </p:sp>
      <p:sp>
        <p:nvSpPr>
          <p:cNvPr id="5" name="Freeform 5"/>
          <p:cNvSpPr/>
          <p:nvPr/>
        </p:nvSpPr>
        <p:spPr>
          <a:xfrm>
            <a:off x="2679927" y="491437"/>
            <a:ext cx="15608073" cy="1074525"/>
          </a:xfrm>
          <a:custGeom>
            <a:avLst/>
            <a:gdLst/>
            <a:ahLst/>
            <a:cxnLst/>
            <a:rect l="l" t="t" r="r" b="b"/>
            <a:pathLst>
              <a:path w="15608073" h="1074525">
                <a:moveTo>
                  <a:pt x="0" y="0"/>
                </a:moveTo>
                <a:lnTo>
                  <a:pt x="15608073" y="0"/>
                </a:lnTo>
                <a:lnTo>
                  <a:pt x="15608073" y="1074526"/>
                </a:lnTo>
                <a:lnTo>
                  <a:pt x="0" y="1074526"/>
                </a:lnTo>
                <a:lnTo>
                  <a:pt x="0" y="0"/>
                </a:lnTo>
                <a:close/>
              </a:path>
            </a:pathLst>
          </a:custGeom>
          <a:blipFill>
            <a:blip r:embed="rId5">
              <a:extLst>
                <a:ext uri="{96DAC541-7B7A-43D3-8B79-37D633B846F1}">
                  <asvg:svgBlip xmlns:asvg="http://schemas.microsoft.com/office/drawing/2016/SVG/main" xmlns="" r:embed="rId6"/>
                </a:ext>
              </a:extLst>
            </a:blip>
            <a:stretch>
              <a:fillRect b="-27559"/>
            </a:stretch>
          </a:blipFill>
        </p:spPr>
        <p:txBody>
          <a:bodyPr/>
          <a:lstStyle/>
          <a:p>
            <a:endParaRPr lang="vi-VN"/>
          </a:p>
        </p:txBody>
      </p:sp>
      <p:sp>
        <p:nvSpPr>
          <p:cNvPr id="6" name="TextBox 6"/>
          <p:cNvSpPr txBox="1"/>
          <p:nvPr/>
        </p:nvSpPr>
        <p:spPr>
          <a:xfrm>
            <a:off x="3539583" y="758581"/>
            <a:ext cx="13888761" cy="587863"/>
          </a:xfrm>
          <a:prstGeom prst="rect">
            <a:avLst/>
          </a:prstGeom>
        </p:spPr>
        <p:txBody>
          <a:bodyPr lIns="0" tIns="0" rIns="0" bIns="0" rtlCol="0" anchor="t">
            <a:spAutoFit/>
          </a:bodyPr>
          <a:lstStyle/>
          <a:p>
            <a:pPr algn="ctr">
              <a:lnSpc>
                <a:spcPts val="4536"/>
              </a:lnSpc>
            </a:pPr>
            <a:r>
              <a:rPr lang="en-US" sz="4200">
                <a:solidFill>
                  <a:srgbClr val="FFFFFF"/>
                </a:solidFill>
                <a:latin typeface="Montserrat Bold"/>
              </a:rPr>
              <a:t>HƯỚNG PHÁT TRIỂN</a:t>
            </a:r>
          </a:p>
        </p:txBody>
      </p:sp>
      <p:grpSp>
        <p:nvGrpSpPr>
          <p:cNvPr id="7" name="Group 7"/>
          <p:cNvGrpSpPr/>
          <p:nvPr/>
        </p:nvGrpSpPr>
        <p:grpSpPr>
          <a:xfrm>
            <a:off x="0" y="17942"/>
            <a:ext cx="2874195" cy="2021515"/>
            <a:chOff x="0" y="0"/>
            <a:chExt cx="3832260" cy="2695354"/>
          </a:xfrm>
        </p:grpSpPr>
        <p:sp>
          <p:nvSpPr>
            <p:cNvPr id="8" name="Freeform 8"/>
            <p:cNvSpPr/>
            <p:nvPr/>
          </p:nvSpPr>
          <p:spPr>
            <a:xfrm>
              <a:off x="0" y="0"/>
              <a:ext cx="3832225" cy="2695321"/>
            </a:xfrm>
            <a:custGeom>
              <a:avLst/>
              <a:gdLst/>
              <a:ahLst/>
              <a:cxnLst/>
              <a:rect l="l" t="t" r="r" b="b"/>
              <a:pathLst>
                <a:path w="3832225" h="2695321">
                  <a:moveTo>
                    <a:pt x="0" y="0"/>
                  </a:moveTo>
                  <a:lnTo>
                    <a:pt x="3832225" y="0"/>
                  </a:lnTo>
                  <a:lnTo>
                    <a:pt x="3832225" y="2695321"/>
                  </a:lnTo>
                  <a:lnTo>
                    <a:pt x="0" y="2695321"/>
                  </a:lnTo>
                  <a:lnTo>
                    <a:pt x="0" y="0"/>
                  </a:lnTo>
                  <a:close/>
                </a:path>
              </a:pathLst>
            </a:custGeom>
            <a:blipFill>
              <a:blip r:embed="rId7"/>
              <a:stretch>
                <a:fillRect l="-72" r="-73" b="-1"/>
              </a:stretch>
            </a:blipFill>
          </p:spPr>
          <p:txBody>
            <a:bodyPr/>
            <a:lstStyle/>
            <a:p>
              <a:endParaRPr lang="vi-VN"/>
            </a:p>
          </p:txBody>
        </p:sp>
      </p:grpSp>
      <p:grpSp>
        <p:nvGrpSpPr>
          <p:cNvPr id="17" name="Group 16">
            <a:extLst>
              <a:ext uri="{FF2B5EF4-FFF2-40B4-BE49-F238E27FC236}">
                <a16:creationId xmlns:a16="http://schemas.microsoft.com/office/drawing/2014/main" id="{6AB1ACC9-6ABF-37A1-C91A-C2A054176C79}"/>
              </a:ext>
            </a:extLst>
          </p:cNvPr>
          <p:cNvGrpSpPr/>
          <p:nvPr/>
        </p:nvGrpSpPr>
        <p:grpSpPr>
          <a:xfrm>
            <a:off x="2743247" y="2512357"/>
            <a:ext cx="11782927" cy="5072628"/>
            <a:chOff x="2743247" y="2512357"/>
            <a:chExt cx="11782927" cy="5072628"/>
          </a:xfrm>
        </p:grpSpPr>
        <p:sp>
          <p:nvSpPr>
            <p:cNvPr id="3" name="TextBox 3"/>
            <p:cNvSpPr txBox="1"/>
            <p:nvPr/>
          </p:nvSpPr>
          <p:spPr>
            <a:xfrm>
              <a:off x="3315510" y="2512357"/>
              <a:ext cx="6850941" cy="542889"/>
            </a:xfrm>
            <a:prstGeom prst="rect">
              <a:avLst/>
            </a:prstGeom>
          </p:spPr>
          <p:txBody>
            <a:bodyPr lIns="0" tIns="0" rIns="0" bIns="0" rtlCol="0" anchor="t">
              <a:spAutoFit/>
            </a:bodyPr>
            <a:lstStyle/>
            <a:p>
              <a:pPr algn="just">
                <a:lnSpc>
                  <a:spcPts val="4319"/>
                </a:lnSpc>
              </a:pPr>
              <a:r>
                <a:rPr lang="en-US" sz="3599" dirty="0">
                  <a:solidFill>
                    <a:srgbClr val="000000"/>
                  </a:solidFill>
                  <a:latin typeface="Montserrat Bold"/>
                </a:rPr>
                <a:t>HƯỚNG PHÁT TRIỂN</a:t>
              </a:r>
            </a:p>
          </p:txBody>
        </p:sp>
        <p:grpSp>
          <p:nvGrpSpPr>
            <p:cNvPr id="14" name="Group 13">
              <a:extLst>
                <a:ext uri="{FF2B5EF4-FFF2-40B4-BE49-F238E27FC236}">
                  <a16:creationId xmlns:a16="http://schemas.microsoft.com/office/drawing/2014/main" id="{D3636638-DE3F-15E8-B15E-08A841E71659}"/>
                </a:ext>
              </a:extLst>
            </p:cNvPr>
            <p:cNvGrpSpPr/>
            <p:nvPr/>
          </p:nvGrpSpPr>
          <p:grpSpPr>
            <a:xfrm>
              <a:off x="2743247" y="3568523"/>
              <a:ext cx="11610654" cy="990636"/>
              <a:chOff x="2743247" y="3568523"/>
              <a:chExt cx="11610654" cy="990636"/>
            </a:xfrm>
          </p:grpSpPr>
          <p:sp>
            <p:nvSpPr>
              <p:cNvPr id="4" name="TextBox 4"/>
              <p:cNvSpPr txBox="1"/>
              <p:nvPr/>
            </p:nvSpPr>
            <p:spPr>
              <a:xfrm>
                <a:off x="3315510" y="3568523"/>
                <a:ext cx="11038391" cy="990636"/>
              </a:xfrm>
              <a:prstGeom prst="rect">
                <a:avLst/>
              </a:prstGeom>
            </p:spPr>
            <p:txBody>
              <a:bodyPr lIns="0" tIns="0" rIns="0" bIns="0" rtlCol="0" anchor="t">
                <a:spAutoFit/>
              </a:bodyPr>
              <a:lstStyle/>
              <a:p>
                <a:pPr algn="just">
                  <a:lnSpc>
                    <a:spcPts val="3959"/>
                  </a:lnSpc>
                </a:pPr>
                <a:r>
                  <a:rPr lang="en-US" sz="3299" dirty="0">
                    <a:solidFill>
                      <a:srgbClr val="000000"/>
                    </a:solidFill>
                    <a:latin typeface="Montserrat"/>
                  </a:rPr>
                  <a:t>Thu </a:t>
                </a:r>
                <a:r>
                  <a:rPr lang="en-US" sz="3299" dirty="0" err="1">
                    <a:solidFill>
                      <a:srgbClr val="000000"/>
                    </a:solidFill>
                    <a:latin typeface="Montserrat"/>
                  </a:rPr>
                  <a:t>thập</a:t>
                </a:r>
                <a:r>
                  <a:rPr lang="en-US" sz="3299" dirty="0">
                    <a:solidFill>
                      <a:srgbClr val="000000"/>
                    </a:solidFill>
                    <a:latin typeface="Montserrat"/>
                  </a:rPr>
                  <a:t> </a:t>
                </a:r>
                <a:r>
                  <a:rPr lang="en-US" sz="3299" dirty="0" err="1">
                    <a:solidFill>
                      <a:srgbClr val="000000"/>
                    </a:solidFill>
                    <a:latin typeface="Montserrat"/>
                  </a:rPr>
                  <a:t>dữ</a:t>
                </a:r>
                <a:r>
                  <a:rPr lang="en-US" sz="3299" dirty="0">
                    <a:solidFill>
                      <a:srgbClr val="000000"/>
                    </a:solidFill>
                    <a:latin typeface="Montserrat"/>
                  </a:rPr>
                  <a:t> </a:t>
                </a:r>
                <a:r>
                  <a:rPr lang="en-US" sz="3299" dirty="0" err="1">
                    <a:solidFill>
                      <a:srgbClr val="000000"/>
                    </a:solidFill>
                    <a:latin typeface="Montserrat"/>
                  </a:rPr>
                  <a:t>liệu</a:t>
                </a:r>
                <a:r>
                  <a:rPr lang="en-US" sz="3299" dirty="0">
                    <a:solidFill>
                      <a:srgbClr val="000000"/>
                    </a:solidFill>
                    <a:latin typeface="Montserrat"/>
                  </a:rPr>
                  <a:t> </a:t>
                </a:r>
                <a:r>
                  <a:rPr lang="en-US" sz="3299" dirty="0" err="1">
                    <a:solidFill>
                      <a:srgbClr val="000000"/>
                    </a:solidFill>
                    <a:latin typeface="Montserrat"/>
                  </a:rPr>
                  <a:t>trong</a:t>
                </a:r>
                <a:r>
                  <a:rPr lang="en-US" sz="3299" dirty="0">
                    <a:solidFill>
                      <a:srgbClr val="000000"/>
                    </a:solidFill>
                    <a:latin typeface="Montserrat"/>
                  </a:rPr>
                  <a:t> </a:t>
                </a:r>
                <a:r>
                  <a:rPr lang="en-US" sz="3299" dirty="0" err="1">
                    <a:solidFill>
                      <a:srgbClr val="000000"/>
                    </a:solidFill>
                    <a:latin typeface="Montserrat"/>
                  </a:rPr>
                  <a:t>nhiều</a:t>
                </a:r>
                <a:r>
                  <a:rPr lang="en-US" sz="3299" dirty="0">
                    <a:solidFill>
                      <a:srgbClr val="000000"/>
                    </a:solidFill>
                    <a:latin typeface="Montserrat"/>
                  </a:rPr>
                  <a:t> </a:t>
                </a:r>
                <a:r>
                  <a:rPr lang="en-US" sz="3299" dirty="0" err="1">
                    <a:solidFill>
                      <a:srgbClr val="000000"/>
                    </a:solidFill>
                    <a:latin typeface="Montserrat"/>
                  </a:rPr>
                  <a:t>tháng</a:t>
                </a:r>
                <a:r>
                  <a:rPr lang="en-US" sz="3299" dirty="0">
                    <a:solidFill>
                      <a:srgbClr val="000000"/>
                    </a:solidFill>
                    <a:latin typeface="Montserrat"/>
                  </a:rPr>
                  <a:t> </a:t>
                </a:r>
                <a:r>
                  <a:rPr lang="en-US" sz="3299" dirty="0" err="1">
                    <a:solidFill>
                      <a:srgbClr val="000000"/>
                    </a:solidFill>
                    <a:latin typeface="Montserrat"/>
                  </a:rPr>
                  <a:t>để</a:t>
                </a:r>
                <a:r>
                  <a:rPr lang="en-US" sz="3299" dirty="0">
                    <a:solidFill>
                      <a:srgbClr val="000000"/>
                    </a:solidFill>
                    <a:latin typeface="Montserrat"/>
                  </a:rPr>
                  <a:t> </a:t>
                </a:r>
                <a:r>
                  <a:rPr lang="en-US" sz="3299" dirty="0" err="1">
                    <a:solidFill>
                      <a:srgbClr val="000000"/>
                    </a:solidFill>
                    <a:latin typeface="Montserrat"/>
                  </a:rPr>
                  <a:t>kết</a:t>
                </a:r>
                <a:r>
                  <a:rPr lang="en-US" sz="3299" dirty="0">
                    <a:solidFill>
                      <a:srgbClr val="000000"/>
                    </a:solidFill>
                    <a:latin typeface="Montserrat"/>
                  </a:rPr>
                  <a:t> </a:t>
                </a:r>
                <a:r>
                  <a:rPr lang="en-US" sz="3299" dirty="0" err="1">
                    <a:solidFill>
                      <a:srgbClr val="000000"/>
                    </a:solidFill>
                    <a:latin typeface="Montserrat"/>
                  </a:rPr>
                  <a:t>quả</a:t>
                </a:r>
                <a:r>
                  <a:rPr lang="en-US" sz="3299" dirty="0">
                    <a:solidFill>
                      <a:srgbClr val="000000"/>
                    </a:solidFill>
                    <a:latin typeface="Montserrat"/>
                  </a:rPr>
                  <a:t> </a:t>
                </a:r>
                <a:r>
                  <a:rPr lang="en-US" sz="3299" dirty="0" err="1">
                    <a:solidFill>
                      <a:srgbClr val="000000"/>
                    </a:solidFill>
                    <a:latin typeface="Montserrat"/>
                  </a:rPr>
                  <a:t>đưa</a:t>
                </a:r>
                <a:r>
                  <a:rPr lang="en-US" sz="3299" dirty="0">
                    <a:solidFill>
                      <a:srgbClr val="000000"/>
                    </a:solidFill>
                    <a:latin typeface="Montserrat"/>
                  </a:rPr>
                  <a:t> </a:t>
                </a:r>
                <a:r>
                  <a:rPr lang="en-US" sz="3299" dirty="0" err="1">
                    <a:solidFill>
                      <a:srgbClr val="000000"/>
                    </a:solidFill>
                    <a:latin typeface="Montserrat"/>
                  </a:rPr>
                  <a:t>ra</a:t>
                </a:r>
                <a:r>
                  <a:rPr lang="en-US" sz="3299" dirty="0">
                    <a:solidFill>
                      <a:srgbClr val="000000"/>
                    </a:solidFill>
                    <a:latin typeface="Montserrat"/>
                  </a:rPr>
                  <a:t> </a:t>
                </a:r>
                <a:r>
                  <a:rPr lang="en-US" sz="3299" dirty="0" err="1">
                    <a:solidFill>
                      <a:srgbClr val="000000"/>
                    </a:solidFill>
                    <a:latin typeface="Montserrat"/>
                  </a:rPr>
                  <a:t>có</a:t>
                </a:r>
                <a:r>
                  <a:rPr lang="en-US" sz="3299" dirty="0">
                    <a:solidFill>
                      <a:srgbClr val="000000"/>
                    </a:solidFill>
                    <a:latin typeface="Montserrat"/>
                  </a:rPr>
                  <a:t> </a:t>
                </a:r>
                <a:r>
                  <a:rPr lang="en-US" sz="3299" dirty="0" err="1">
                    <a:solidFill>
                      <a:srgbClr val="000000"/>
                    </a:solidFill>
                    <a:latin typeface="Montserrat"/>
                  </a:rPr>
                  <a:t>tính</a:t>
                </a:r>
                <a:r>
                  <a:rPr lang="en-US" sz="3299" dirty="0">
                    <a:solidFill>
                      <a:srgbClr val="000000"/>
                    </a:solidFill>
                    <a:latin typeface="Montserrat"/>
                  </a:rPr>
                  <a:t> </a:t>
                </a:r>
                <a:r>
                  <a:rPr lang="en-US" sz="3299" dirty="0" err="1">
                    <a:solidFill>
                      <a:srgbClr val="000000"/>
                    </a:solidFill>
                    <a:latin typeface="Montserrat"/>
                  </a:rPr>
                  <a:t>khái</a:t>
                </a:r>
                <a:r>
                  <a:rPr lang="en-US" sz="3299" dirty="0">
                    <a:solidFill>
                      <a:srgbClr val="000000"/>
                    </a:solidFill>
                    <a:latin typeface="Montserrat"/>
                  </a:rPr>
                  <a:t> </a:t>
                </a:r>
                <a:r>
                  <a:rPr lang="en-US" sz="3299" dirty="0" err="1">
                    <a:solidFill>
                      <a:srgbClr val="000000"/>
                    </a:solidFill>
                    <a:latin typeface="Montserrat"/>
                  </a:rPr>
                  <a:t>quát</a:t>
                </a:r>
                <a:r>
                  <a:rPr lang="en-US" sz="3299" dirty="0">
                    <a:solidFill>
                      <a:srgbClr val="000000"/>
                    </a:solidFill>
                    <a:latin typeface="Montserrat"/>
                  </a:rPr>
                  <a:t> </a:t>
                </a:r>
                <a:r>
                  <a:rPr lang="en-US" sz="3299" dirty="0" err="1">
                    <a:solidFill>
                      <a:srgbClr val="000000"/>
                    </a:solidFill>
                    <a:latin typeface="Montserrat"/>
                  </a:rPr>
                  <a:t>và</a:t>
                </a:r>
                <a:r>
                  <a:rPr lang="en-US" sz="3299" dirty="0">
                    <a:solidFill>
                      <a:srgbClr val="000000"/>
                    </a:solidFill>
                    <a:latin typeface="Montserrat"/>
                  </a:rPr>
                  <a:t> </a:t>
                </a:r>
                <a:r>
                  <a:rPr lang="en-US" sz="3299" dirty="0" err="1">
                    <a:solidFill>
                      <a:srgbClr val="000000"/>
                    </a:solidFill>
                    <a:latin typeface="Montserrat"/>
                  </a:rPr>
                  <a:t>tăng</a:t>
                </a:r>
                <a:r>
                  <a:rPr lang="en-US" sz="3299" dirty="0">
                    <a:solidFill>
                      <a:srgbClr val="000000"/>
                    </a:solidFill>
                    <a:latin typeface="Montserrat"/>
                  </a:rPr>
                  <a:t> </a:t>
                </a:r>
                <a:r>
                  <a:rPr lang="en-US" sz="3299" dirty="0" err="1">
                    <a:solidFill>
                      <a:srgbClr val="000000"/>
                    </a:solidFill>
                    <a:latin typeface="Montserrat"/>
                  </a:rPr>
                  <a:t>độ</a:t>
                </a:r>
                <a:r>
                  <a:rPr lang="en-US" sz="3299" dirty="0">
                    <a:solidFill>
                      <a:srgbClr val="000000"/>
                    </a:solidFill>
                    <a:latin typeface="Montserrat"/>
                  </a:rPr>
                  <a:t> </a:t>
                </a:r>
                <a:r>
                  <a:rPr lang="en-US" sz="3299" dirty="0" err="1">
                    <a:solidFill>
                      <a:srgbClr val="000000"/>
                    </a:solidFill>
                    <a:latin typeface="Montserrat"/>
                  </a:rPr>
                  <a:t>chính</a:t>
                </a:r>
                <a:r>
                  <a:rPr lang="en-US" sz="3299" dirty="0">
                    <a:solidFill>
                      <a:srgbClr val="000000"/>
                    </a:solidFill>
                    <a:latin typeface="Montserrat"/>
                  </a:rPr>
                  <a:t> </a:t>
                </a:r>
                <a:r>
                  <a:rPr lang="en-US" sz="3299" dirty="0" err="1">
                    <a:solidFill>
                      <a:srgbClr val="000000"/>
                    </a:solidFill>
                    <a:latin typeface="Montserrat"/>
                  </a:rPr>
                  <a:t>xác</a:t>
                </a:r>
                <a:r>
                  <a:rPr lang="en-US" sz="3299" dirty="0">
                    <a:solidFill>
                      <a:srgbClr val="000000"/>
                    </a:solidFill>
                    <a:latin typeface="Montserrat"/>
                  </a:rPr>
                  <a:t>.</a:t>
                </a:r>
              </a:p>
            </p:txBody>
          </p:sp>
          <p:sp>
            <p:nvSpPr>
              <p:cNvPr id="11" name="Freeform 11"/>
              <p:cNvSpPr/>
              <p:nvPr/>
            </p:nvSpPr>
            <p:spPr>
              <a:xfrm>
                <a:off x="2743247" y="3627056"/>
                <a:ext cx="408397" cy="378696"/>
              </a:xfrm>
              <a:custGeom>
                <a:avLst/>
                <a:gdLst/>
                <a:ahLst/>
                <a:cxnLst/>
                <a:rect l="l" t="t" r="r" b="b"/>
                <a:pathLst>
                  <a:path w="408397" h="378696">
                    <a:moveTo>
                      <a:pt x="0" y="0"/>
                    </a:moveTo>
                    <a:lnTo>
                      <a:pt x="408398" y="0"/>
                    </a:lnTo>
                    <a:lnTo>
                      <a:pt x="408398" y="378696"/>
                    </a:lnTo>
                    <a:lnTo>
                      <a:pt x="0" y="37869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vi-VN"/>
              </a:p>
            </p:txBody>
          </p:sp>
        </p:grpSp>
        <p:grpSp>
          <p:nvGrpSpPr>
            <p:cNvPr id="15" name="Group 14">
              <a:extLst>
                <a:ext uri="{FF2B5EF4-FFF2-40B4-BE49-F238E27FC236}">
                  <a16:creationId xmlns:a16="http://schemas.microsoft.com/office/drawing/2014/main" id="{9DCDDC67-A2D8-BB04-C0D6-0A1158ECC3A5}"/>
                </a:ext>
              </a:extLst>
            </p:cNvPr>
            <p:cNvGrpSpPr/>
            <p:nvPr/>
          </p:nvGrpSpPr>
          <p:grpSpPr>
            <a:xfrm>
              <a:off x="2743247" y="5329828"/>
              <a:ext cx="11610654" cy="495336"/>
              <a:chOff x="2743247" y="5329828"/>
              <a:chExt cx="11610654" cy="495336"/>
            </a:xfrm>
          </p:grpSpPr>
          <p:sp>
            <p:nvSpPr>
              <p:cNvPr id="9" name="TextBox 9"/>
              <p:cNvSpPr txBox="1"/>
              <p:nvPr/>
            </p:nvSpPr>
            <p:spPr>
              <a:xfrm>
                <a:off x="3315510" y="5329828"/>
                <a:ext cx="11038391" cy="495336"/>
              </a:xfrm>
              <a:prstGeom prst="rect">
                <a:avLst/>
              </a:prstGeom>
            </p:spPr>
            <p:txBody>
              <a:bodyPr lIns="0" tIns="0" rIns="0" bIns="0" rtlCol="0" anchor="t">
                <a:spAutoFit/>
              </a:bodyPr>
              <a:lstStyle/>
              <a:p>
                <a:pPr algn="just">
                  <a:lnSpc>
                    <a:spcPts val="3959"/>
                  </a:lnSpc>
                </a:pPr>
                <a:r>
                  <a:rPr lang="en-US" sz="3299" dirty="0" err="1">
                    <a:solidFill>
                      <a:srgbClr val="000000"/>
                    </a:solidFill>
                    <a:latin typeface="Montserrat"/>
                  </a:rPr>
                  <a:t>Áp</a:t>
                </a:r>
                <a:r>
                  <a:rPr lang="en-US" sz="3299" dirty="0">
                    <a:solidFill>
                      <a:srgbClr val="000000"/>
                    </a:solidFill>
                    <a:latin typeface="Montserrat"/>
                  </a:rPr>
                  <a:t> </a:t>
                </a:r>
                <a:r>
                  <a:rPr lang="en-US" sz="3299" dirty="0" err="1">
                    <a:solidFill>
                      <a:srgbClr val="000000"/>
                    </a:solidFill>
                    <a:latin typeface="Montserrat"/>
                  </a:rPr>
                  <a:t>dụng</a:t>
                </a:r>
                <a:r>
                  <a:rPr lang="en-US" sz="3299" dirty="0">
                    <a:solidFill>
                      <a:srgbClr val="000000"/>
                    </a:solidFill>
                    <a:latin typeface="Montserrat"/>
                  </a:rPr>
                  <a:t> </a:t>
                </a:r>
                <a:r>
                  <a:rPr lang="en-US" sz="3299" dirty="0" err="1">
                    <a:solidFill>
                      <a:srgbClr val="000000"/>
                    </a:solidFill>
                    <a:latin typeface="Montserrat"/>
                  </a:rPr>
                  <a:t>rộng</a:t>
                </a:r>
                <a:r>
                  <a:rPr lang="en-US" sz="3299" dirty="0">
                    <a:solidFill>
                      <a:srgbClr val="000000"/>
                    </a:solidFill>
                    <a:latin typeface="Montserrat"/>
                  </a:rPr>
                  <a:t> </a:t>
                </a:r>
                <a:r>
                  <a:rPr lang="en-US" sz="3299" dirty="0" err="1">
                    <a:solidFill>
                      <a:srgbClr val="000000"/>
                    </a:solidFill>
                    <a:latin typeface="Montserrat"/>
                  </a:rPr>
                  <a:t>rãi</a:t>
                </a:r>
                <a:r>
                  <a:rPr lang="en-US" sz="3299" dirty="0">
                    <a:solidFill>
                      <a:srgbClr val="000000"/>
                    </a:solidFill>
                    <a:latin typeface="Montserrat"/>
                  </a:rPr>
                  <a:t> </a:t>
                </a:r>
                <a:r>
                  <a:rPr lang="en-US" sz="3299" dirty="0" err="1">
                    <a:solidFill>
                      <a:srgbClr val="000000"/>
                    </a:solidFill>
                    <a:latin typeface="Montserrat"/>
                  </a:rPr>
                  <a:t>cho</a:t>
                </a:r>
                <a:r>
                  <a:rPr lang="en-US" sz="3299" dirty="0">
                    <a:solidFill>
                      <a:srgbClr val="000000"/>
                    </a:solidFill>
                    <a:latin typeface="Montserrat"/>
                  </a:rPr>
                  <a:t> </a:t>
                </a:r>
                <a:r>
                  <a:rPr lang="en-US" sz="3299" dirty="0" err="1">
                    <a:solidFill>
                      <a:srgbClr val="000000"/>
                    </a:solidFill>
                    <a:latin typeface="Montserrat"/>
                  </a:rPr>
                  <a:t>toàn</a:t>
                </a:r>
                <a:r>
                  <a:rPr lang="en-US" sz="3299" dirty="0">
                    <a:solidFill>
                      <a:srgbClr val="000000"/>
                    </a:solidFill>
                    <a:latin typeface="Montserrat"/>
                  </a:rPr>
                  <a:t> </a:t>
                </a:r>
                <a:r>
                  <a:rPr lang="en-US" sz="3299" dirty="0" err="1">
                    <a:solidFill>
                      <a:srgbClr val="000000"/>
                    </a:solidFill>
                    <a:latin typeface="Montserrat"/>
                  </a:rPr>
                  <a:t>bộ</a:t>
                </a:r>
                <a:r>
                  <a:rPr lang="en-US" sz="3299" dirty="0">
                    <a:solidFill>
                      <a:srgbClr val="000000"/>
                    </a:solidFill>
                    <a:latin typeface="Montserrat"/>
                  </a:rPr>
                  <a:t> </a:t>
                </a:r>
                <a:r>
                  <a:rPr lang="en-US" sz="3299" dirty="0" err="1">
                    <a:solidFill>
                      <a:srgbClr val="000000"/>
                    </a:solidFill>
                    <a:latin typeface="Montserrat"/>
                  </a:rPr>
                  <a:t>chuỗi</a:t>
                </a:r>
                <a:r>
                  <a:rPr lang="en-US" sz="3299" dirty="0">
                    <a:solidFill>
                      <a:srgbClr val="000000"/>
                    </a:solidFill>
                    <a:latin typeface="Montserrat"/>
                  </a:rPr>
                  <a:t> </a:t>
                </a:r>
                <a:r>
                  <a:rPr lang="en-US" sz="3299" dirty="0" err="1">
                    <a:solidFill>
                      <a:srgbClr val="000000"/>
                    </a:solidFill>
                    <a:latin typeface="Montserrat"/>
                  </a:rPr>
                  <a:t>siêu</a:t>
                </a:r>
                <a:r>
                  <a:rPr lang="en-US" sz="3299" dirty="0">
                    <a:solidFill>
                      <a:srgbClr val="000000"/>
                    </a:solidFill>
                    <a:latin typeface="Montserrat"/>
                  </a:rPr>
                  <a:t> </a:t>
                </a:r>
                <a:r>
                  <a:rPr lang="en-US" sz="3299" dirty="0" err="1">
                    <a:solidFill>
                      <a:srgbClr val="000000"/>
                    </a:solidFill>
                    <a:latin typeface="Montserrat"/>
                  </a:rPr>
                  <a:t>thị</a:t>
                </a:r>
                <a:r>
                  <a:rPr lang="en-US" sz="3299" dirty="0">
                    <a:solidFill>
                      <a:srgbClr val="000000"/>
                    </a:solidFill>
                    <a:latin typeface="Montserrat"/>
                  </a:rPr>
                  <a:t>.</a:t>
                </a:r>
              </a:p>
            </p:txBody>
          </p:sp>
          <p:sp>
            <p:nvSpPr>
              <p:cNvPr id="12" name="Freeform 12"/>
              <p:cNvSpPr/>
              <p:nvPr/>
            </p:nvSpPr>
            <p:spPr>
              <a:xfrm>
                <a:off x="2743247" y="5388148"/>
                <a:ext cx="408397" cy="378696"/>
              </a:xfrm>
              <a:custGeom>
                <a:avLst/>
                <a:gdLst/>
                <a:ahLst/>
                <a:cxnLst/>
                <a:rect l="l" t="t" r="r" b="b"/>
                <a:pathLst>
                  <a:path w="408397" h="378696">
                    <a:moveTo>
                      <a:pt x="0" y="0"/>
                    </a:moveTo>
                    <a:lnTo>
                      <a:pt x="408398" y="0"/>
                    </a:lnTo>
                    <a:lnTo>
                      <a:pt x="408398" y="378696"/>
                    </a:lnTo>
                    <a:lnTo>
                      <a:pt x="0" y="37869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vi-VN"/>
              </a:p>
            </p:txBody>
          </p:sp>
        </p:grpSp>
        <p:grpSp>
          <p:nvGrpSpPr>
            <p:cNvPr id="16" name="Group 15">
              <a:extLst>
                <a:ext uri="{FF2B5EF4-FFF2-40B4-BE49-F238E27FC236}">
                  <a16:creationId xmlns:a16="http://schemas.microsoft.com/office/drawing/2014/main" id="{17EE0BEF-F1A7-483C-930C-4F6D358639AF}"/>
                </a:ext>
              </a:extLst>
            </p:cNvPr>
            <p:cNvGrpSpPr/>
            <p:nvPr/>
          </p:nvGrpSpPr>
          <p:grpSpPr>
            <a:xfrm>
              <a:off x="2743247" y="7089649"/>
              <a:ext cx="11782927" cy="495336"/>
              <a:chOff x="2743247" y="7089649"/>
              <a:chExt cx="11782927" cy="495336"/>
            </a:xfrm>
          </p:grpSpPr>
          <p:sp>
            <p:nvSpPr>
              <p:cNvPr id="10" name="TextBox 10"/>
              <p:cNvSpPr txBox="1"/>
              <p:nvPr/>
            </p:nvSpPr>
            <p:spPr>
              <a:xfrm>
                <a:off x="3315510" y="7089649"/>
                <a:ext cx="11210664" cy="495336"/>
              </a:xfrm>
              <a:prstGeom prst="rect">
                <a:avLst/>
              </a:prstGeom>
            </p:spPr>
            <p:txBody>
              <a:bodyPr lIns="0" tIns="0" rIns="0" bIns="0" rtlCol="0" anchor="t">
                <a:spAutoFit/>
              </a:bodyPr>
              <a:lstStyle/>
              <a:p>
                <a:pPr algn="just">
                  <a:lnSpc>
                    <a:spcPts val="3959"/>
                  </a:lnSpc>
                </a:pPr>
                <a:r>
                  <a:rPr lang="en-US" sz="3299" dirty="0" err="1">
                    <a:solidFill>
                      <a:srgbClr val="000000"/>
                    </a:solidFill>
                    <a:latin typeface="Montserrat"/>
                  </a:rPr>
                  <a:t>Nghiên</a:t>
                </a:r>
                <a:r>
                  <a:rPr lang="en-US" sz="3299" dirty="0">
                    <a:solidFill>
                      <a:srgbClr val="000000"/>
                    </a:solidFill>
                    <a:latin typeface="Montserrat"/>
                  </a:rPr>
                  <a:t> </a:t>
                </a:r>
                <a:r>
                  <a:rPr lang="en-US" sz="3299" dirty="0" err="1">
                    <a:solidFill>
                      <a:srgbClr val="000000"/>
                    </a:solidFill>
                    <a:latin typeface="Montserrat"/>
                  </a:rPr>
                  <a:t>cứu</a:t>
                </a:r>
                <a:r>
                  <a:rPr lang="en-US" sz="3299" dirty="0">
                    <a:solidFill>
                      <a:srgbClr val="000000"/>
                    </a:solidFill>
                    <a:latin typeface="Montserrat"/>
                  </a:rPr>
                  <a:t> </a:t>
                </a:r>
                <a:r>
                  <a:rPr lang="en-US" sz="3299" dirty="0" err="1">
                    <a:solidFill>
                      <a:srgbClr val="000000"/>
                    </a:solidFill>
                    <a:latin typeface="Montserrat"/>
                  </a:rPr>
                  <a:t>và</a:t>
                </a:r>
                <a:r>
                  <a:rPr lang="en-US" sz="3299" dirty="0">
                    <a:solidFill>
                      <a:srgbClr val="000000"/>
                    </a:solidFill>
                    <a:latin typeface="Montserrat"/>
                  </a:rPr>
                  <a:t> </a:t>
                </a:r>
                <a:r>
                  <a:rPr lang="en-US" sz="3299" dirty="0" err="1">
                    <a:solidFill>
                      <a:srgbClr val="000000"/>
                    </a:solidFill>
                    <a:latin typeface="Montserrat"/>
                  </a:rPr>
                  <a:t>sử</a:t>
                </a:r>
                <a:r>
                  <a:rPr lang="en-US" sz="3299" dirty="0">
                    <a:solidFill>
                      <a:srgbClr val="000000"/>
                    </a:solidFill>
                    <a:latin typeface="Montserrat"/>
                  </a:rPr>
                  <a:t> </a:t>
                </a:r>
                <a:r>
                  <a:rPr lang="en-US" sz="3299" dirty="0" err="1">
                    <a:solidFill>
                      <a:srgbClr val="000000"/>
                    </a:solidFill>
                    <a:latin typeface="Montserrat"/>
                  </a:rPr>
                  <a:t>dụng</a:t>
                </a:r>
                <a:r>
                  <a:rPr lang="en-US" sz="3299" dirty="0">
                    <a:solidFill>
                      <a:srgbClr val="000000"/>
                    </a:solidFill>
                    <a:latin typeface="Montserrat"/>
                  </a:rPr>
                  <a:t> </a:t>
                </a:r>
                <a:r>
                  <a:rPr lang="en-US" sz="3299" dirty="0" err="1">
                    <a:solidFill>
                      <a:srgbClr val="000000"/>
                    </a:solidFill>
                    <a:latin typeface="Montserrat"/>
                  </a:rPr>
                  <a:t>các</a:t>
                </a:r>
                <a:r>
                  <a:rPr lang="en-US" sz="3299" dirty="0">
                    <a:solidFill>
                      <a:srgbClr val="000000"/>
                    </a:solidFill>
                    <a:latin typeface="Montserrat"/>
                  </a:rPr>
                  <a:t> </a:t>
                </a:r>
                <a:r>
                  <a:rPr lang="en-US" sz="3299" dirty="0" err="1">
                    <a:solidFill>
                      <a:srgbClr val="000000"/>
                    </a:solidFill>
                    <a:latin typeface="Montserrat"/>
                  </a:rPr>
                  <a:t>thuật</a:t>
                </a:r>
                <a:r>
                  <a:rPr lang="en-US" sz="3299" dirty="0">
                    <a:solidFill>
                      <a:srgbClr val="000000"/>
                    </a:solidFill>
                    <a:latin typeface="Montserrat"/>
                  </a:rPr>
                  <a:t> </a:t>
                </a:r>
                <a:r>
                  <a:rPr lang="en-US" sz="3299" dirty="0" err="1">
                    <a:solidFill>
                      <a:srgbClr val="000000"/>
                    </a:solidFill>
                    <a:latin typeface="Montserrat"/>
                  </a:rPr>
                  <a:t>toán</a:t>
                </a:r>
                <a:r>
                  <a:rPr lang="en-US" sz="3299" dirty="0">
                    <a:solidFill>
                      <a:srgbClr val="000000"/>
                    </a:solidFill>
                    <a:latin typeface="Montserrat"/>
                  </a:rPr>
                  <a:t> </a:t>
                </a:r>
                <a:r>
                  <a:rPr lang="en-US" sz="3299" dirty="0" err="1">
                    <a:solidFill>
                      <a:srgbClr val="000000"/>
                    </a:solidFill>
                    <a:latin typeface="Montserrat"/>
                  </a:rPr>
                  <a:t>hiệu</a:t>
                </a:r>
                <a:r>
                  <a:rPr lang="en-US" sz="3299" dirty="0">
                    <a:solidFill>
                      <a:srgbClr val="000000"/>
                    </a:solidFill>
                    <a:latin typeface="Montserrat"/>
                  </a:rPr>
                  <a:t> </a:t>
                </a:r>
                <a:r>
                  <a:rPr lang="en-US" sz="3299" dirty="0" err="1">
                    <a:solidFill>
                      <a:srgbClr val="000000"/>
                    </a:solidFill>
                    <a:latin typeface="Montserrat"/>
                  </a:rPr>
                  <a:t>quả</a:t>
                </a:r>
                <a:r>
                  <a:rPr lang="en-US" sz="3299" dirty="0">
                    <a:solidFill>
                      <a:srgbClr val="000000"/>
                    </a:solidFill>
                    <a:latin typeface="Montserrat"/>
                  </a:rPr>
                  <a:t> </a:t>
                </a:r>
                <a:r>
                  <a:rPr lang="en-US" sz="3299" dirty="0" err="1">
                    <a:solidFill>
                      <a:srgbClr val="000000"/>
                    </a:solidFill>
                    <a:latin typeface="Montserrat"/>
                  </a:rPr>
                  <a:t>hơn</a:t>
                </a:r>
                <a:r>
                  <a:rPr lang="en-US" sz="3299" dirty="0">
                    <a:solidFill>
                      <a:srgbClr val="000000"/>
                    </a:solidFill>
                    <a:latin typeface="Montserrat"/>
                  </a:rPr>
                  <a:t>.</a:t>
                </a:r>
              </a:p>
            </p:txBody>
          </p:sp>
          <p:sp>
            <p:nvSpPr>
              <p:cNvPr id="13" name="Freeform 13"/>
              <p:cNvSpPr/>
              <p:nvPr/>
            </p:nvSpPr>
            <p:spPr>
              <a:xfrm>
                <a:off x="2743247" y="7147969"/>
                <a:ext cx="408397" cy="378696"/>
              </a:xfrm>
              <a:custGeom>
                <a:avLst/>
                <a:gdLst/>
                <a:ahLst/>
                <a:cxnLst/>
                <a:rect l="l" t="t" r="r" b="b"/>
                <a:pathLst>
                  <a:path w="408397" h="378696">
                    <a:moveTo>
                      <a:pt x="0" y="0"/>
                    </a:moveTo>
                    <a:lnTo>
                      <a:pt x="408398" y="0"/>
                    </a:lnTo>
                    <a:lnTo>
                      <a:pt x="408398" y="378696"/>
                    </a:lnTo>
                    <a:lnTo>
                      <a:pt x="0" y="378696"/>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vi-VN"/>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77031" y="3067339"/>
            <a:ext cx="13991480" cy="2003699"/>
            <a:chOff x="0" y="0"/>
            <a:chExt cx="18655307" cy="2671599"/>
          </a:xfrm>
        </p:grpSpPr>
        <p:sp>
          <p:nvSpPr>
            <p:cNvPr id="3" name="Freeform 3"/>
            <p:cNvSpPr/>
            <p:nvPr/>
          </p:nvSpPr>
          <p:spPr>
            <a:xfrm>
              <a:off x="0" y="0"/>
              <a:ext cx="18655285" cy="2671572"/>
            </a:xfrm>
            <a:custGeom>
              <a:avLst/>
              <a:gdLst/>
              <a:ahLst/>
              <a:cxnLst/>
              <a:rect l="l" t="t" r="r" b="b"/>
              <a:pathLst>
                <a:path w="18655285" h="2671572">
                  <a:moveTo>
                    <a:pt x="0" y="0"/>
                  </a:moveTo>
                  <a:lnTo>
                    <a:pt x="18655285" y="0"/>
                  </a:lnTo>
                  <a:lnTo>
                    <a:pt x="18655285" y="2671572"/>
                  </a:lnTo>
                  <a:lnTo>
                    <a:pt x="0" y="2671572"/>
                  </a:lnTo>
                  <a:lnTo>
                    <a:pt x="0" y="0"/>
                  </a:lnTo>
                  <a:close/>
                </a:path>
              </a:pathLst>
            </a:custGeom>
            <a:blipFill>
              <a:blip r:embed="rId2"/>
              <a:stretch>
                <a:fillRect t="-148" b="-149"/>
              </a:stretch>
            </a:blipFill>
          </p:spPr>
          <p:txBody>
            <a:bodyPr/>
            <a:lstStyle/>
            <a:p>
              <a:endParaRPr lang="vi-VN"/>
            </a:p>
          </p:txBody>
        </p:sp>
      </p:grpSp>
      <p:grpSp>
        <p:nvGrpSpPr>
          <p:cNvPr id="4" name="Group 4"/>
          <p:cNvGrpSpPr/>
          <p:nvPr/>
        </p:nvGrpSpPr>
        <p:grpSpPr>
          <a:xfrm>
            <a:off x="0" y="3067339"/>
            <a:ext cx="18288000" cy="13716000"/>
            <a:chOff x="0" y="0"/>
            <a:chExt cx="19309945" cy="14482458"/>
          </a:xfrm>
        </p:grpSpPr>
        <p:sp>
          <p:nvSpPr>
            <p:cNvPr id="5" name="Freeform 5"/>
            <p:cNvSpPr/>
            <p:nvPr/>
          </p:nvSpPr>
          <p:spPr>
            <a:xfrm>
              <a:off x="0" y="0"/>
              <a:ext cx="19309969" cy="14482445"/>
            </a:xfrm>
            <a:custGeom>
              <a:avLst/>
              <a:gdLst/>
              <a:ahLst/>
              <a:cxnLst/>
              <a:rect l="l" t="t" r="r" b="b"/>
              <a:pathLst>
                <a:path w="19309969" h="14482445">
                  <a:moveTo>
                    <a:pt x="0" y="0"/>
                  </a:moveTo>
                  <a:lnTo>
                    <a:pt x="19309969" y="0"/>
                  </a:lnTo>
                  <a:lnTo>
                    <a:pt x="19309969" y="14482445"/>
                  </a:lnTo>
                  <a:lnTo>
                    <a:pt x="0" y="14482445"/>
                  </a:lnTo>
                  <a:lnTo>
                    <a:pt x="0" y="0"/>
                  </a:lnTo>
                  <a:close/>
                </a:path>
              </a:pathLst>
            </a:custGeom>
            <a:blipFill>
              <a:blip r:embed="rId3"/>
              <a:stretch>
                <a:fillRect t="-23" b="-23"/>
              </a:stretch>
            </a:blipFill>
          </p:spPr>
          <p:txBody>
            <a:bodyPr/>
            <a:lstStyle/>
            <a:p>
              <a:endParaRPr lang="vi-VN"/>
            </a:p>
          </p:txBody>
        </p:sp>
      </p:grpSp>
      <p:sp>
        <p:nvSpPr>
          <p:cNvPr id="6" name="Freeform 6"/>
          <p:cNvSpPr/>
          <p:nvPr/>
        </p:nvSpPr>
        <p:spPr>
          <a:xfrm>
            <a:off x="2233" y="-1779451"/>
            <a:ext cx="18288000" cy="7261286"/>
          </a:xfrm>
          <a:custGeom>
            <a:avLst/>
            <a:gdLst/>
            <a:ahLst/>
            <a:cxnLst/>
            <a:rect l="l" t="t" r="r" b="b"/>
            <a:pathLst>
              <a:path w="18288000" h="7261286">
                <a:moveTo>
                  <a:pt x="0" y="0"/>
                </a:moveTo>
                <a:lnTo>
                  <a:pt x="18288000" y="0"/>
                </a:lnTo>
                <a:lnTo>
                  <a:pt x="18288000" y="7261286"/>
                </a:lnTo>
                <a:lnTo>
                  <a:pt x="0" y="7261286"/>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vi-VN"/>
          </a:p>
        </p:txBody>
      </p:sp>
      <p:sp>
        <p:nvSpPr>
          <p:cNvPr id="7" name="TextBox 7"/>
          <p:cNvSpPr txBox="1"/>
          <p:nvPr/>
        </p:nvSpPr>
        <p:spPr>
          <a:xfrm>
            <a:off x="2913224" y="784392"/>
            <a:ext cx="12466018" cy="2133600"/>
          </a:xfrm>
          <a:prstGeom prst="rect">
            <a:avLst/>
          </a:prstGeom>
        </p:spPr>
        <p:txBody>
          <a:bodyPr lIns="0" tIns="0" rIns="0" bIns="0" rtlCol="0" anchor="t">
            <a:spAutoFit/>
          </a:bodyPr>
          <a:lstStyle/>
          <a:p>
            <a:pPr algn="ctr">
              <a:lnSpc>
                <a:spcPts val="8439"/>
              </a:lnSpc>
            </a:pPr>
            <a:r>
              <a:rPr lang="en-US" sz="6600" spc="64" dirty="0" err="1">
                <a:solidFill>
                  <a:srgbClr val="203864"/>
                </a:solidFill>
                <a:latin typeface="Montserrat" panose="020B0604020202020204" charset="0"/>
              </a:rPr>
              <a:t>CẢM</a:t>
            </a:r>
            <a:r>
              <a:rPr lang="en-US" sz="6600" spc="64" dirty="0">
                <a:solidFill>
                  <a:srgbClr val="203864"/>
                </a:solidFill>
                <a:latin typeface="Montserrat" panose="020B0604020202020204" charset="0"/>
              </a:rPr>
              <a:t> </a:t>
            </a:r>
            <a:r>
              <a:rPr lang="en-US" sz="6600" spc="64" dirty="0" err="1">
                <a:solidFill>
                  <a:srgbClr val="203864"/>
                </a:solidFill>
                <a:latin typeface="Montserrat" panose="020B0604020202020204" charset="0"/>
              </a:rPr>
              <a:t>ƠN</a:t>
            </a:r>
            <a:r>
              <a:rPr lang="en-US" sz="6600" spc="64" dirty="0">
                <a:solidFill>
                  <a:srgbClr val="203864"/>
                </a:solidFill>
                <a:latin typeface="Montserrat" panose="020B0604020202020204" charset="0"/>
              </a:rPr>
              <a:t> </a:t>
            </a:r>
            <a:r>
              <a:rPr lang="en-US" sz="6600" spc="64" dirty="0" err="1">
                <a:solidFill>
                  <a:srgbClr val="203864"/>
                </a:solidFill>
                <a:latin typeface="Montserrat" panose="020B0604020202020204" charset="0"/>
              </a:rPr>
              <a:t>THẦY</a:t>
            </a:r>
            <a:r>
              <a:rPr lang="en-US" sz="6600" spc="64" dirty="0">
                <a:solidFill>
                  <a:srgbClr val="203864"/>
                </a:solidFill>
                <a:latin typeface="Montserrat" panose="020B0604020202020204" charset="0"/>
              </a:rPr>
              <a:t> CÔ </a:t>
            </a:r>
            <a:r>
              <a:rPr lang="en-US" sz="6600" spc="64" dirty="0" err="1">
                <a:solidFill>
                  <a:srgbClr val="203864"/>
                </a:solidFill>
                <a:latin typeface="Montserrat" panose="020B0604020202020204" charset="0"/>
              </a:rPr>
              <a:t>VÀ</a:t>
            </a:r>
            <a:r>
              <a:rPr lang="en-US" sz="6600" spc="64" dirty="0">
                <a:solidFill>
                  <a:srgbClr val="203864"/>
                </a:solidFill>
                <a:latin typeface="Montserrat" panose="020B0604020202020204" charset="0"/>
              </a:rPr>
              <a:t> </a:t>
            </a:r>
            <a:r>
              <a:rPr lang="en-US" sz="6600" spc="64" dirty="0" err="1">
                <a:solidFill>
                  <a:srgbClr val="203864"/>
                </a:solidFill>
                <a:latin typeface="Montserrat" panose="020B0604020202020204" charset="0"/>
              </a:rPr>
              <a:t>CÁC</a:t>
            </a:r>
            <a:r>
              <a:rPr lang="en-US" sz="6600" spc="64" dirty="0">
                <a:solidFill>
                  <a:srgbClr val="203864"/>
                </a:solidFill>
                <a:latin typeface="Montserrat" panose="020B0604020202020204" charset="0"/>
              </a:rPr>
              <a:t> </a:t>
            </a:r>
            <a:r>
              <a:rPr lang="en-US" sz="6600" spc="64" dirty="0" err="1">
                <a:solidFill>
                  <a:srgbClr val="203864"/>
                </a:solidFill>
                <a:latin typeface="Montserrat" panose="020B0604020202020204" charset="0"/>
              </a:rPr>
              <a:t>BẠN</a:t>
            </a:r>
            <a:r>
              <a:rPr lang="en-US" sz="6600" spc="64" dirty="0">
                <a:solidFill>
                  <a:srgbClr val="203864"/>
                </a:solidFill>
                <a:latin typeface="Montserrat" panose="020B0604020202020204" charset="0"/>
              </a:rPr>
              <a:t> </a:t>
            </a:r>
            <a:r>
              <a:rPr lang="en-US" sz="6600" spc="64" dirty="0" err="1">
                <a:solidFill>
                  <a:srgbClr val="203864"/>
                </a:solidFill>
                <a:latin typeface="Montserrat" panose="020B0604020202020204" charset="0"/>
              </a:rPr>
              <a:t>ĐÃ</a:t>
            </a:r>
            <a:r>
              <a:rPr lang="en-US" sz="6600" spc="64" dirty="0">
                <a:solidFill>
                  <a:srgbClr val="203864"/>
                </a:solidFill>
                <a:latin typeface="Montserrat" panose="020B0604020202020204" charset="0"/>
              </a:rPr>
              <a:t> </a:t>
            </a:r>
            <a:r>
              <a:rPr lang="en-US" sz="6600" spc="64" dirty="0" err="1">
                <a:solidFill>
                  <a:srgbClr val="203864"/>
                </a:solidFill>
                <a:latin typeface="Montserrat" panose="020B0604020202020204" charset="0"/>
              </a:rPr>
              <a:t>LẮNG</a:t>
            </a:r>
            <a:r>
              <a:rPr lang="en-US" sz="6600" spc="64" dirty="0">
                <a:solidFill>
                  <a:srgbClr val="203864"/>
                </a:solidFill>
                <a:latin typeface="Montserrat" panose="020B0604020202020204" charset="0"/>
              </a:rPr>
              <a:t> </a:t>
            </a:r>
            <a:r>
              <a:rPr lang="en-US" sz="6600" spc="64" dirty="0" err="1">
                <a:solidFill>
                  <a:srgbClr val="203864"/>
                </a:solidFill>
                <a:latin typeface="Montserrat" panose="020B0604020202020204" charset="0"/>
              </a:rPr>
              <a:t>NGHE</a:t>
            </a:r>
            <a:endParaRPr lang="en-US" sz="6600" spc="64" dirty="0">
              <a:solidFill>
                <a:srgbClr val="203864"/>
              </a:solidFill>
              <a:latin typeface="Montserrat" panose="020B060402020202020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79927" y="592547"/>
            <a:ext cx="15608073" cy="1074525"/>
          </a:xfrm>
          <a:custGeom>
            <a:avLst/>
            <a:gdLst/>
            <a:ahLst/>
            <a:cxnLst/>
            <a:rect l="l" t="t" r="r" b="b"/>
            <a:pathLst>
              <a:path w="15608073" h="1074525">
                <a:moveTo>
                  <a:pt x="0" y="0"/>
                </a:moveTo>
                <a:lnTo>
                  <a:pt x="15608073" y="0"/>
                </a:lnTo>
                <a:lnTo>
                  <a:pt x="15608073" y="1074525"/>
                </a:lnTo>
                <a:lnTo>
                  <a:pt x="0" y="1074525"/>
                </a:lnTo>
                <a:lnTo>
                  <a:pt x="0" y="0"/>
                </a:lnTo>
                <a:close/>
              </a:path>
            </a:pathLst>
          </a:custGeom>
          <a:blipFill>
            <a:blip r:embed="rId3">
              <a:extLst>
                <a:ext uri="{96DAC541-7B7A-43D3-8B79-37D633B846F1}">
                  <asvg:svgBlip xmlns:asvg="http://schemas.microsoft.com/office/drawing/2016/SVG/main" xmlns="" r:embed="rId4"/>
                </a:ext>
              </a:extLst>
            </a:blip>
            <a:stretch>
              <a:fillRect b="-27559"/>
            </a:stretch>
          </a:blipFill>
        </p:spPr>
        <p:txBody>
          <a:bodyPr/>
          <a:lstStyle/>
          <a:p>
            <a:endParaRPr lang="vi-VN"/>
          </a:p>
        </p:txBody>
      </p:sp>
      <p:grpSp>
        <p:nvGrpSpPr>
          <p:cNvPr id="3" name="Group 3"/>
          <p:cNvGrpSpPr/>
          <p:nvPr/>
        </p:nvGrpSpPr>
        <p:grpSpPr>
          <a:xfrm>
            <a:off x="0" y="95240"/>
            <a:ext cx="2874195" cy="2021515"/>
            <a:chOff x="0" y="0"/>
            <a:chExt cx="3832260" cy="2695354"/>
          </a:xfrm>
        </p:grpSpPr>
        <p:sp>
          <p:nvSpPr>
            <p:cNvPr id="4" name="Freeform 4"/>
            <p:cNvSpPr/>
            <p:nvPr/>
          </p:nvSpPr>
          <p:spPr>
            <a:xfrm>
              <a:off x="0" y="0"/>
              <a:ext cx="3832225" cy="2695321"/>
            </a:xfrm>
            <a:custGeom>
              <a:avLst/>
              <a:gdLst/>
              <a:ahLst/>
              <a:cxnLst/>
              <a:rect l="l" t="t" r="r" b="b"/>
              <a:pathLst>
                <a:path w="3832225" h="2695321">
                  <a:moveTo>
                    <a:pt x="0" y="0"/>
                  </a:moveTo>
                  <a:lnTo>
                    <a:pt x="3832225" y="0"/>
                  </a:lnTo>
                  <a:lnTo>
                    <a:pt x="3832225" y="2695321"/>
                  </a:lnTo>
                  <a:lnTo>
                    <a:pt x="0" y="2695321"/>
                  </a:lnTo>
                  <a:lnTo>
                    <a:pt x="0" y="0"/>
                  </a:lnTo>
                  <a:close/>
                </a:path>
              </a:pathLst>
            </a:custGeom>
            <a:blipFill>
              <a:blip r:embed="rId5"/>
              <a:stretch>
                <a:fillRect l="-72" r="-73" b="-1"/>
              </a:stretch>
            </a:blipFill>
          </p:spPr>
          <p:txBody>
            <a:bodyPr/>
            <a:lstStyle/>
            <a:p>
              <a:endParaRPr lang="vi-VN"/>
            </a:p>
          </p:txBody>
        </p:sp>
      </p:grpSp>
      <p:sp>
        <p:nvSpPr>
          <p:cNvPr id="18" name="TextBox 18"/>
          <p:cNvSpPr txBox="1"/>
          <p:nvPr/>
        </p:nvSpPr>
        <p:spPr>
          <a:xfrm>
            <a:off x="4399239" y="835879"/>
            <a:ext cx="11208717" cy="587863"/>
          </a:xfrm>
          <a:prstGeom prst="rect">
            <a:avLst/>
          </a:prstGeom>
        </p:spPr>
        <p:txBody>
          <a:bodyPr lIns="0" tIns="0" rIns="0" bIns="0" rtlCol="0" anchor="t">
            <a:spAutoFit/>
          </a:bodyPr>
          <a:lstStyle/>
          <a:p>
            <a:pPr algn="ctr">
              <a:lnSpc>
                <a:spcPts val="4536"/>
              </a:lnSpc>
            </a:pPr>
            <a:r>
              <a:rPr lang="en-US" sz="4200">
                <a:solidFill>
                  <a:srgbClr val="FFFFFF"/>
                </a:solidFill>
                <a:latin typeface="Montserrat Bold"/>
              </a:rPr>
              <a:t>LÝ DO CHỌN ĐỀ TÀI</a:t>
            </a:r>
          </a:p>
        </p:txBody>
      </p:sp>
      <p:grpSp>
        <p:nvGrpSpPr>
          <p:cNvPr id="5" name="Group 4">
            <a:extLst>
              <a:ext uri="{FF2B5EF4-FFF2-40B4-BE49-F238E27FC236}">
                <a16:creationId xmlns:a16="http://schemas.microsoft.com/office/drawing/2014/main" id="{E2201E0D-620A-266A-E950-D178531064C5}"/>
              </a:ext>
            </a:extLst>
          </p:cNvPr>
          <p:cNvGrpSpPr/>
          <p:nvPr/>
        </p:nvGrpSpPr>
        <p:grpSpPr>
          <a:xfrm>
            <a:off x="620303" y="2313071"/>
            <a:ext cx="17193621" cy="7390653"/>
            <a:chOff x="620303" y="2547532"/>
            <a:chExt cx="17193621" cy="7390653"/>
          </a:xfrm>
        </p:grpSpPr>
        <p:grpSp>
          <p:nvGrpSpPr>
            <p:cNvPr id="23" name="Group 22">
              <a:extLst>
                <a:ext uri="{FF2B5EF4-FFF2-40B4-BE49-F238E27FC236}">
                  <a16:creationId xmlns:a16="http://schemas.microsoft.com/office/drawing/2014/main" id="{F5DE25A4-4644-599B-B4D9-0B580B71BC08}"/>
                </a:ext>
              </a:extLst>
            </p:cNvPr>
            <p:cNvGrpSpPr/>
            <p:nvPr/>
          </p:nvGrpSpPr>
          <p:grpSpPr>
            <a:xfrm>
              <a:off x="824501" y="5064207"/>
              <a:ext cx="8645442" cy="4873977"/>
              <a:chOff x="824501" y="5064207"/>
              <a:chExt cx="8645442" cy="4873977"/>
            </a:xfrm>
          </p:grpSpPr>
          <p:grpSp>
            <p:nvGrpSpPr>
              <p:cNvPr id="21" name="Group 20">
                <a:extLst>
                  <a:ext uri="{FF2B5EF4-FFF2-40B4-BE49-F238E27FC236}">
                    <a16:creationId xmlns:a16="http://schemas.microsoft.com/office/drawing/2014/main" id="{4E080CDB-E68B-1F61-DA9C-3130425A8F72}"/>
                  </a:ext>
                </a:extLst>
              </p:cNvPr>
              <p:cNvGrpSpPr/>
              <p:nvPr/>
            </p:nvGrpSpPr>
            <p:grpSpPr>
              <a:xfrm>
                <a:off x="824501" y="5864637"/>
                <a:ext cx="8167099" cy="4073547"/>
                <a:chOff x="824501" y="5864637"/>
                <a:chExt cx="8167099" cy="4073547"/>
              </a:xfrm>
            </p:grpSpPr>
            <p:sp>
              <p:nvSpPr>
                <p:cNvPr id="6" name="Freeform 6"/>
                <p:cNvSpPr/>
                <p:nvPr/>
              </p:nvSpPr>
              <p:spPr>
                <a:xfrm>
                  <a:off x="1017086" y="5864637"/>
                  <a:ext cx="7621300" cy="3733370"/>
                </a:xfrm>
                <a:custGeom>
                  <a:avLst/>
                  <a:gdLst/>
                  <a:ahLst/>
                  <a:cxnLst/>
                  <a:rect l="l" t="t" r="r" b="b"/>
                  <a:pathLst>
                    <a:path w="10161733" h="4977827">
                      <a:moveTo>
                        <a:pt x="0" y="0"/>
                      </a:moveTo>
                      <a:lnTo>
                        <a:pt x="10161733" y="0"/>
                      </a:lnTo>
                      <a:lnTo>
                        <a:pt x="10161733" y="4977827"/>
                      </a:lnTo>
                      <a:lnTo>
                        <a:pt x="0" y="4977827"/>
                      </a:lnTo>
                      <a:lnTo>
                        <a:pt x="0" y="0"/>
                      </a:lnTo>
                      <a:close/>
                    </a:path>
                  </a:pathLst>
                </a:custGeom>
                <a:blipFill>
                  <a:blip r:embed="rId6"/>
                  <a:stretch>
                    <a:fillRect l="-440"/>
                  </a:stretch>
                </a:blipFill>
              </p:spPr>
              <p:txBody>
                <a:bodyPr/>
                <a:lstStyle/>
                <a:p>
                  <a:endParaRPr lang="vi-VN"/>
                </a:p>
              </p:txBody>
            </p:sp>
            <p:sp>
              <p:nvSpPr>
                <p:cNvPr id="7" name="TextBox 7"/>
                <p:cNvSpPr txBox="1"/>
                <p:nvPr/>
              </p:nvSpPr>
              <p:spPr>
                <a:xfrm>
                  <a:off x="824501" y="9490850"/>
                  <a:ext cx="8167099" cy="447334"/>
                </a:xfrm>
                <a:prstGeom prst="rect">
                  <a:avLst/>
                </a:prstGeom>
              </p:spPr>
              <p:txBody>
                <a:bodyPr wrap="square" lIns="0" tIns="0" rIns="0" bIns="0" rtlCol="0" anchor="t">
                  <a:spAutoFit/>
                </a:bodyPr>
                <a:lstStyle/>
                <a:p>
                  <a:pPr algn="ctr">
                    <a:lnSpc>
                      <a:spcPts val="4035"/>
                    </a:lnSpc>
                    <a:spcBef>
                      <a:spcPct val="0"/>
                    </a:spcBef>
                  </a:pPr>
                  <a:r>
                    <a:rPr lang="en-US" sz="2242" dirty="0" err="1">
                      <a:solidFill>
                        <a:srgbClr val="000000"/>
                      </a:solidFill>
                      <a:latin typeface="Arimo"/>
                    </a:rPr>
                    <a:t>Dự</a:t>
                  </a:r>
                  <a:r>
                    <a:rPr lang="en-US" sz="2242" dirty="0">
                      <a:solidFill>
                        <a:srgbClr val="000000"/>
                      </a:solidFill>
                      <a:latin typeface="Arimo"/>
                    </a:rPr>
                    <a:t> </a:t>
                  </a:r>
                  <a:r>
                    <a:rPr lang="en-US" sz="2242" dirty="0" err="1">
                      <a:solidFill>
                        <a:srgbClr val="000000"/>
                      </a:solidFill>
                      <a:latin typeface="Arimo"/>
                    </a:rPr>
                    <a:t>định</a:t>
                  </a:r>
                  <a:r>
                    <a:rPr lang="en-US" sz="2242" dirty="0">
                      <a:solidFill>
                        <a:srgbClr val="000000"/>
                      </a:solidFill>
                      <a:latin typeface="Arimo"/>
                    </a:rPr>
                    <a:t> </a:t>
                  </a:r>
                  <a:r>
                    <a:rPr lang="en-US" sz="2242" dirty="0" err="1">
                      <a:solidFill>
                        <a:srgbClr val="000000"/>
                      </a:solidFill>
                      <a:latin typeface="Arimo"/>
                    </a:rPr>
                    <a:t>mua</a:t>
                  </a:r>
                  <a:r>
                    <a:rPr lang="en-US" sz="2242" dirty="0">
                      <a:solidFill>
                        <a:srgbClr val="000000"/>
                      </a:solidFill>
                      <a:latin typeface="Arimo"/>
                    </a:rPr>
                    <a:t> </a:t>
                  </a:r>
                  <a:r>
                    <a:rPr lang="en-US" sz="2242" dirty="0" err="1">
                      <a:solidFill>
                        <a:srgbClr val="000000"/>
                      </a:solidFill>
                      <a:latin typeface="Arimo"/>
                    </a:rPr>
                    <a:t>sắm</a:t>
                  </a:r>
                  <a:r>
                    <a:rPr lang="en-US" sz="2242" dirty="0">
                      <a:solidFill>
                        <a:srgbClr val="000000"/>
                      </a:solidFill>
                      <a:latin typeface="Arimo"/>
                    </a:rPr>
                    <a:t> </a:t>
                  </a:r>
                  <a:r>
                    <a:rPr lang="en-US" sz="2242" dirty="0" err="1">
                      <a:solidFill>
                        <a:srgbClr val="000000"/>
                      </a:solidFill>
                      <a:latin typeface="Arimo"/>
                    </a:rPr>
                    <a:t>của</a:t>
                  </a:r>
                  <a:r>
                    <a:rPr lang="en-US" sz="2242" dirty="0">
                      <a:solidFill>
                        <a:srgbClr val="000000"/>
                      </a:solidFill>
                      <a:latin typeface="Arimo"/>
                    </a:rPr>
                    <a:t> </a:t>
                  </a:r>
                  <a:r>
                    <a:rPr lang="en-US" sz="2242" dirty="0" err="1">
                      <a:solidFill>
                        <a:srgbClr val="000000"/>
                      </a:solidFill>
                      <a:latin typeface="Arimo"/>
                    </a:rPr>
                    <a:t>người</a:t>
                  </a:r>
                  <a:r>
                    <a:rPr lang="en-US" sz="2242" dirty="0">
                      <a:solidFill>
                        <a:srgbClr val="000000"/>
                      </a:solidFill>
                      <a:latin typeface="Arimo"/>
                    </a:rPr>
                    <a:t> </a:t>
                  </a:r>
                  <a:r>
                    <a:rPr lang="en-US" sz="2242" dirty="0" err="1">
                      <a:solidFill>
                        <a:srgbClr val="000000"/>
                      </a:solidFill>
                      <a:latin typeface="Arimo"/>
                    </a:rPr>
                    <a:t>tiêu</a:t>
                  </a:r>
                  <a:r>
                    <a:rPr lang="en-US" sz="2242" dirty="0">
                      <a:solidFill>
                        <a:srgbClr val="000000"/>
                      </a:solidFill>
                      <a:latin typeface="Arimo"/>
                    </a:rPr>
                    <a:t> </a:t>
                  </a:r>
                  <a:r>
                    <a:rPr lang="en-US" sz="2242" dirty="0" err="1">
                      <a:solidFill>
                        <a:srgbClr val="000000"/>
                      </a:solidFill>
                      <a:latin typeface="Arimo"/>
                    </a:rPr>
                    <a:t>dùng</a:t>
                  </a:r>
                  <a:r>
                    <a:rPr lang="en-US" sz="2242" dirty="0">
                      <a:solidFill>
                        <a:srgbClr val="000000"/>
                      </a:solidFill>
                      <a:latin typeface="Arimo"/>
                    </a:rPr>
                    <a:t> </a:t>
                  </a:r>
                  <a:r>
                    <a:rPr lang="en-US" sz="2242" dirty="0" err="1">
                      <a:solidFill>
                        <a:srgbClr val="000000"/>
                      </a:solidFill>
                      <a:latin typeface="Arimo"/>
                    </a:rPr>
                    <a:t>sau</a:t>
                  </a:r>
                  <a:r>
                    <a:rPr lang="en-US" sz="2242" dirty="0">
                      <a:solidFill>
                        <a:srgbClr val="000000"/>
                      </a:solidFill>
                      <a:latin typeface="Arimo"/>
                    </a:rPr>
                    <a:t> </a:t>
                  </a:r>
                  <a:r>
                    <a:rPr lang="en-US" sz="2242" dirty="0" err="1">
                      <a:solidFill>
                        <a:srgbClr val="000000"/>
                      </a:solidFill>
                      <a:latin typeface="Arimo"/>
                    </a:rPr>
                    <a:t>khi</a:t>
                  </a:r>
                  <a:r>
                    <a:rPr lang="en-US" sz="2242" dirty="0">
                      <a:solidFill>
                        <a:srgbClr val="000000"/>
                      </a:solidFill>
                      <a:latin typeface="Arimo"/>
                    </a:rPr>
                    <a:t> </a:t>
                  </a:r>
                  <a:r>
                    <a:rPr lang="en-US" sz="2242" dirty="0" err="1">
                      <a:solidFill>
                        <a:srgbClr val="000000"/>
                      </a:solidFill>
                      <a:latin typeface="Arimo"/>
                    </a:rPr>
                    <a:t>đại</a:t>
                  </a:r>
                  <a:r>
                    <a:rPr lang="en-US" sz="2242" dirty="0">
                      <a:solidFill>
                        <a:srgbClr val="000000"/>
                      </a:solidFill>
                      <a:latin typeface="Arimo"/>
                    </a:rPr>
                    <a:t> </a:t>
                  </a:r>
                  <a:r>
                    <a:rPr lang="en-US" sz="2242" dirty="0" err="1">
                      <a:solidFill>
                        <a:srgbClr val="000000"/>
                      </a:solidFill>
                      <a:latin typeface="Arimo"/>
                    </a:rPr>
                    <a:t>dịch</a:t>
                  </a:r>
                  <a:r>
                    <a:rPr lang="en-US" sz="2242" dirty="0">
                      <a:solidFill>
                        <a:srgbClr val="000000"/>
                      </a:solidFill>
                      <a:latin typeface="Arimo"/>
                    </a:rPr>
                    <a:t> </a:t>
                  </a:r>
                  <a:r>
                    <a:rPr lang="en-US" sz="2242" dirty="0" err="1">
                      <a:solidFill>
                        <a:srgbClr val="000000"/>
                      </a:solidFill>
                      <a:latin typeface="Arimo"/>
                    </a:rPr>
                    <a:t>kết</a:t>
                  </a:r>
                  <a:r>
                    <a:rPr lang="en-US" sz="2242" dirty="0">
                      <a:solidFill>
                        <a:srgbClr val="000000"/>
                      </a:solidFill>
                      <a:latin typeface="Arimo"/>
                    </a:rPr>
                    <a:t> </a:t>
                  </a:r>
                  <a:r>
                    <a:rPr lang="en-US" sz="2242" dirty="0" err="1">
                      <a:solidFill>
                        <a:srgbClr val="000000"/>
                      </a:solidFill>
                      <a:latin typeface="Arimo"/>
                    </a:rPr>
                    <a:t>thúc</a:t>
                  </a:r>
                  <a:endParaRPr lang="en-US" sz="2242" dirty="0">
                    <a:solidFill>
                      <a:srgbClr val="000000"/>
                    </a:solidFill>
                    <a:latin typeface="Arimo"/>
                  </a:endParaRPr>
                </a:p>
              </p:txBody>
            </p:sp>
          </p:grpSp>
          <p:sp>
            <p:nvSpPr>
              <p:cNvPr id="8" name="Freeform 8"/>
              <p:cNvSpPr/>
              <p:nvPr/>
            </p:nvSpPr>
            <p:spPr>
              <a:xfrm rot="-5400000">
                <a:off x="6869983" y="7338225"/>
                <a:ext cx="4873977" cy="325942"/>
              </a:xfrm>
              <a:custGeom>
                <a:avLst/>
                <a:gdLst/>
                <a:ahLst/>
                <a:cxnLst/>
                <a:rect l="l" t="t" r="r" b="b"/>
                <a:pathLst>
                  <a:path w="4873977" h="325942">
                    <a:moveTo>
                      <a:pt x="0" y="0"/>
                    </a:moveTo>
                    <a:lnTo>
                      <a:pt x="4873977" y="0"/>
                    </a:lnTo>
                    <a:lnTo>
                      <a:pt x="4873977" y="325942"/>
                    </a:lnTo>
                    <a:lnTo>
                      <a:pt x="0" y="325942"/>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txBody>
              <a:bodyPr/>
              <a:lstStyle/>
              <a:p>
                <a:endParaRPr lang="vi-VN"/>
              </a:p>
            </p:txBody>
          </p:sp>
        </p:grpSp>
        <p:sp>
          <p:nvSpPr>
            <p:cNvPr id="9" name="Freeform 9"/>
            <p:cNvSpPr/>
            <p:nvPr/>
          </p:nvSpPr>
          <p:spPr>
            <a:xfrm>
              <a:off x="9306971" y="3364918"/>
              <a:ext cx="1479657" cy="528977"/>
            </a:xfrm>
            <a:custGeom>
              <a:avLst/>
              <a:gdLst/>
              <a:ahLst/>
              <a:cxnLst/>
              <a:rect l="l" t="t" r="r" b="b"/>
              <a:pathLst>
                <a:path w="1479657" h="528977">
                  <a:moveTo>
                    <a:pt x="0" y="0"/>
                  </a:moveTo>
                  <a:lnTo>
                    <a:pt x="1479657" y="0"/>
                  </a:lnTo>
                  <a:lnTo>
                    <a:pt x="1479657" y="528977"/>
                  </a:lnTo>
                  <a:lnTo>
                    <a:pt x="0" y="528977"/>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txBody>
            <a:bodyPr/>
            <a:lstStyle/>
            <a:p>
              <a:endParaRPr lang="vi-VN"/>
            </a:p>
          </p:txBody>
        </p:sp>
        <p:grpSp>
          <p:nvGrpSpPr>
            <p:cNvPr id="10" name="Group 10"/>
            <p:cNvGrpSpPr/>
            <p:nvPr/>
          </p:nvGrpSpPr>
          <p:grpSpPr>
            <a:xfrm>
              <a:off x="620303" y="2547532"/>
              <a:ext cx="8447497" cy="1287917"/>
              <a:chOff x="0" y="-346466"/>
              <a:chExt cx="11263329" cy="1717223"/>
            </a:xfrm>
          </p:grpSpPr>
          <p:sp>
            <p:nvSpPr>
              <p:cNvPr id="11" name="Freeform 11"/>
              <p:cNvSpPr/>
              <p:nvPr/>
            </p:nvSpPr>
            <p:spPr>
              <a:xfrm>
                <a:off x="0" y="141218"/>
                <a:ext cx="544530" cy="504928"/>
              </a:xfrm>
              <a:custGeom>
                <a:avLst/>
                <a:gdLst/>
                <a:ahLst/>
                <a:cxnLst/>
                <a:rect l="l" t="t" r="r" b="b"/>
                <a:pathLst>
                  <a:path w="544530" h="504928">
                    <a:moveTo>
                      <a:pt x="0" y="0"/>
                    </a:moveTo>
                    <a:lnTo>
                      <a:pt x="544530" y="0"/>
                    </a:lnTo>
                    <a:lnTo>
                      <a:pt x="544530" y="504928"/>
                    </a:lnTo>
                    <a:lnTo>
                      <a:pt x="0" y="504928"/>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txBody>
              <a:bodyPr/>
              <a:lstStyle/>
              <a:p>
                <a:endParaRPr lang="vi-VN"/>
              </a:p>
            </p:txBody>
          </p:sp>
          <p:sp>
            <p:nvSpPr>
              <p:cNvPr id="12" name="TextBox 12"/>
              <p:cNvSpPr txBox="1"/>
              <p:nvPr/>
            </p:nvSpPr>
            <p:spPr>
              <a:xfrm>
                <a:off x="987459" y="-346466"/>
                <a:ext cx="10275870" cy="1717223"/>
              </a:xfrm>
              <a:prstGeom prst="rect">
                <a:avLst/>
              </a:prstGeom>
            </p:spPr>
            <p:txBody>
              <a:bodyPr wrap="square" lIns="0" tIns="0" rIns="0" bIns="0" rtlCol="0" anchor="t">
                <a:spAutoFit/>
              </a:bodyPr>
              <a:lstStyle/>
              <a:p>
                <a:pPr algn="l">
                  <a:lnSpc>
                    <a:spcPts val="5399"/>
                  </a:lnSpc>
                </a:pPr>
                <a:r>
                  <a:rPr lang="en-US" sz="2600" dirty="0" err="1">
                    <a:solidFill>
                      <a:srgbClr val="000000"/>
                    </a:solidFill>
                    <a:latin typeface="Montserrat"/>
                  </a:rPr>
                  <a:t>Coopmart</a:t>
                </a:r>
                <a:r>
                  <a:rPr lang="en-US" sz="2600" dirty="0">
                    <a:solidFill>
                      <a:srgbClr val="000000"/>
                    </a:solidFill>
                    <a:latin typeface="Montserrat"/>
                  </a:rPr>
                  <a:t> </a:t>
                </a:r>
                <a:r>
                  <a:rPr lang="en-US" sz="2600" dirty="0" err="1">
                    <a:solidFill>
                      <a:srgbClr val="000000"/>
                    </a:solidFill>
                    <a:latin typeface="Montserrat"/>
                  </a:rPr>
                  <a:t>đang</a:t>
                </a:r>
                <a:r>
                  <a:rPr lang="en-US" sz="2600" dirty="0">
                    <a:solidFill>
                      <a:srgbClr val="000000"/>
                    </a:solidFill>
                    <a:latin typeface="Montserrat"/>
                  </a:rPr>
                  <a:t> </a:t>
                </a:r>
                <a:r>
                  <a:rPr lang="en-US" sz="2600" dirty="0" err="1">
                    <a:solidFill>
                      <a:srgbClr val="000000"/>
                    </a:solidFill>
                    <a:latin typeface="Montserrat"/>
                  </a:rPr>
                  <a:t>trong</a:t>
                </a:r>
                <a:r>
                  <a:rPr lang="en-US" sz="2600" dirty="0">
                    <a:solidFill>
                      <a:srgbClr val="000000"/>
                    </a:solidFill>
                    <a:latin typeface="Montserrat"/>
                  </a:rPr>
                  <a:t> </a:t>
                </a:r>
                <a:r>
                  <a:rPr lang="en-US" sz="2600" dirty="0" err="1">
                    <a:solidFill>
                      <a:srgbClr val="000000"/>
                    </a:solidFill>
                    <a:latin typeface="Montserrat"/>
                  </a:rPr>
                  <a:t>quá</a:t>
                </a:r>
                <a:r>
                  <a:rPr lang="en-US" sz="2600" dirty="0">
                    <a:solidFill>
                      <a:srgbClr val="000000"/>
                    </a:solidFill>
                    <a:latin typeface="Montserrat"/>
                  </a:rPr>
                  <a:t> </a:t>
                </a:r>
                <a:r>
                  <a:rPr lang="en-US" sz="2600" dirty="0" err="1">
                    <a:solidFill>
                      <a:srgbClr val="000000"/>
                    </a:solidFill>
                    <a:latin typeface="Montserrat"/>
                  </a:rPr>
                  <a:t>trình</a:t>
                </a:r>
                <a:r>
                  <a:rPr lang="en-US" sz="2600" dirty="0">
                    <a:solidFill>
                      <a:srgbClr val="000000"/>
                    </a:solidFill>
                    <a:latin typeface="Montserrat"/>
                  </a:rPr>
                  <a:t> </a:t>
                </a:r>
                <a:r>
                  <a:rPr lang="en-US" sz="2600" dirty="0" err="1">
                    <a:solidFill>
                      <a:srgbClr val="000000"/>
                    </a:solidFill>
                    <a:latin typeface="Montserrat"/>
                  </a:rPr>
                  <a:t>hồi</a:t>
                </a:r>
                <a:r>
                  <a:rPr lang="en-US" sz="2600" dirty="0">
                    <a:solidFill>
                      <a:srgbClr val="000000"/>
                    </a:solidFill>
                    <a:latin typeface="Montserrat"/>
                  </a:rPr>
                  <a:t> </a:t>
                </a:r>
                <a:r>
                  <a:rPr lang="en-US" sz="2600" dirty="0" err="1">
                    <a:solidFill>
                      <a:srgbClr val="000000"/>
                    </a:solidFill>
                    <a:latin typeface="Montserrat"/>
                  </a:rPr>
                  <a:t>phục</a:t>
                </a:r>
                <a:r>
                  <a:rPr lang="en-US" sz="2600" dirty="0">
                    <a:solidFill>
                      <a:srgbClr val="000000"/>
                    </a:solidFill>
                    <a:latin typeface="Montserrat"/>
                  </a:rPr>
                  <a:t> sau </a:t>
                </a:r>
                <a:r>
                  <a:rPr lang="en-US" sz="2600" dirty="0" err="1">
                    <a:solidFill>
                      <a:srgbClr val="000000"/>
                    </a:solidFill>
                    <a:latin typeface="Montserrat"/>
                  </a:rPr>
                  <a:t>đại</a:t>
                </a:r>
                <a:r>
                  <a:rPr lang="en-US" sz="2600" dirty="0">
                    <a:solidFill>
                      <a:srgbClr val="000000"/>
                    </a:solidFill>
                    <a:latin typeface="Montserrat"/>
                  </a:rPr>
                  <a:t> </a:t>
                </a:r>
                <a:r>
                  <a:rPr lang="en-US" sz="2600" dirty="0" err="1" smtClean="0">
                    <a:solidFill>
                      <a:srgbClr val="000000"/>
                    </a:solidFill>
                    <a:latin typeface="Montserrat"/>
                  </a:rPr>
                  <a:t>dịch</a:t>
                </a:r>
                <a:r>
                  <a:rPr lang="en-US" sz="2600" dirty="0" smtClean="0">
                    <a:solidFill>
                      <a:srgbClr val="000000"/>
                    </a:solidFill>
                    <a:latin typeface="Montserrat"/>
                  </a:rPr>
                  <a:t> </a:t>
                </a:r>
                <a:r>
                  <a:rPr lang="en-US" sz="2600" dirty="0" err="1" smtClean="0">
                    <a:solidFill>
                      <a:srgbClr val="000000"/>
                    </a:solidFill>
                    <a:latin typeface="Montserrat"/>
                  </a:rPr>
                  <a:t>covid</a:t>
                </a:r>
                <a:r>
                  <a:rPr lang="en-US" sz="2600" dirty="0" smtClean="0">
                    <a:solidFill>
                      <a:srgbClr val="000000"/>
                    </a:solidFill>
                    <a:latin typeface="Montserrat"/>
                  </a:rPr>
                  <a:t> - 19</a:t>
                </a:r>
                <a:endParaRPr lang="en-US" sz="2600" dirty="0">
                  <a:solidFill>
                    <a:srgbClr val="000000"/>
                  </a:solidFill>
                  <a:latin typeface="Montserrat"/>
                </a:endParaRPr>
              </a:p>
            </p:txBody>
          </p:sp>
        </p:grpSp>
        <p:grpSp>
          <p:nvGrpSpPr>
            <p:cNvPr id="13" name="Group 13"/>
            <p:cNvGrpSpPr/>
            <p:nvPr/>
          </p:nvGrpSpPr>
          <p:grpSpPr>
            <a:xfrm>
              <a:off x="620303" y="3869651"/>
              <a:ext cx="8324404" cy="1294265"/>
              <a:chOff x="0" y="-437401"/>
              <a:chExt cx="11099205" cy="1725688"/>
            </a:xfrm>
          </p:grpSpPr>
          <p:sp>
            <p:nvSpPr>
              <p:cNvPr id="14" name="Freeform 14"/>
              <p:cNvSpPr/>
              <p:nvPr/>
            </p:nvSpPr>
            <p:spPr>
              <a:xfrm>
                <a:off x="0" y="198543"/>
                <a:ext cx="544531" cy="504928"/>
              </a:xfrm>
              <a:custGeom>
                <a:avLst/>
                <a:gdLst/>
                <a:ahLst/>
                <a:cxnLst/>
                <a:rect l="l" t="t" r="r" b="b"/>
                <a:pathLst>
                  <a:path w="544530" h="504928">
                    <a:moveTo>
                      <a:pt x="0" y="0"/>
                    </a:moveTo>
                    <a:lnTo>
                      <a:pt x="544530" y="0"/>
                    </a:lnTo>
                    <a:lnTo>
                      <a:pt x="544530" y="504927"/>
                    </a:lnTo>
                    <a:lnTo>
                      <a:pt x="0" y="504927"/>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txBody>
              <a:bodyPr/>
              <a:lstStyle/>
              <a:p>
                <a:endParaRPr lang="vi-VN"/>
              </a:p>
            </p:txBody>
          </p:sp>
          <p:sp>
            <p:nvSpPr>
              <p:cNvPr id="15" name="TextBox 15"/>
              <p:cNvSpPr txBox="1"/>
              <p:nvPr/>
            </p:nvSpPr>
            <p:spPr>
              <a:xfrm>
                <a:off x="1026536" y="-437401"/>
                <a:ext cx="10072669" cy="1725688"/>
              </a:xfrm>
              <a:prstGeom prst="rect">
                <a:avLst/>
              </a:prstGeom>
            </p:spPr>
            <p:txBody>
              <a:bodyPr wrap="square" lIns="0" tIns="0" rIns="0" bIns="0" rtlCol="0" anchor="t">
                <a:spAutoFit/>
              </a:bodyPr>
              <a:lstStyle/>
              <a:p>
                <a:pPr algn="just">
                  <a:lnSpc>
                    <a:spcPts val="5399"/>
                  </a:lnSpc>
                </a:pPr>
                <a:r>
                  <a:rPr lang="en-US" sz="2600" dirty="0" err="1" smtClean="0">
                    <a:solidFill>
                      <a:srgbClr val="000000"/>
                    </a:solidFill>
                    <a:latin typeface="Montserrat"/>
                  </a:rPr>
                  <a:t>Phát</a:t>
                </a:r>
                <a:r>
                  <a:rPr lang="en-US" sz="2600" dirty="0" smtClean="0">
                    <a:solidFill>
                      <a:srgbClr val="000000"/>
                    </a:solidFill>
                    <a:latin typeface="Montserrat"/>
                  </a:rPr>
                  <a:t> </a:t>
                </a:r>
                <a:r>
                  <a:rPr lang="en-US" sz="2600" dirty="0" err="1" smtClean="0">
                    <a:solidFill>
                      <a:srgbClr val="000000"/>
                    </a:solidFill>
                    <a:latin typeface="Montserrat"/>
                  </a:rPr>
                  <a:t>triển</a:t>
                </a:r>
                <a:r>
                  <a:rPr lang="en-US" sz="2600" dirty="0" smtClean="0">
                    <a:solidFill>
                      <a:srgbClr val="000000"/>
                    </a:solidFill>
                    <a:latin typeface="Montserrat"/>
                  </a:rPr>
                  <a:t> </a:t>
                </a:r>
                <a:r>
                  <a:rPr lang="en-US" sz="2600" dirty="0" err="1" smtClean="0">
                    <a:solidFill>
                      <a:srgbClr val="000000"/>
                    </a:solidFill>
                    <a:latin typeface="Montserrat"/>
                  </a:rPr>
                  <a:t>mạnh</a:t>
                </a:r>
                <a:r>
                  <a:rPr lang="en-US" sz="2600" dirty="0" smtClean="0">
                    <a:solidFill>
                      <a:srgbClr val="000000"/>
                    </a:solidFill>
                    <a:latin typeface="Montserrat"/>
                  </a:rPr>
                  <a:t> </a:t>
                </a:r>
                <a:r>
                  <a:rPr lang="en-US" sz="2600" dirty="0" err="1" smtClean="0">
                    <a:solidFill>
                      <a:srgbClr val="000000"/>
                    </a:solidFill>
                    <a:latin typeface="Montserrat"/>
                  </a:rPr>
                  <a:t>mẽ</a:t>
                </a:r>
                <a:r>
                  <a:rPr lang="en-US" sz="2600" dirty="0" smtClean="0">
                    <a:solidFill>
                      <a:srgbClr val="000000"/>
                    </a:solidFill>
                    <a:latin typeface="Montserrat"/>
                  </a:rPr>
                  <a:t> </a:t>
                </a:r>
                <a:r>
                  <a:rPr lang="en-US" sz="2600" dirty="0" err="1" smtClean="0">
                    <a:solidFill>
                      <a:srgbClr val="000000"/>
                    </a:solidFill>
                    <a:latin typeface="Montserrat"/>
                  </a:rPr>
                  <a:t>của</a:t>
                </a:r>
                <a:r>
                  <a:rPr lang="en-US" sz="2600" dirty="0" smtClean="0">
                    <a:solidFill>
                      <a:srgbClr val="000000"/>
                    </a:solidFill>
                    <a:latin typeface="Montserrat"/>
                  </a:rPr>
                  <a:t> </a:t>
                </a:r>
                <a:r>
                  <a:rPr lang="en-US" sz="2600" dirty="0" err="1" smtClean="0">
                    <a:solidFill>
                      <a:srgbClr val="000000"/>
                    </a:solidFill>
                    <a:latin typeface="Montserrat"/>
                  </a:rPr>
                  <a:t>TMĐT</a:t>
                </a:r>
                <a:r>
                  <a:rPr lang="en-US" sz="2600" dirty="0" smtClean="0">
                    <a:solidFill>
                      <a:srgbClr val="000000"/>
                    </a:solidFill>
                    <a:latin typeface="Montserrat"/>
                  </a:rPr>
                  <a:t>, </a:t>
                </a:r>
                <a:r>
                  <a:rPr lang="en-US" sz="2600" dirty="0" err="1" smtClean="0">
                    <a:solidFill>
                      <a:srgbClr val="000000"/>
                    </a:solidFill>
                    <a:latin typeface="Montserrat"/>
                  </a:rPr>
                  <a:t>xu</a:t>
                </a:r>
                <a:r>
                  <a:rPr lang="en-US" sz="2600" dirty="0" smtClean="0">
                    <a:solidFill>
                      <a:srgbClr val="000000"/>
                    </a:solidFill>
                    <a:latin typeface="Montserrat"/>
                  </a:rPr>
                  <a:t> </a:t>
                </a:r>
                <a:r>
                  <a:rPr lang="en-US" sz="2600" dirty="0" err="1" smtClean="0">
                    <a:solidFill>
                      <a:srgbClr val="000000"/>
                    </a:solidFill>
                    <a:latin typeface="Montserrat"/>
                  </a:rPr>
                  <a:t>hướng</a:t>
                </a:r>
                <a:r>
                  <a:rPr lang="en-US" sz="2600" dirty="0" smtClean="0">
                    <a:solidFill>
                      <a:srgbClr val="000000"/>
                    </a:solidFill>
                    <a:latin typeface="Montserrat"/>
                  </a:rPr>
                  <a:t> </a:t>
                </a:r>
                <a:r>
                  <a:rPr lang="en-US" sz="2600" dirty="0" err="1" smtClean="0">
                    <a:solidFill>
                      <a:srgbClr val="000000"/>
                    </a:solidFill>
                    <a:latin typeface="Montserrat"/>
                  </a:rPr>
                  <a:t>mua</a:t>
                </a:r>
                <a:r>
                  <a:rPr lang="en-US" sz="2600" dirty="0" smtClean="0">
                    <a:solidFill>
                      <a:srgbClr val="000000"/>
                    </a:solidFill>
                    <a:latin typeface="Montserrat"/>
                  </a:rPr>
                  <a:t> </a:t>
                </a:r>
                <a:r>
                  <a:rPr lang="en-US" sz="2600" dirty="0" err="1" smtClean="0">
                    <a:solidFill>
                      <a:srgbClr val="000000"/>
                    </a:solidFill>
                    <a:latin typeface="Montserrat"/>
                  </a:rPr>
                  <a:t>sắm</a:t>
                </a:r>
                <a:r>
                  <a:rPr lang="en-US" sz="2600" dirty="0" smtClean="0">
                    <a:solidFill>
                      <a:srgbClr val="000000"/>
                    </a:solidFill>
                    <a:latin typeface="Montserrat"/>
                  </a:rPr>
                  <a:t> </a:t>
                </a:r>
                <a:r>
                  <a:rPr lang="en-US" sz="2600" dirty="0" err="1" smtClean="0">
                    <a:solidFill>
                      <a:srgbClr val="000000"/>
                    </a:solidFill>
                    <a:latin typeface="Montserrat"/>
                  </a:rPr>
                  <a:t>thay</a:t>
                </a:r>
                <a:r>
                  <a:rPr lang="en-US" sz="2600" dirty="0" smtClean="0">
                    <a:solidFill>
                      <a:srgbClr val="000000"/>
                    </a:solidFill>
                    <a:latin typeface="Montserrat"/>
                  </a:rPr>
                  <a:t> </a:t>
                </a:r>
                <a:r>
                  <a:rPr lang="en-US" sz="2600" dirty="0" err="1" smtClean="0">
                    <a:solidFill>
                      <a:srgbClr val="000000"/>
                    </a:solidFill>
                    <a:latin typeface="Montserrat"/>
                  </a:rPr>
                  <a:t>đổi</a:t>
                </a:r>
                <a:endParaRPr lang="en-US" sz="2600" dirty="0">
                  <a:solidFill>
                    <a:srgbClr val="000000"/>
                  </a:solidFill>
                  <a:latin typeface="Montserrat"/>
                </a:endParaRPr>
              </a:p>
            </p:txBody>
          </p:sp>
        </p:grpSp>
        <p:sp>
          <p:nvSpPr>
            <p:cNvPr id="16" name="Freeform 16"/>
            <p:cNvSpPr/>
            <p:nvPr/>
          </p:nvSpPr>
          <p:spPr>
            <a:xfrm>
              <a:off x="12554444" y="5322277"/>
              <a:ext cx="2568325" cy="1916504"/>
            </a:xfrm>
            <a:custGeom>
              <a:avLst/>
              <a:gdLst/>
              <a:ahLst/>
              <a:cxnLst/>
              <a:rect l="l" t="t" r="r" b="b"/>
              <a:pathLst>
                <a:path w="2467241" h="1825758">
                  <a:moveTo>
                    <a:pt x="0" y="0"/>
                  </a:moveTo>
                  <a:lnTo>
                    <a:pt x="2467241" y="0"/>
                  </a:lnTo>
                  <a:lnTo>
                    <a:pt x="2467241" y="1825758"/>
                  </a:lnTo>
                  <a:lnTo>
                    <a:pt x="0" y="1825758"/>
                  </a:lnTo>
                  <a:lnTo>
                    <a:pt x="0" y="0"/>
                  </a:lnTo>
                  <a:close/>
                </a:path>
              </a:pathLst>
            </a:custGeom>
            <a:blipFill>
              <a:blip r:embed="rId13">
                <a:extLst>
                  <a:ext uri="{96DAC541-7B7A-43D3-8B79-37D633B846F1}">
                    <asvg:svgBlip xmlns:asvg="http://schemas.microsoft.com/office/drawing/2016/SVG/main" xmlns="" r:embed="rId14"/>
                  </a:ext>
                </a:extLst>
              </a:blip>
              <a:stretch>
                <a:fillRect/>
              </a:stretch>
            </a:blipFill>
          </p:spPr>
          <p:txBody>
            <a:bodyPr/>
            <a:lstStyle/>
            <a:p>
              <a:endParaRPr lang="vi-VN"/>
            </a:p>
          </p:txBody>
        </p:sp>
        <p:sp>
          <p:nvSpPr>
            <p:cNvPr id="19" name="TextBox 19"/>
            <p:cNvSpPr txBox="1"/>
            <p:nvPr/>
          </p:nvSpPr>
          <p:spPr>
            <a:xfrm>
              <a:off x="11297545" y="3224542"/>
              <a:ext cx="6291655" cy="1475917"/>
            </a:xfrm>
            <a:prstGeom prst="rect">
              <a:avLst/>
            </a:prstGeom>
          </p:spPr>
          <p:txBody>
            <a:bodyPr lIns="0" tIns="0" rIns="0" bIns="0" rtlCol="0" anchor="t">
              <a:spAutoFit/>
            </a:bodyPr>
            <a:lstStyle/>
            <a:p>
              <a:pPr algn="l">
                <a:lnSpc>
                  <a:spcPts val="6076"/>
                </a:lnSpc>
                <a:spcBef>
                  <a:spcPct val="0"/>
                </a:spcBef>
              </a:pPr>
              <a:r>
                <a:rPr lang="en-US" sz="2800" b="1" dirty="0" err="1" smtClean="0">
                  <a:solidFill>
                    <a:srgbClr val="000000"/>
                  </a:solidFill>
                  <a:latin typeface="Montserrat"/>
                </a:rPr>
                <a:t>Nâng</a:t>
              </a:r>
              <a:r>
                <a:rPr lang="en-US" sz="2800" b="1" dirty="0" smtClean="0">
                  <a:solidFill>
                    <a:srgbClr val="000000"/>
                  </a:solidFill>
                  <a:latin typeface="Montserrat"/>
                </a:rPr>
                <a:t> </a:t>
              </a:r>
              <a:r>
                <a:rPr lang="en-US" sz="2800" b="1" dirty="0" err="1" smtClean="0">
                  <a:solidFill>
                    <a:srgbClr val="000000"/>
                  </a:solidFill>
                  <a:latin typeface="Montserrat"/>
                </a:rPr>
                <a:t>cao</a:t>
              </a:r>
              <a:r>
                <a:rPr lang="en-US" sz="2800" b="1" dirty="0" smtClean="0">
                  <a:solidFill>
                    <a:srgbClr val="000000"/>
                  </a:solidFill>
                  <a:latin typeface="Montserrat"/>
                </a:rPr>
                <a:t> </a:t>
              </a:r>
              <a:r>
                <a:rPr lang="en-US" sz="2800" b="1" dirty="0" err="1" smtClean="0">
                  <a:solidFill>
                    <a:srgbClr val="000000"/>
                  </a:solidFill>
                  <a:latin typeface="Montserrat"/>
                </a:rPr>
                <a:t>trải</a:t>
              </a:r>
              <a:r>
                <a:rPr lang="en-US" sz="2800" b="1" dirty="0" smtClean="0">
                  <a:solidFill>
                    <a:srgbClr val="000000"/>
                  </a:solidFill>
                  <a:latin typeface="Montserrat"/>
                </a:rPr>
                <a:t> </a:t>
              </a:r>
              <a:r>
                <a:rPr lang="en-US" sz="2800" b="1" dirty="0" err="1" smtClean="0">
                  <a:solidFill>
                    <a:srgbClr val="000000"/>
                  </a:solidFill>
                  <a:latin typeface="Montserrat"/>
                </a:rPr>
                <a:t>nghiệm</a:t>
              </a:r>
              <a:r>
                <a:rPr lang="en-US" sz="2800" b="1" dirty="0" smtClean="0">
                  <a:solidFill>
                    <a:srgbClr val="000000"/>
                  </a:solidFill>
                  <a:latin typeface="Montserrat"/>
                </a:rPr>
                <a:t> </a:t>
              </a:r>
              <a:r>
                <a:rPr lang="en-US" sz="2800" b="1" dirty="0" err="1" smtClean="0">
                  <a:solidFill>
                    <a:srgbClr val="000000"/>
                  </a:solidFill>
                  <a:latin typeface="Montserrat"/>
                </a:rPr>
                <a:t>mua</a:t>
              </a:r>
              <a:r>
                <a:rPr lang="en-US" sz="2800" b="1" dirty="0" smtClean="0">
                  <a:solidFill>
                    <a:srgbClr val="000000"/>
                  </a:solidFill>
                  <a:latin typeface="Montserrat"/>
                </a:rPr>
                <a:t> </a:t>
              </a:r>
              <a:r>
                <a:rPr lang="en-US" sz="2800" b="1" dirty="0" err="1" smtClean="0">
                  <a:solidFill>
                    <a:srgbClr val="000000"/>
                  </a:solidFill>
                  <a:latin typeface="Montserrat"/>
                </a:rPr>
                <a:t>sắm</a:t>
              </a:r>
              <a:r>
                <a:rPr lang="en-US" sz="2800" b="1" dirty="0" smtClean="0">
                  <a:solidFill>
                    <a:srgbClr val="000000"/>
                  </a:solidFill>
                  <a:latin typeface="Montserrat"/>
                </a:rPr>
                <a:t> </a:t>
              </a:r>
              <a:r>
                <a:rPr lang="en-US" sz="2800" b="1" dirty="0" err="1" smtClean="0">
                  <a:solidFill>
                    <a:srgbClr val="000000"/>
                  </a:solidFill>
                  <a:latin typeface="Montserrat"/>
                </a:rPr>
                <a:t>cho</a:t>
              </a:r>
              <a:r>
                <a:rPr lang="en-US" sz="2800" b="1" dirty="0" smtClean="0">
                  <a:solidFill>
                    <a:srgbClr val="000000"/>
                  </a:solidFill>
                  <a:latin typeface="Montserrat"/>
                </a:rPr>
                <a:t> </a:t>
              </a:r>
              <a:r>
                <a:rPr lang="en-US" sz="2800" b="1" dirty="0" err="1" smtClean="0">
                  <a:solidFill>
                    <a:srgbClr val="000000"/>
                  </a:solidFill>
                  <a:latin typeface="Montserrat"/>
                </a:rPr>
                <a:t>người</a:t>
              </a:r>
              <a:r>
                <a:rPr lang="en-US" sz="2800" b="1" dirty="0" smtClean="0">
                  <a:solidFill>
                    <a:srgbClr val="000000"/>
                  </a:solidFill>
                  <a:latin typeface="Montserrat"/>
                </a:rPr>
                <a:t> </a:t>
              </a:r>
              <a:r>
                <a:rPr lang="en-US" sz="2800" b="1" dirty="0" err="1" smtClean="0">
                  <a:solidFill>
                    <a:srgbClr val="000000"/>
                  </a:solidFill>
                  <a:latin typeface="Montserrat"/>
                </a:rPr>
                <a:t>tiêu</a:t>
              </a:r>
              <a:r>
                <a:rPr lang="en-US" sz="2800" b="1" dirty="0" smtClean="0">
                  <a:solidFill>
                    <a:srgbClr val="000000"/>
                  </a:solidFill>
                  <a:latin typeface="Montserrat"/>
                </a:rPr>
                <a:t> </a:t>
              </a:r>
              <a:r>
                <a:rPr lang="en-US" sz="2800" b="1" dirty="0" err="1" smtClean="0">
                  <a:solidFill>
                    <a:srgbClr val="000000"/>
                  </a:solidFill>
                  <a:latin typeface="Montserrat"/>
                </a:rPr>
                <a:t>dùng</a:t>
              </a:r>
              <a:endParaRPr lang="en-US" sz="2800" b="1" dirty="0">
                <a:solidFill>
                  <a:srgbClr val="000000"/>
                </a:solidFill>
                <a:latin typeface="Montserrat"/>
              </a:endParaRPr>
            </a:p>
          </p:txBody>
        </p:sp>
        <p:grpSp>
          <p:nvGrpSpPr>
            <p:cNvPr id="22" name="Group 21">
              <a:extLst>
                <a:ext uri="{FF2B5EF4-FFF2-40B4-BE49-F238E27FC236}">
                  <a16:creationId xmlns:a16="http://schemas.microsoft.com/office/drawing/2014/main" id="{F04559FF-E052-AEEA-F835-B730DDF7ECC6}"/>
                </a:ext>
              </a:extLst>
            </p:cNvPr>
            <p:cNvGrpSpPr/>
            <p:nvPr/>
          </p:nvGrpSpPr>
          <p:grpSpPr>
            <a:xfrm>
              <a:off x="9469942" y="7404831"/>
              <a:ext cx="8343982" cy="2533354"/>
              <a:chOff x="9469942" y="7404831"/>
              <a:chExt cx="8343982" cy="2533354"/>
            </a:xfrm>
          </p:grpSpPr>
          <p:sp>
            <p:nvSpPr>
              <p:cNvPr id="17" name="Freeform 17"/>
              <p:cNvSpPr/>
              <p:nvPr/>
            </p:nvSpPr>
            <p:spPr>
              <a:xfrm>
                <a:off x="9469942" y="7404831"/>
                <a:ext cx="8343982" cy="2533354"/>
              </a:xfrm>
              <a:custGeom>
                <a:avLst/>
                <a:gdLst/>
                <a:ahLst/>
                <a:cxnLst/>
                <a:rect l="l" t="t" r="r" b="b"/>
                <a:pathLst>
                  <a:path w="8343982" h="2533354">
                    <a:moveTo>
                      <a:pt x="0" y="0"/>
                    </a:moveTo>
                    <a:lnTo>
                      <a:pt x="8343982" y="0"/>
                    </a:lnTo>
                    <a:lnTo>
                      <a:pt x="8343982" y="2533353"/>
                    </a:lnTo>
                    <a:lnTo>
                      <a:pt x="0" y="2533353"/>
                    </a:lnTo>
                    <a:lnTo>
                      <a:pt x="0" y="0"/>
                    </a:lnTo>
                    <a:close/>
                  </a:path>
                </a:pathLst>
              </a:custGeom>
              <a:blipFill>
                <a:blip r:embed="rId15">
                  <a:extLst>
                    <a:ext uri="{96DAC541-7B7A-43D3-8B79-37D633B846F1}">
                      <asvg:svgBlip xmlns:asvg="http://schemas.microsoft.com/office/drawing/2016/SVG/main" xmlns="" r:embed="rId16"/>
                    </a:ext>
                  </a:extLst>
                </a:blip>
                <a:stretch>
                  <a:fillRect/>
                </a:stretch>
              </a:blipFill>
            </p:spPr>
            <p:txBody>
              <a:bodyPr/>
              <a:lstStyle/>
              <a:p>
                <a:endParaRPr lang="vi-VN"/>
              </a:p>
            </p:txBody>
          </p:sp>
          <p:sp>
            <p:nvSpPr>
              <p:cNvPr id="20" name="TextBox 20"/>
              <p:cNvSpPr txBox="1"/>
              <p:nvPr/>
            </p:nvSpPr>
            <p:spPr>
              <a:xfrm>
                <a:off x="9857467" y="7953156"/>
                <a:ext cx="7568933" cy="1485938"/>
              </a:xfrm>
              <a:prstGeom prst="rect">
                <a:avLst/>
              </a:prstGeom>
            </p:spPr>
            <p:txBody>
              <a:bodyPr lIns="0" tIns="0" rIns="0" bIns="0" rtlCol="0" anchor="t">
                <a:spAutoFit/>
              </a:bodyPr>
              <a:lstStyle/>
              <a:p>
                <a:pPr algn="l">
                  <a:lnSpc>
                    <a:spcPts val="3959"/>
                  </a:lnSpc>
                  <a:spcBef>
                    <a:spcPct val="0"/>
                  </a:spcBef>
                </a:pPr>
                <a:r>
                  <a:rPr lang="en-US" sz="3299" dirty="0" err="1">
                    <a:solidFill>
                      <a:srgbClr val="000000"/>
                    </a:solidFill>
                    <a:latin typeface="Montserrat Bold Italics"/>
                  </a:rPr>
                  <a:t>Áp</a:t>
                </a:r>
                <a:r>
                  <a:rPr lang="en-US" sz="3299" dirty="0">
                    <a:solidFill>
                      <a:srgbClr val="000000"/>
                    </a:solidFill>
                    <a:latin typeface="Montserrat Bold Italics"/>
                  </a:rPr>
                  <a:t> </a:t>
                </a:r>
                <a:r>
                  <a:rPr lang="en-US" sz="3299" dirty="0" err="1">
                    <a:solidFill>
                      <a:srgbClr val="000000"/>
                    </a:solidFill>
                    <a:latin typeface="Montserrat Bold Italics"/>
                  </a:rPr>
                  <a:t>dụng</a:t>
                </a:r>
                <a:r>
                  <a:rPr lang="en-US" sz="3299" dirty="0">
                    <a:solidFill>
                      <a:srgbClr val="000000"/>
                    </a:solidFill>
                    <a:latin typeface="Montserrat Bold Italics"/>
                  </a:rPr>
                  <a:t> </a:t>
                </a:r>
                <a:r>
                  <a:rPr lang="en-US" sz="3299" dirty="0" err="1">
                    <a:solidFill>
                      <a:srgbClr val="000000"/>
                    </a:solidFill>
                    <a:latin typeface="Montserrat Bold Italics"/>
                  </a:rPr>
                  <a:t>phương</a:t>
                </a:r>
                <a:r>
                  <a:rPr lang="en-US" sz="3299" dirty="0">
                    <a:solidFill>
                      <a:srgbClr val="000000"/>
                    </a:solidFill>
                    <a:latin typeface="Montserrat Bold Italics"/>
                  </a:rPr>
                  <a:t> </a:t>
                </a:r>
                <a:r>
                  <a:rPr lang="en-US" sz="3299" dirty="0" err="1">
                    <a:solidFill>
                      <a:srgbClr val="000000"/>
                    </a:solidFill>
                    <a:latin typeface="Montserrat Bold Italics"/>
                  </a:rPr>
                  <a:t>pháp</a:t>
                </a:r>
                <a:r>
                  <a:rPr lang="en-US" sz="3299" dirty="0">
                    <a:solidFill>
                      <a:srgbClr val="000000"/>
                    </a:solidFill>
                    <a:latin typeface="Montserrat Bold Italics"/>
                  </a:rPr>
                  <a:t> </a:t>
                </a:r>
                <a:r>
                  <a:rPr lang="en-US" sz="3299" dirty="0" err="1">
                    <a:solidFill>
                      <a:srgbClr val="000000"/>
                    </a:solidFill>
                    <a:latin typeface="Montserrat Bold Italics"/>
                  </a:rPr>
                  <a:t>khai</a:t>
                </a:r>
                <a:r>
                  <a:rPr lang="en-US" sz="3299" dirty="0">
                    <a:solidFill>
                      <a:srgbClr val="000000"/>
                    </a:solidFill>
                    <a:latin typeface="Montserrat Bold Italics"/>
                  </a:rPr>
                  <a:t> </a:t>
                </a:r>
                <a:r>
                  <a:rPr lang="en-US" sz="3299" dirty="0" err="1">
                    <a:solidFill>
                      <a:srgbClr val="000000"/>
                    </a:solidFill>
                    <a:latin typeface="Montserrat Bold Italics"/>
                  </a:rPr>
                  <a:t>phá</a:t>
                </a:r>
                <a:r>
                  <a:rPr lang="en-US" sz="3299" dirty="0">
                    <a:solidFill>
                      <a:srgbClr val="000000"/>
                    </a:solidFill>
                    <a:latin typeface="Montserrat Bold Italics"/>
                  </a:rPr>
                  <a:t> </a:t>
                </a:r>
                <a:r>
                  <a:rPr lang="en-US" sz="3299" dirty="0" err="1">
                    <a:solidFill>
                      <a:srgbClr val="000000"/>
                    </a:solidFill>
                    <a:latin typeface="Montserrat Bold Italics"/>
                  </a:rPr>
                  <a:t>luật</a:t>
                </a:r>
                <a:r>
                  <a:rPr lang="en-US" sz="3299" dirty="0">
                    <a:solidFill>
                      <a:srgbClr val="000000"/>
                    </a:solidFill>
                    <a:latin typeface="Montserrat Bold Italics"/>
                  </a:rPr>
                  <a:t> </a:t>
                </a:r>
                <a:r>
                  <a:rPr lang="en-US" sz="3299" dirty="0" err="1">
                    <a:solidFill>
                      <a:srgbClr val="000000"/>
                    </a:solidFill>
                    <a:latin typeface="Montserrat Bold Italics"/>
                  </a:rPr>
                  <a:t>kết</a:t>
                </a:r>
                <a:r>
                  <a:rPr lang="en-US" sz="3299" dirty="0">
                    <a:solidFill>
                      <a:srgbClr val="000000"/>
                    </a:solidFill>
                    <a:latin typeface="Montserrat Bold Italics"/>
                  </a:rPr>
                  <a:t> </a:t>
                </a:r>
                <a:r>
                  <a:rPr lang="en-US" sz="3299" dirty="0" err="1">
                    <a:solidFill>
                      <a:srgbClr val="000000"/>
                    </a:solidFill>
                    <a:latin typeface="Montserrat Bold Italics"/>
                  </a:rPr>
                  <a:t>hợp</a:t>
                </a:r>
                <a:r>
                  <a:rPr lang="en-US" sz="3299" dirty="0">
                    <a:solidFill>
                      <a:srgbClr val="000000"/>
                    </a:solidFill>
                    <a:latin typeface="Montserrat Bold Italics"/>
                  </a:rPr>
                  <a:t> </a:t>
                </a:r>
                <a:r>
                  <a:rPr lang="en-US" sz="3299" dirty="0" err="1">
                    <a:solidFill>
                      <a:srgbClr val="000000"/>
                    </a:solidFill>
                    <a:latin typeface="Montserrat Bold Italics"/>
                  </a:rPr>
                  <a:t>để</a:t>
                </a:r>
                <a:r>
                  <a:rPr lang="en-US" sz="3299" dirty="0">
                    <a:solidFill>
                      <a:srgbClr val="000000"/>
                    </a:solidFill>
                    <a:latin typeface="Montserrat Bold Italics"/>
                  </a:rPr>
                  <a:t> </a:t>
                </a:r>
                <a:r>
                  <a:rPr lang="en-US" sz="3299" dirty="0" err="1">
                    <a:solidFill>
                      <a:srgbClr val="000000"/>
                    </a:solidFill>
                    <a:latin typeface="Montserrat Bold Italics"/>
                  </a:rPr>
                  <a:t>cải</a:t>
                </a:r>
                <a:r>
                  <a:rPr lang="en-US" sz="3299" dirty="0">
                    <a:solidFill>
                      <a:srgbClr val="000000"/>
                    </a:solidFill>
                    <a:latin typeface="Montserrat Bold Italics"/>
                  </a:rPr>
                  <a:t> </a:t>
                </a:r>
                <a:r>
                  <a:rPr lang="en-US" sz="3299" dirty="0" err="1">
                    <a:solidFill>
                      <a:srgbClr val="000000"/>
                    </a:solidFill>
                    <a:latin typeface="Montserrat Bold Italics"/>
                  </a:rPr>
                  <a:t>thiện</a:t>
                </a:r>
                <a:r>
                  <a:rPr lang="en-US" sz="3299" dirty="0">
                    <a:solidFill>
                      <a:srgbClr val="000000"/>
                    </a:solidFill>
                    <a:latin typeface="Montserrat Bold Italics"/>
                  </a:rPr>
                  <a:t> </a:t>
                </a:r>
                <a:r>
                  <a:rPr lang="en-US" sz="3299" dirty="0" err="1">
                    <a:solidFill>
                      <a:srgbClr val="000000"/>
                    </a:solidFill>
                    <a:latin typeface="Montserrat Bold Italics"/>
                  </a:rPr>
                  <a:t>hiệu</a:t>
                </a:r>
                <a:r>
                  <a:rPr lang="en-US" sz="3299" dirty="0">
                    <a:solidFill>
                      <a:srgbClr val="000000"/>
                    </a:solidFill>
                    <a:latin typeface="Montserrat Bold Italics"/>
                  </a:rPr>
                  <a:t> </a:t>
                </a:r>
                <a:r>
                  <a:rPr lang="en-US" sz="3299" dirty="0" err="1">
                    <a:solidFill>
                      <a:srgbClr val="000000"/>
                    </a:solidFill>
                    <a:latin typeface="Montserrat Bold Italics"/>
                  </a:rPr>
                  <a:t>quả</a:t>
                </a:r>
                <a:r>
                  <a:rPr lang="en-US" sz="3299" dirty="0">
                    <a:solidFill>
                      <a:srgbClr val="000000"/>
                    </a:solidFill>
                    <a:latin typeface="Montserrat Bold Italics"/>
                  </a:rPr>
                  <a:t> </a:t>
                </a:r>
                <a:r>
                  <a:rPr lang="en-US" sz="3299" dirty="0" err="1">
                    <a:solidFill>
                      <a:srgbClr val="000000"/>
                    </a:solidFill>
                    <a:latin typeface="Montserrat Bold Italics"/>
                  </a:rPr>
                  <a:t>kinh</a:t>
                </a:r>
                <a:r>
                  <a:rPr lang="en-US" sz="3299" dirty="0">
                    <a:solidFill>
                      <a:srgbClr val="000000"/>
                    </a:solidFill>
                    <a:latin typeface="Montserrat Bold Italics"/>
                  </a:rPr>
                  <a:t> </a:t>
                </a:r>
                <a:r>
                  <a:rPr lang="en-US" sz="3299" dirty="0" err="1">
                    <a:solidFill>
                      <a:srgbClr val="000000"/>
                    </a:solidFill>
                    <a:latin typeface="Montserrat Bold Italics"/>
                  </a:rPr>
                  <a:t>doanh</a:t>
                </a:r>
                <a:r>
                  <a:rPr lang="en-US" sz="3299" dirty="0">
                    <a:solidFill>
                      <a:srgbClr val="000000"/>
                    </a:solidFill>
                    <a:latin typeface="Montserrat Bold Italics"/>
                  </a:rPr>
                  <a:t> </a:t>
                </a:r>
                <a:r>
                  <a:rPr lang="en-US" sz="3299" dirty="0" err="1">
                    <a:solidFill>
                      <a:srgbClr val="000000"/>
                    </a:solidFill>
                    <a:latin typeface="Montserrat Bold Italics"/>
                  </a:rPr>
                  <a:t>tại</a:t>
                </a:r>
                <a:r>
                  <a:rPr lang="en-US" sz="3299" dirty="0">
                    <a:solidFill>
                      <a:srgbClr val="000000"/>
                    </a:solidFill>
                    <a:latin typeface="Montserrat Bold Italics"/>
                  </a:rPr>
                  <a:t> </a:t>
                </a:r>
                <a:r>
                  <a:rPr lang="en-US" sz="3299" dirty="0" err="1">
                    <a:solidFill>
                      <a:srgbClr val="000000"/>
                    </a:solidFill>
                    <a:latin typeface="Montserrat Bold Italics"/>
                  </a:rPr>
                  <a:t>siêu</a:t>
                </a:r>
                <a:r>
                  <a:rPr lang="en-US" sz="3299" dirty="0">
                    <a:solidFill>
                      <a:srgbClr val="000000"/>
                    </a:solidFill>
                    <a:latin typeface="Montserrat Bold Italics"/>
                  </a:rPr>
                  <a:t> </a:t>
                </a:r>
                <a:r>
                  <a:rPr lang="en-US" sz="3299" dirty="0" err="1">
                    <a:solidFill>
                      <a:srgbClr val="000000"/>
                    </a:solidFill>
                    <a:latin typeface="Montserrat Bold Italics"/>
                  </a:rPr>
                  <a:t>thị</a:t>
                </a:r>
                <a:r>
                  <a:rPr lang="en-US" sz="3299" dirty="0">
                    <a:solidFill>
                      <a:srgbClr val="000000"/>
                    </a:solidFill>
                    <a:latin typeface="Montserrat Bold Italics"/>
                  </a:rPr>
                  <a:t> </a:t>
                </a:r>
                <a:r>
                  <a:rPr lang="en-US" sz="3299" dirty="0" err="1">
                    <a:solidFill>
                      <a:srgbClr val="000000"/>
                    </a:solidFill>
                    <a:latin typeface="Montserrat Bold Italics"/>
                  </a:rPr>
                  <a:t>CoopMart</a:t>
                </a:r>
                <a:endParaRPr lang="en-US" sz="3299" dirty="0">
                  <a:solidFill>
                    <a:srgbClr val="000000"/>
                  </a:solidFill>
                  <a:latin typeface="Montserrat Bold Italics"/>
                </a:endParaRPr>
              </a:p>
            </p:txBody>
          </p:sp>
        </p:grpSp>
      </p:grpSp>
      <p:sp>
        <p:nvSpPr>
          <p:cNvPr id="24" name="Freeform 14"/>
          <p:cNvSpPr/>
          <p:nvPr/>
        </p:nvSpPr>
        <p:spPr>
          <a:xfrm>
            <a:off x="620303" y="4898468"/>
            <a:ext cx="408398" cy="378696"/>
          </a:xfrm>
          <a:custGeom>
            <a:avLst/>
            <a:gdLst/>
            <a:ahLst/>
            <a:cxnLst/>
            <a:rect l="l" t="t" r="r" b="b"/>
            <a:pathLst>
              <a:path w="544530" h="504928">
                <a:moveTo>
                  <a:pt x="0" y="0"/>
                </a:moveTo>
                <a:lnTo>
                  <a:pt x="544530" y="0"/>
                </a:lnTo>
                <a:lnTo>
                  <a:pt x="544530" y="504927"/>
                </a:lnTo>
                <a:lnTo>
                  <a:pt x="0" y="504927"/>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txBody>
          <a:bodyPr/>
          <a:lstStyle/>
          <a:p>
            <a:endParaRPr lang="vi-VN"/>
          </a:p>
        </p:txBody>
      </p:sp>
      <p:sp>
        <p:nvSpPr>
          <p:cNvPr id="25" name="TextBox 15"/>
          <p:cNvSpPr txBox="1"/>
          <p:nvPr/>
        </p:nvSpPr>
        <p:spPr>
          <a:xfrm>
            <a:off x="1306690" y="4810256"/>
            <a:ext cx="7684910" cy="692497"/>
          </a:xfrm>
          <a:prstGeom prst="rect">
            <a:avLst/>
          </a:prstGeom>
        </p:spPr>
        <p:txBody>
          <a:bodyPr wrap="square" lIns="0" tIns="0" rIns="0" bIns="0" rtlCol="0" anchor="t">
            <a:spAutoFit/>
          </a:bodyPr>
          <a:lstStyle/>
          <a:p>
            <a:pPr algn="just">
              <a:lnSpc>
                <a:spcPts val="5399"/>
              </a:lnSpc>
            </a:pPr>
            <a:r>
              <a:rPr lang="en-US" sz="2600" dirty="0" err="1" smtClean="0">
                <a:solidFill>
                  <a:srgbClr val="000000"/>
                </a:solidFill>
                <a:latin typeface="Montserrat"/>
              </a:rPr>
              <a:t>Lượng</a:t>
            </a:r>
            <a:r>
              <a:rPr lang="en-US" sz="2600" dirty="0" smtClean="0">
                <a:solidFill>
                  <a:srgbClr val="000000"/>
                </a:solidFill>
                <a:latin typeface="Montserrat"/>
              </a:rPr>
              <a:t> </a:t>
            </a:r>
            <a:r>
              <a:rPr lang="en-US" sz="2600" dirty="0" err="1" smtClean="0">
                <a:solidFill>
                  <a:srgbClr val="000000"/>
                </a:solidFill>
                <a:latin typeface="Montserrat"/>
              </a:rPr>
              <a:t>dữ</a:t>
            </a:r>
            <a:r>
              <a:rPr lang="en-US" sz="2600" dirty="0" smtClean="0">
                <a:solidFill>
                  <a:srgbClr val="000000"/>
                </a:solidFill>
                <a:latin typeface="Montserrat"/>
              </a:rPr>
              <a:t> </a:t>
            </a:r>
            <a:r>
              <a:rPr lang="en-US" sz="2600" dirty="0" err="1" smtClean="0">
                <a:solidFill>
                  <a:srgbClr val="000000"/>
                </a:solidFill>
                <a:latin typeface="Montserrat"/>
              </a:rPr>
              <a:t>liệu</a:t>
            </a:r>
            <a:r>
              <a:rPr lang="en-US" sz="2600" dirty="0" smtClean="0">
                <a:solidFill>
                  <a:srgbClr val="000000"/>
                </a:solidFill>
                <a:latin typeface="Montserrat"/>
              </a:rPr>
              <a:t> </a:t>
            </a:r>
            <a:r>
              <a:rPr lang="en-US" sz="2600" dirty="0" err="1" smtClean="0">
                <a:solidFill>
                  <a:srgbClr val="000000"/>
                </a:solidFill>
                <a:latin typeface="Montserrat"/>
              </a:rPr>
              <a:t>được</a:t>
            </a:r>
            <a:r>
              <a:rPr lang="en-US" sz="2600" dirty="0" smtClean="0">
                <a:solidFill>
                  <a:srgbClr val="000000"/>
                </a:solidFill>
                <a:latin typeface="Montserrat"/>
              </a:rPr>
              <a:t> </a:t>
            </a:r>
            <a:r>
              <a:rPr lang="en-US" sz="2600" dirty="0" err="1" smtClean="0">
                <a:solidFill>
                  <a:srgbClr val="000000"/>
                </a:solidFill>
                <a:latin typeface="Montserrat"/>
              </a:rPr>
              <a:t>sinh</a:t>
            </a:r>
            <a:r>
              <a:rPr lang="en-US" sz="2600" dirty="0" smtClean="0">
                <a:solidFill>
                  <a:srgbClr val="000000"/>
                </a:solidFill>
                <a:latin typeface="Montserrat"/>
              </a:rPr>
              <a:t> </a:t>
            </a:r>
            <a:r>
              <a:rPr lang="en-US" sz="2600" dirty="0" err="1" smtClean="0">
                <a:solidFill>
                  <a:srgbClr val="000000"/>
                </a:solidFill>
                <a:latin typeface="Montserrat"/>
              </a:rPr>
              <a:t>ra</a:t>
            </a:r>
            <a:r>
              <a:rPr lang="en-US" sz="2600" dirty="0" smtClean="0">
                <a:solidFill>
                  <a:srgbClr val="000000"/>
                </a:solidFill>
                <a:latin typeface="Montserrat"/>
              </a:rPr>
              <a:t> </a:t>
            </a:r>
            <a:r>
              <a:rPr lang="en-US" sz="2600" dirty="0" err="1" smtClean="0">
                <a:solidFill>
                  <a:srgbClr val="000000"/>
                </a:solidFill>
                <a:latin typeface="Montserrat"/>
              </a:rPr>
              <a:t>hàng</a:t>
            </a:r>
            <a:r>
              <a:rPr lang="en-US" sz="2600" dirty="0" smtClean="0">
                <a:solidFill>
                  <a:srgbClr val="000000"/>
                </a:solidFill>
                <a:latin typeface="Montserrat"/>
              </a:rPr>
              <a:t> </a:t>
            </a:r>
            <a:r>
              <a:rPr lang="en-US" sz="2600" dirty="0" err="1" smtClean="0">
                <a:solidFill>
                  <a:srgbClr val="000000"/>
                </a:solidFill>
                <a:latin typeface="Montserrat"/>
              </a:rPr>
              <a:t>ngày</a:t>
            </a:r>
            <a:r>
              <a:rPr lang="en-US" sz="2600" dirty="0" smtClean="0">
                <a:solidFill>
                  <a:srgbClr val="000000"/>
                </a:solidFill>
                <a:latin typeface="Montserrat"/>
              </a:rPr>
              <a:t> </a:t>
            </a:r>
            <a:r>
              <a:rPr lang="en-US" sz="2600" dirty="0" err="1" smtClean="0">
                <a:solidFill>
                  <a:srgbClr val="000000"/>
                </a:solidFill>
                <a:latin typeface="Montserrat"/>
              </a:rPr>
              <a:t>rất</a:t>
            </a:r>
            <a:r>
              <a:rPr lang="en-US" sz="2600" dirty="0" smtClean="0">
                <a:solidFill>
                  <a:srgbClr val="000000"/>
                </a:solidFill>
                <a:latin typeface="Montserrat"/>
              </a:rPr>
              <a:t> </a:t>
            </a:r>
            <a:r>
              <a:rPr lang="en-US" sz="2600" dirty="0" err="1" smtClean="0">
                <a:solidFill>
                  <a:srgbClr val="000000"/>
                </a:solidFill>
                <a:latin typeface="Montserrat"/>
              </a:rPr>
              <a:t>lớn</a:t>
            </a:r>
            <a:endParaRPr lang="en-US" sz="2600" dirty="0">
              <a:solidFill>
                <a:srgbClr val="000000"/>
              </a:solidFill>
              <a:latin typeface="Montserra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17942"/>
            <a:ext cx="2874195" cy="2021515"/>
            <a:chOff x="0" y="0"/>
            <a:chExt cx="3832260" cy="2695354"/>
          </a:xfrm>
        </p:grpSpPr>
        <p:sp>
          <p:nvSpPr>
            <p:cNvPr id="3" name="Freeform 3"/>
            <p:cNvSpPr/>
            <p:nvPr/>
          </p:nvSpPr>
          <p:spPr>
            <a:xfrm>
              <a:off x="0" y="0"/>
              <a:ext cx="3832225" cy="2695321"/>
            </a:xfrm>
            <a:custGeom>
              <a:avLst/>
              <a:gdLst/>
              <a:ahLst/>
              <a:cxnLst/>
              <a:rect l="l" t="t" r="r" b="b"/>
              <a:pathLst>
                <a:path w="3832225" h="2695321">
                  <a:moveTo>
                    <a:pt x="0" y="0"/>
                  </a:moveTo>
                  <a:lnTo>
                    <a:pt x="3832225" y="0"/>
                  </a:lnTo>
                  <a:lnTo>
                    <a:pt x="3832225" y="2695321"/>
                  </a:lnTo>
                  <a:lnTo>
                    <a:pt x="0" y="2695321"/>
                  </a:lnTo>
                  <a:lnTo>
                    <a:pt x="0" y="0"/>
                  </a:lnTo>
                  <a:close/>
                </a:path>
              </a:pathLst>
            </a:custGeom>
            <a:blipFill>
              <a:blip r:embed="rId2"/>
              <a:stretch>
                <a:fillRect l="-72" r="-73" b="-1"/>
              </a:stretch>
            </a:blipFill>
          </p:spPr>
          <p:txBody>
            <a:bodyPr/>
            <a:lstStyle/>
            <a:p>
              <a:endParaRPr lang="vi-VN"/>
            </a:p>
          </p:txBody>
        </p:sp>
      </p:grpSp>
      <p:sp>
        <p:nvSpPr>
          <p:cNvPr id="7" name="Freeform 7"/>
          <p:cNvSpPr/>
          <p:nvPr/>
        </p:nvSpPr>
        <p:spPr>
          <a:xfrm>
            <a:off x="2679927" y="491437"/>
            <a:ext cx="15608073" cy="1074525"/>
          </a:xfrm>
          <a:custGeom>
            <a:avLst/>
            <a:gdLst/>
            <a:ahLst/>
            <a:cxnLst/>
            <a:rect l="l" t="t" r="r" b="b"/>
            <a:pathLst>
              <a:path w="15608073" h="1074525">
                <a:moveTo>
                  <a:pt x="0" y="0"/>
                </a:moveTo>
                <a:lnTo>
                  <a:pt x="15608073" y="0"/>
                </a:lnTo>
                <a:lnTo>
                  <a:pt x="15608073" y="1074526"/>
                </a:lnTo>
                <a:lnTo>
                  <a:pt x="0" y="1074526"/>
                </a:lnTo>
                <a:lnTo>
                  <a:pt x="0" y="0"/>
                </a:lnTo>
                <a:close/>
              </a:path>
            </a:pathLst>
          </a:custGeom>
          <a:blipFill>
            <a:blip r:embed="rId3">
              <a:extLst>
                <a:ext uri="{96DAC541-7B7A-43D3-8B79-37D633B846F1}">
                  <asvg:svgBlip xmlns:asvg="http://schemas.microsoft.com/office/drawing/2016/SVG/main" xmlns="" r:embed="rId4"/>
                </a:ext>
              </a:extLst>
            </a:blip>
            <a:stretch>
              <a:fillRect b="-27559"/>
            </a:stretch>
          </a:blipFill>
        </p:spPr>
        <p:txBody>
          <a:bodyPr/>
          <a:lstStyle/>
          <a:p>
            <a:endParaRPr lang="vi-VN"/>
          </a:p>
        </p:txBody>
      </p:sp>
      <p:sp>
        <p:nvSpPr>
          <p:cNvPr id="8" name="TextBox 8"/>
          <p:cNvSpPr txBox="1"/>
          <p:nvPr/>
        </p:nvSpPr>
        <p:spPr>
          <a:xfrm>
            <a:off x="4399239" y="739531"/>
            <a:ext cx="11208717" cy="606913"/>
          </a:xfrm>
          <a:prstGeom prst="rect">
            <a:avLst/>
          </a:prstGeom>
        </p:spPr>
        <p:txBody>
          <a:bodyPr lIns="0" tIns="0" rIns="0" bIns="0" rtlCol="0" anchor="t">
            <a:spAutoFit/>
          </a:bodyPr>
          <a:lstStyle/>
          <a:p>
            <a:pPr algn="ctr">
              <a:lnSpc>
                <a:spcPts val="4536"/>
              </a:lnSpc>
            </a:pPr>
            <a:r>
              <a:rPr lang="en-US" sz="4200">
                <a:solidFill>
                  <a:srgbClr val="FFFFFF"/>
                </a:solidFill>
                <a:latin typeface="Arimo Bold"/>
              </a:rPr>
              <a:t>MÔ TẢ BÀI TOÁN</a:t>
            </a:r>
          </a:p>
        </p:txBody>
      </p:sp>
      <p:grpSp>
        <p:nvGrpSpPr>
          <p:cNvPr id="23" name="Group 22">
            <a:extLst>
              <a:ext uri="{FF2B5EF4-FFF2-40B4-BE49-F238E27FC236}">
                <a16:creationId xmlns:a16="http://schemas.microsoft.com/office/drawing/2014/main" id="{D6614B98-940F-A719-1F06-B46679EAD1DA}"/>
              </a:ext>
            </a:extLst>
          </p:cNvPr>
          <p:cNvGrpSpPr/>
          <p:nvPr/>
        </p:nvGrpSpPr>
        <p:grpSpPr>
          <a:xfrm>
            <a:off x="-2952300" y="2039457"/>
            <a:ext cx="20920364" cy="7829165"/>
            <a:chOff x="-2952300" y="2039457"/>
            <a:chExt cx="20920364" cy="7829165"/>
          </a:xfrm>
        </p:grpSpPr>
        <p:grpSp>
          <p:nvGrpSpPr>
            <p:cNvPr id="4" name="Group 4"/>
            <p:cNvGrpSpPr/>
            <p:nvPr/>
          </p:nvGrpSpPr>
          <p:grpSpPr>
            <a:xfrm rot="-5400000">
              <a:off x="-388934" y="-523909"/>
              <a:ext cx="7829165" cy="12955898"/>
              <a:chOff x="0" y="0"/>
              <a:chExt cx="623789" cy="1032261"/>
            </a:xfrm>
          </p:grpSpPr>
          <p:sp>
            <p:nvSpPr>
              <p:cNvPr id="5" name="Freeform 5"/>
              <p:cNvSpPr/>
              <p:nvPr/>
            </p:nvSpPr>
            <p:spPr>
              <a:xfrm>
                <a:off x="0" y="0"/>
                <a:ext cx="623789" cy="1032262"/>
              </a:xfrm>
              <a:custGeom>
                <a:avLst/>
                <a:gdLst/>
                <a:ahLst/>
                <a:cxnLst/>
                <a:rect l="l" t="t" r="r" b="b"/>
                <a:pathLst>
                  <a:path w="623789" h="1032262">
                    <a:moveTo>
                      <a:pt x="311894" y="0"/>
                    </a:moveTo>
                    <a:lnTo>
                      <a:pt x="623789" y="203200"/>
                    </a:lnTo>
                    <a:lnTo>
                      <a:pt x="623789" y="829062"/>
                    </a:lnTo>
                    <a:lnTo>
                      <a:pt x="311894" y="1032262"/>
                    </a:lnTo>
                    <a:lnTo>
                      <a:pt x="0" y="829062"/>
                    </a:lnTo>
                    <a:lnTo>
                      <a:pt x="0" y="203200"/>
                    </a:lnTo>
                    <a:lnTo>
                      <a:pt x="311894" y="0"/>
                    </a:lnTo>
                    <a:close/>
                  </a:path>
                </a:pathLst>
              </a:custGeom>
              <a:solidFill>
                <a:srgbClr val="FF6700"/>
              </a:solidFill>
            </p:spPr>
            <p:txBody>
              <a:bodyPr/>
              <a:lstStyle/>
              <a:p>
                <a:endParaRPr lang="vi-VN"/>
              </a:p>
            </p:txBody>
          </p:sp>
          <p:sp>
            <p:nvSpPr>
              <p:cNvPr id="6" name="TextBox 6"/>
              <p:cNvSpPr txBox="1"/>
              <p:nvPr/>
            </p:nvSpPr>
            <p:spPr>
              <a:xfrm>
                <a:off x="0" y="101600"/>
                <a:ext cx="623789" cy="790961"/>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493982" y="2680722"/>
              <a:ext cx="6907656" cy="512445"/>
            </a:xfrm>
            <a:prstGeom prst="rect">
              <a:avLst/>
            </a:prstGeom>
          </p:spPr>
          <p:txBody>
            <a:bodyPr lIns="0" tIns="0" rIns="0" bIns="0" rtlCol="0" anchor="t">
              <a:spAutoFit/>
            </a:bodyPr>
            <a:lstStyle/>
            <a:p>
              <a:pPr algn="l">
                <a:lnSpc>
                  <a:spcPts val="3839"/>
                </a:lnSpc>
              </a:pPr>
              <a:r>
                <a:rPr lang="en-US" sz="3999" dirty="0">
                  <a:solidFill>
                    <a:srgbClr val="FFFFFF"/>
                  </a:solidFill>
                  <a:latin typeface="Montserrat Bold"/>
                </a:rPr>
                <a:t>MÔ TẢ BÀI TOÁN</a:t>
              </a:r>
            </a:p>
          </p:txBody>
        </p:sp>
        <p:sp>
          <p:nvSpPr>
            <p:cNvPr id="10" name="TextBox 10"/>
            <p:cNvSpPr txBox="1"/>
            <p:nvPr/>
          </p:nvSpPr>
          <p:spPr>
            <a:xfrm>
              <a:off x="493982" y="3666662"/>
              <a:ext cx="7545587" cy="1885443"/>
            </a:xfrm>
            <a:prstGeom prst="rect">
              <a:avLst/>
            </a:prstGeom>
          </p:spPr>
          <p:txBody>
            <a:bodyPr lIns="0" tIns="0" rIns="0" bIns="0" rtlCol="0" anchor="t">
              <a:spAutoFit/>
            </a:bodyPr>
            <a:lstStyle/>
            <a:p>
              <a:pPr algn="just">
                <a:lnSpc>
                  <a:spcPts val="5029"/>
                </a:lnSpc>
              </a:pPr>
              <a:r>
                <a:rPr lang="en-US" sz="3375" dirty="0" err="1">
                  <a:solidFill>
                    <a:srgbClr val="FFFFFF"/>
                  </a:solidFill>
                  <a:latin typeface="Montserrat"/>
                </a:rPr>
                <a:t>Sử</a:t>
              </a:r>
              <a:r>
                <a:rPr lang="en-US" sz="3375" dirty="0">
                  <a:solidFill>
                    <a:srgbClr val="FFFFFF"/>
                  </a:solidFill>
                  <a:latin typeface="Montserrat"/>
                </a:rPr>
                <a:t> </a:t>
              </a:r>
              <a:r>
                <a:rPr lang="en-US" sz="3375" dirty="0" err="1">
                  <a:solidFill>
                    <a:srgbClr val="FFFFFF"/>
                  </a:solidFill>
                  <a:latin typeface="Montserrat"/>
                </a:rPr>
                <a:t>dụng</a:t>
              </a:r>
              <a:r>
                <a:rPr lang="en-US" sz="3375" dirty="0">
                  <a:solidFill>
                    <a:srgbClr val="FFFFFF"/>
                  </a:solidFill>
                  <a:latin typeface="Montserrat"/>
                </a:rPr>
                <a:t> </a:t>
              </a:r>
              <a:r>
                <a:rPr lang="en-US" sz="3375" dirty="0" err="1">
                  <a:solidFill>
                    <a:srgbClr val="FFFFFF"/>
                  </a:solidFill>
                  <a:latin typeface="Montserrat"/>
                </a:rPr>
                <a:t>thuật</a:t>
              </a:r>
              <a:r>
                <a:rPr lang="en-US" sz="3375" dirty="0">
                  <a:solidFill>
                    <a:srgbClr val="FFFFFF"/>
                  </a:solidFill>
                  <a:latin typeface="Montserrat"/>
                </a:rPr>
                <a:t> </a:t>
              </a:r>
              <a:r>
                <a:rPr lang="en-US" sz="3375" dirty="0" err="1">
                  <a:solidFill>
                    <a:srgbClr val="FFFFFF"/>
                  </a:solidFill>
                  <a:latin typeface="Montserrat"/>
                </a:rPr>
                <a:t>toán</a:t>
              </a:r>
              <a:r>
                <a:rPr lang="en-US" sz="3375" dirty="0">
                  <a:solidFill>
                    <a:srgbClr val="FFFFFF"/>
                  </a:solidFill>
                  <a:latin typeface="Montserrat"/>
                </a:rPr>
                <a:t> </a:t>
              </a:r>
              <a:r>
                <a:rPr lang="en-US" sz="3375" dirty="0" err="1">
                  <a:solidFill>
                    <a:srgbClr val="FFFFFF"/>
                  </a:solidFill>
                  <a:latin typeface="Montserrat"/>
                </a:rPr>
                <a:t>khai</a:t>
              </a:r>
              <a:r>
                <a:rPr lang="en-US" sz="3375" dirty="0">
                  <a:solidFill>
                    <a:srgbClr val="FFFFFF"/>
                  </a:solidFill>
                  <a:latin typeface="Montserrat"/>
                </a:rPr>
                <a:t> </a:t>
              </a:r>
              <a:r>
                <a:rPr lang="en-US" sz="3375" dirty="0" err="1">
                  <a:solidFill>
                    <a:srgbClr val="FFFFFF"/>
                  </a:solidFill>
                  <a:latin typeface="Montserrat"/>
                </a:rPr>
                <a:t>phá</a:t>
              </a:r>
              <a:r>
                <a:rPr lang="en-US" sz="3375" dirty="0">
                  <a:solidFill>
                    <a:srgbClr val="FFFFFF"/>
                  </a:solidFill>
                  <a:latin typeface="Montserrat"/>
                </a:rPr>
                <a:t> </a:t>
              </a:r>
              <a:r>
                <a:rPr lang="en-US" sz="3375" dirty="0" err="1">
                  <a:solidFill>
                    <a:srgbClr val="FFFFFF"/>
                  </a:solidFill>
                  <a:latin typeface="Montserrat"/>
                </a:rPr>
                <a:t>luật</a:t>
              </a:r>
              <a:r>
                <a:rPr lang="en-US" sz="3375" dirty="0">
                  <a:solidFill>
                    <a:srgbClr val="FFFFFF"/>
                  </a:solidFill>
                  <a:latin typeface="Montserrat"/>
                </a:rPr>
                <a:t> </a:t>
              </a:r>
              <a:r>
                <a:rPr lang="en-US" sz="3375" dirty="0" err="1">
                  <a:solidFill>
                    <a:srgbClr val="FFFFFF"/>
                  </a:solidFill>
                  <a:latin typeface="Montserrat"/>
                </a:rPr>
                <a:t>kết</a:t>
              </a:r>
              <a:r>
                <a:rPr lang="en-US" sz="3375" dirty="0">
                  <a:solidFill>
                    <a:srgbClr val="FFFFFF"/>
                  </a:solidFill>
                  <a:latin typeface="Montserrat"/>
                </a:rPr>
                <a:t> </a:t>
              </a:r>
              <a:r>
                <a:rPr lang="en-US" sz="3375" dirty="0" err="1">
                  <a:solidFill>
                    <a:srgbClr val="FFFFFF"/>
                  </a:solidFill>
                  <a:latin typeface="Montserrat"/>
                </a:rPr>
                <a:t>hợp</a:t>
              </a:r>
              <a:r>
                <a:rPr lang="en-US" sz="3375" dirty="0">
                  <a:solidFill>
                    <a:srgbClr val="FFFFFF"/>
                  </a:solidFill>
                  <a:latin typeface="Montserrat"/>
                </a:rPr>
                <a:t> </a:t>
              </a:r>
              <a:r>
                <a:rPr lang="en-US" sz="3375" dirty="0" err="1">
                  <a:solidFill>
                    <a:srgbClr val="FFFFFF"/>
                  </a:solidFill>
                  <a:latin typeface="Montserrat"/>
                </a:rPr>
                <a:t>để</a:t>
              </a:r>
              <a:r>
                <a:rPr lang="en-US" sz="3375" dirty="0">
                  <a:solidFill>
                    <a:srgbClr val="FFFFFF"/>
                  </a:solidFill>
                  <a:latin typeface="Montserrat"/>
                </a:rPr>
                <a:t> </a:t>
              </a:r>
              <a:r>
                <a:rPr lang="en-US" sz="3375" dirty="0" err="1">
                  <a:solidFill>
                    <a:srgbClr val="FFFFFF"/>
                  </a:solidFill>
                  <a:latin typeface="Montserrat"/>
                </a:rPr>
                <a:t>khai</a:t>
              </a:r>
              <a:r>
                <a:rPr lang="en-US" sz="3375" dirty="0">
                  <a:solidFill>
                    <a:srgbClr val="FFFFFF"/>
                  </a:solidFill>
                  <a:latin typeface="Montserrat"/>
                </a:rPr>
                <a:t> </a:t>
              </a:r>
              <a:r>
                <a:rPr lang="en-US" sz="3375" dirty="0" err="1">
                  <a:solidFill>
                    <a:srgbClr val="FFFFFF"/>
                  </a:solidFill>
                  <a:latin typeface="Montserrat"/>
                </a:rPr>
                <a:t>phá</a:t>
              </a:r>
              <a:r>
                <a:rPr lang="en-US" sz="3375" dirty="0">
                  <a:solidFill>
                    <a:srgbClr val="FFFFFF"/>
                  </a:solidFill>
                  <a:latin typeface="Montserrat"/>
                </a:rPr>
                <a:t> </a:t>
              </a:r>
              <a:r>
                <a:rPr lang="en-US" sz="3375" dirty="0" err="1">
                  <a:solidFill>
                    <a:srgbClr val="FFFFFF"/>
                  </a:solidFill>
                  <a:latin typeface="Montserrat"/>
                </a:rPr>
                <a:t>dữ</a:t>
              </a:r>
              <a:r>
                <a:rPr lang="en-US" sz="3375" dirty="0">
                  <a:solidFill>
                    <a:srgbClr val="FFFFFF"/>
                  </a:solidFill>
                  <a:latin typeface="Montserrat"/>
                </a:rPr>
                <a:t> </a:t>
              </a:r>
              <a:r>
                <a:rPr lang="en-US" sz="3375" dirty="0" err="1">
                  <a:solidFill>
                    <a:srgbClr val="FFFFFF"/>
                  </a:solidFill>
                  <a:latin typeface="Montserrat"/>
                </a:rPr>
                <a:t>liệu</a:t>
              </a:r>
              <a:r>
                <a:rPr lang="en-US" sz="3375" dirty="0">
                  <a:solidFill>
                    <a:srgbClr val="FFFFFF"/>
                  </a:solidFill>
                  <a:latin typeface="Montserrat"/>
                </a:rPr>
                <a:t> </a:t>
              </a:r>
              <a:r>
                <a:rPr lang="en-US" sz="3375" dirty="0" err="1">
                  <a:solidFill>
                    <a:srgbClr val="FFFFFF"/>
                  </a:solidFill>
                  <a:latin typeface="Montserrat"/>
                </a:rPr>
                <a:t>bán</a:t>
              </a:r>
              <a:r>
                <a:rPr lang="en-US" sz="3375" dirty="0">
                  <a:solidFill>
                    <a:srgbClr val="FFFFFF"/>
                  </a:solidFill>
                  <a:latin typeface="Montserrat"/>
                </a:rPr>
                <a:t> </a:t>
              </a:r>
              <a:r>
                <a:rPr lang="en-US" sz="3375" dirty="0" err="1">
                  <a:solidFill>
                    <a:srgbClr val="FFFFFF"/>
                  </a:solidFill>
                  <a:latin typeface="Montserrat"/>
                </a:rPr>
                <a:t>hàng</a:t>
              </a:r>
              <a:r>
                <a:rPr lang="en-US" sz="3375" dirty="0">
                  <a:solidFill>
                    <a:srgbClr val="FFFFFF"/>
                  </a:solidFill>
                  <a:latin typeface="Montserrat"/>
                </a:rPr>
                <a:t>  </a:t>
              </a:r>
              <a:r>
                <a:rPr lang="en-US" sz="3375" dirty="0" err="1">
                  <a:solidFill>
                    <a:srgbClr val="FFFFFF"/>
                  </a:solidFill>
                  <a:latin typeface="Montserrat"/>
                </a:rPr>
                <a:t>tại</a:t>
              </a:r>
              <a:r>
                <a:rPr lang="en-US" sz="3375" dirty="0">
                  <a:solidFill>
                    <a:srgbClr val="FFFFFF"/>
                  </a:solidFill>
                  <a:latin typeface="Montserrat"/>
                </a:rPr>
                <a:t> </a:t>
              </a:r>
              <a:r>
                <a:rPr lang="en-US" sz="3375" dirty="0" err="1">
                  <a:solidFill>
                    <a:srgbClr val="FFFFFF"/>
                  </a:solidFill>
                  <a:latin typeface="Montserrat"/>
                </a:rPr>
                <a:t>siêu</a:t>
              </a:r>
              <a:r>
                <a:rPr lang="en-US" sz="3375" dirty="0">
                  <a:solidFill>
                    <a:srgbClr val="FFFFFF"/>
                  </a:solidFill>
                  <a:latin typeface="Montserrat"/>
                </a:rPr>
                <a:t> </a:t>
              </a:r>
              <a:r>
                <a:rPr lang="en-US" sz="3375" dirty="0" err="1">
                  <a:solidFill>
                    <a:srgbClr val="FFFFFF"/>
                  </a:solidFill>
                  <a:latin typeface="Montserrat"/>
                </a:rPr>
                <a:t>thị</a:t>
              </a:r>
              <a:r>
                <a:rPr lang="en-US" sz="3375" dirty="0">
                  <a:solidFill>
                    <a:srgbClr val="FFFFFF"/>
                  </a:solidFill>
                  <a:latin typeface="Montserrat"/>
                </a:rPr>
                <a:t> </a:t>
              </a:r>
              <a:r>
                <a:rPr lang="en-US" sz="3375" dirty="0" err="1">
                  <a:solidFill>
                    <a:srgbClr val="FFFFFF"/>
                  </a:solidFill>
                  <a:latin typeface="Montserrat"/>
                </a:rPr>
                <a:t>CoopMart</a:t>
              </a:r>
              <a:endParaRPr lang="en-US" sz="3375" dirty="0">
                <a:solidFill>
                  <a:srgbClr val="FFFFFF"/>
                </a:solidFill>
                <a:latin typeface="Montserrat"/>
              </a:endParaRPr>
            </a:p>
          </p:txBody>
        </p:sp>
        <p:sp>
          <p:nvSpPr>
            <p:cNvPr id="11" name="TextBox 11"/>
            <p:cNvSpPr txBox="1"/>
            <p:nvPr/>
          </p:nvSpPr>
          <p:spPr>
            <a:xfrm>
              <a:off x="493982" y="5890773"/>
              <a:ext cx="8278112" cy="1475917"/>
            </a:xfrm>
            <a:prstGeom prst="rect">
              <a:avLst/>
            </a:prstGeom>
          </p:spPr>
          <p:txBody>
            <a:bodyPr lIns="0" tIns="0" rIns="0" bIns="0" rtlCol="0" anchor="t">
              <a:spAutoFit/>
            </a:bodyPr>
            <a:lstStyle/>
            <a:p>
              <a:pPr algn="l">
                <a:lnSpc>
                  <a:spcPts val="6076"/>
                </a:lnSpc>
              </a:pPr>
              <a:r>
                <a:rPr lang="en-US" sz="3375" dirty="0" err="1">
                  <a:solidFill>
                    <a:srgbClr val="FFFFFF"/>
                  </a:solidFill>
                  <a:latin typeface="Montserrat"/>
                </a:rPr>
                <a:t>Về</a:t>
              </a:r>
              <a:r>
                <a:rPr lang="en-US" sz="3375" dirty="0">
                  <a:solidFill>
                    <a:srgbClr val="FFFFFF"/>
                  </a:solidFill>
                  <a:latin typeface="Montserrat"/>
                </a:rPr>
                <a:t> </a:t>
              </a:r>
              <a:r>
                <a:rPr lang="en-US" sz="3375" dirty="0" err="1">
                  <a:solidFill>
                    <a:srgbClr val="FFFFFF"/>
                  </a:solidFill>
                  <a:latin typeface="Montserrat"/>
                </a:rPr>
                <a:t>phạm</a:t>
              </a:r>
              <a:r>
                <a:rPr lang="en-US" sz="3375" dirty="0">
                  <a:solidFill>
                    <a:srgbClr val="FFFFFF"/>
                  </a:solidFill>
                  <a:latin typeface="Montserrat"/>
                </a:rPr>
                <a:t> vi: </a:t>
              </a:r>
              <a:r>
                <a:rPr lang="en-US" sz="3375" dirty="0" err="1">
                  <a:solidFill>
                    <a:srgbClr val="FFFFFF"/>
                  </a:solidFill>
                  <a:latin typeface="Montserrat"/>
                </a:rPr>
                <a:t>Tại</a:t>
              </a:r>
              <a:r>
                <a:rPr lang="en-US" sz="3375" dirty="0">
                  <a:solidFill>
                    <a:srgbClr val="FFFFFF"/>
                  </a:solidFill>
                  <a:latin typeface="Montserrat"/>
                </a:rPr>
                <a:t> </a:t>
              </a:r>
              <a:r>
                <a:rPr lang="en-US" sz="3375" dirty="0" err="1">
                  <a:solidFill>
                    <a:srgbClr val="FFFFFF"/>
                  </a:solidFill>
                  <a:latin typeface="Montserrat"/>
                </a:rPr>
                <a:t>siêu</a:t>
              </a:r>
              <a:r>
                <a:rPr lang="en-US" sz="3375" dirty="0">
                  <a:solidFill>
                    <a:srgbClr val="FFFFFF"/>
                  </a:solidFill>
                  <a:latin typeface="Montserrat"/>
                </a:rPr>
                <a:t> </a:t>
              </a:r>
              <a:r>
                <a:rPr lang="en-US" sz="3375" dirty="0" err="1">
                  <a:solidFill>
                    <a:srgbClr val="FFFFFF"/>
                  </a:solidFill>
                  <a:latin typeface="Montserrat"/>
                </a:rPr>
                <a:t>thị</a:t>
              </a:r>
              <a:r>
                <a:rPr lang="en-US" sz="3375" dirty="0">
                  <a:solidFill>
                    <a:srgbClr val="FFFFFF"/>
                  </a:solidFill>
                  <a:latin typeface="Montserrat"/>
                </a:rPr>
                <a:t> </a:t>
              </a:r>
              <a:r>
                <a:rPr lang="en-US" sz="3375" dirty="0" err="1">
                  <a:solidFill>
                    <a:srgbClr val="FFFFFF"/>
                  </a:solidFill>
                  <a:latin typeface="Montserrat"/>
                </a:rPr>
                <a:t>Coopmart</a:t>
              </a:r>
              <a:r>
                <a:rPr lang="en-US" sz="3375" dirty="0">
                  <a:solidFill>
                    <a:srgbClr val="FFFFFF"/>
                  </a:solidFill>
                  <a:latin typeface="Montserrat"/>
                </a:rPr>
                <a:t> </a:t>
              </a:r>
              <a:r>
                <a:rPr lang="en-US" sz="3375" dirty="0" err="1">
                  <a:solidFill>
                    <a:srgbClr val="FFFFFF"/>
                  </a:solidFill>
                  <a:latin typeface="Montserrat"/>
                </a:rPr>
                <a:t>Goldsilk</a:t>
              </a:r>
              <a:endParaRPr lang="en-US" sz="3375" dirty="0">
                <a:solidFill>
                  <a:srgbClr val="FFFFFF"/>
                </a:solidFill>
                <a:latin typeface="Montserrat"/>
              </a:endParaRPr>
            </a:p>
          </p:txBody>
        </p:sp>
        <p:grpSp>
          <p:nvGrpSpPr>
            <p:cNvPr id="12" name="Group 12"/>
            <p:cNvGrpSpPr/>
            <p:nvPr/>
          </p:nvGrpSpPr>
          <p:grpSpPr>
            <a:xfrm>
              <a:off x="10157197" y="2305119"/>
              <a:ext cx="7810867" cy="6419242"/>
              <a:chOff x="0" y="0"/>
              <a:chExt cx="10414490" cy="8558989"/>
            </a:xfrm>
          </p:grpSpPr>
          <p:grpSp>
            <p:nvGrpSpPr>
              <p:cNvPr id="13" name="Group 13"/>
              <p:cNvGrpSpPr/>
              <p:nvPr/>
            </p:nvGrpSpPr>
            <p:grpSpPr>
              <a:xfrm>
                <a:off x="9108" y="1607904"/>
                <a:ext cx="10405382" cy="1871009"/>
                <a:chOff x="0" y="0"/>
                <a:chExt cx="2260143" cy="406400"/>
              </a:xfrm>
            </p:grpSpPr>
            <p:sp>
              <p:nvSpPr>
                <p:cNvPr id="14" name="Freeform 14"/>
                <p:cNvSpPr/>
                <p:nvPr/>
              </p:nvSpPr>
              <p:spPr>
                <a:xfrm>
                  <a:off x="0" y="0"/>
                  <a:ext cx="2260143" cy="406400"/>
                </a:xfrm>
                <a:custGeom>
                  <a:avLst/>
                  <a:gdLst/>
                  <a:ahLst/>
                  <a:cxnLst/>
                  <a:rect l="l" t="t" r="r" b="b"/>
                  <a:pathLst>
                    <a:path w="2260143" h="406400">
                      <a:moveTo>
                        <a:pt x="2056943" y="0"/>
                      </a:moveTo>
                      <a:cubicBezTo>
                        <a:pt x="2169167" y="0"/>
                        <a:pt x="2260143" y="90976"/>
                        <a:pt x="2260143" y="203200"/>
                      </a:cubicBezTo>
                      <a:cubicBezTo>
                        <a:pt x="2260143" y="315424"/>
                        <a:pt x="2169167" y="406400"/>
                        <a:pt x="2056943"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28575" cap="sq">
                  <a:solidFill>
                    <a:srgbClr val="547FFF"/>
                  </a:solidFill>
                  <a:prstDash val="solid"/>
                  <a:miter/>
                </a:ln>
              </p:spPr>
              <p:txBody>
                <a:bodyPr/>
                <a:lstStyle/>
                <a:p>
                  <a:endParaRPr lang="vi-VN"/>
                </a:p>
              </p:txBody>
            </p:sp>
            <p:sp>
              <p:nvSpPr>
                <p:cNvPr id="15" name="TextBox 15"/>
                <p:cNvSpPr txBox="1"/>
                <p:nvPr/>
              </p:nvSpPr>
              <p:spPr>
                <a:xfrm>
                  <a:off x="0" y="-38100"/>
                  <a:ext cx="2260143" cy="444500"/>
                </a:xfrm>
                <a:prstGeom prst="rect">
                  <a:avLst/>
                </a:prstGeom>
              </p:spPr>
              <p:txBody>
                <a:bodyPr lIns="45374" tIns="45374" rIns="45374" bIns="45374" rtlCol="0" anchor="ctr"/>
                <a:lstStyle/>
                <a:p>
                  <a:pPr algn="ctr">
                    <a:lnSpc>
                      <a:spcPts val="3359"/>
                    </a:lnSpc>
                  </a:pPr>
                  <a:r>
                    <a:rPr lang="en-US" sz="2400" dirty="0" err="1">
                      <a:solidFill>
                        <a:srgbClr val="000000"/>
                      </a:solidFill>
                      <a:latin typeface="Montserrat"/>
                    </a:rPr>
                    <a:t>Đưa</a:t>
                  </a:r>
                  <a:r>
                    <a:rPr lang="en-US" sz="2400" dirty="0">
                      <a:solidFill>
                        <a:srgbClr val="000000"/>
                      </a:solidFill>
                      <a:latin typeface="Montserrat"/>
                    </a:rPr>
                    <a:t> </a:t>
                  </a:r>
                  <a:r>
                    <a:rPr lang="en-US" sz="2400" dirty="0" err="1">
                      <a:solidFill>
                        <a:srgbClr val="000000"/>
                      </a:solidFill>
                      <a:latin typeface="Montserrat"/>
                    </a:rPr>
                    <a:t>ra</a:t>
                  </a:r>
                  <a:r>
                    <a:rPr lang="en-US" sz="2400" dirty="0">
                      <a:solidFill>
                        <a:srgbClr val="000000"/>
                      </a:solidFill>
                      <a:latin typeface="Montserrat"/>
                    </a:rPr>
                    <a:t> </a:t>
                  </a:r>
                  <a:r>
                    <a:rPr lang="en-US" sz="2400" dirty="0" err="1">
                      <a:solidFill>
                        <a:srgbClr val="000000"/>
                      </a:solidFill>
                      <a:latin typeface="Montserrat"/>
                    </a:rPr>
                    <a:t>danh</a:t>
                  </a:r>
                  <a:r>
                    <a:rPr lang="en-US" sz="2400" dirty="0">
                      <a:solidFill>
                        <a:srgbClr val="000000"/>
                      </a:solidFill>
                      <a:latin typeface="Montserrat"/>
                    </a:rPr>
                    <a:t> </a:t>
                  </a:r>
                  <a:r>
                    <a:rPr lang="en-US" sz="2400" dirty="0" err="1">
                      <a:solidFill>
                        <a:srgbClr val="000000"/>
                      </a:solidFill>
                      <a:latin typeface="Montserrat"/>
                    </a:rPr>
                    <a:t>sách</a:t>
                  </a:r>
                  <a:r>
                    <a:rPr lang="en-US" sz="2400" dirty="0">
                      <a:solidFill>
                        <a:srgbClr val="000000"/>
                      </a:solidFill>
                      <a:latin typeface="Montserrat"/>
                    </a:rPr>
                    <a:t> </a:t>
                  </a:r>
                  <a:r>
                    <a:rPr lang="en-US" sz="2400" dirty="0" err="1">
                      <a:solidFill>
                        <a:srgbClr val="000000"/>
                      </a:solidFill>
                      <a:latin typeface="Montserrat"/>
                    </a:rPr>
                    <a:t>những</a:t>
                  </a:r>
                  <a:r>
                    <a:rPr lang="en-US" sz="2400" dirty="0">
                      <a:solidFill>
                        <a:srgbClr val="000000"/>
                      </a:solidFill>
                      <a:latin typeface="Montserrat"/>
                    </a:rPr>
                    <a:t> </a:t>
                  </a:r>
                  <a:r>
                    <a:rPr lang="en-US" sz="2400" dirty="0" err="1">
                      <a:solidFill>
                        <a:srgbClr val="000000"/>
                      </a:solidFill>
                      <a:latin typeface="Montserrat"/>
                    </a:rPr>
                    <a:t>sản</a:t>
                  </a:r>
                  <a:r>
                    <a:rPr lang="en-US" sz="2400" dirty="0">
                      <a:solidFill>
                        <a:srgbClr val="000000"/>
                      </a:solidFill>
                      <a:latin typeface="Montserrat"/>
                    </a:rPr>
                    <a:t> </a:t>
                  </a:r>
                  <a:r>
                    <a:rPr lang="en-US" sz="2400" dirty="0" err="1">
                      <a:solidFill>
                        <a:srgbClr val="000000"/>
                      </a:solidFill>
                      <a:latin typeface="Montserrat"/>
                    </a:rPr>
                    <a:t>phẩm</a:t>
                  </a:r>
                  <a:r>
                    <a:rPr lang="en-US" sz="2400" dirty="0">
                      <a:solidFill>
                        <a:srgbClr val="000000"/>
                      </a:solidFill>
                      <a:latin typeface="Montserrat"/>
                    </a:rPr>
                    <a:t> </a:t>
                  </a:r>
                  <a:r>
                    <a:rPr lang="en-US" sz="2400" dirty="0" err="1">
                      <a:solidFill>
                        <a:srgbClr val="000000"/>
                      </a:solidFill>
                      <a:latin typeface="Montserrat"/>
                    </a:rPr>
                    <a:t>thường</a:t>
                  </a:r>
                  <a:r>
                    <a:rPr lang="en-US" sz="2400" dirty="0">
                      <a:solidFill>
                        <a:srgbClr val="000000"/>
                      </a:solidFill>
                      <a:latin typeface="Montserrat"/>
                    </a:rPr>
                    <a:t> </a:t>
                  </a:r>
                  <a:r>
                    <a:rPr lang="en-US" sz="2400" dirty="0" err="1">
                      <a:solidFill>
                        <a:srgbClr val="000000"/>
                      </a:solidFill>
                      <a:latin typeface="Montserrat"/>
                    </a:rPr>
                    <a:t>được</a:t>
                  </a:r>
                  <a:r>
                    <a:rPr lang="en-US" sz="2400" dirty="0">
                      <a:solidFill>
                        <a:srgbClr val="000000"/>
                      </a:solidFill>
                      <a:latin typeface="Montserrat"/>
                    </a:rPr>
                    <a:t> </a:t>
                  </a:r>
                  <a:r>
                    <a:rPr lang="en-US" sz="2400" dirty="0" err="1">
                      <a:solidFill>
                        <a:srgbClr val="000000"/>
                      </a:solidFill>
                      <a:latin typeface="Montserrat"/>
                    </a:rPr>
                    <a:t>mua</a:t>
                  </a:r>
                  <a:r>
                    <a:rPr lang="en-US" sz="2400" dirty="0">
                      <a:solidFill>
                        <a:srgbClr val="000000"/>
                      </a:solidFill>
                      <a:latin typeface="Montserrat"/>
                    </a:rPr>
                    <a:t> </a:t>
                  </a:r>
                  <a:r>
                    <a:rPr lang="en-US" sz="2400" dirty="0" err="1">
                      <a:solidFill>
                        <a:srgbClr val="000000"/>
                      </a:solidFill>
                      <a:latin typeface="Montserrat"/>
                    </a:rPr>
                    <a:t>cùng</a:t>
                  </a:r>
                  <a:r>
                    <a:rPr lang="en-US" sz="2400" dirty="0">
                      <a:solidFill>
                        <a:srgbClr val="000000"/>
                      </a:solidFill>
                      <a:latin typeface="Montserrat"/>
                    </a:rPr>
                    <a:t> </a:t>
                  </a:r>
                  <a:r>
                    <a:rPr lang="en-US" sz="2400" dirty="0" err="1">
                      <a:solidFill>
                        <a:srgbClr val="000000"/>
                      </a:solidFill>
                      <a:latin typeface="Montserrat"/>
                    </a:rPr>
                    <a:t>nhau</a:t>
                  </a:r>
                  <a:endParaRPr lang="en-US" sz="2400" dirty="0">
                    <a:solidFill>
                      <a:srgbClr val="000000"/>
                    </a:solidFill>
                    <a:latin typeface="Montserrat"/>
                  </a:endParaRPr>
                </a:p>
              </p:txBody>
            </p:sp>
          </p:grpSp>
          <p:grpSp>
            <p:nvGrpSpPr>
              <p:cNvPr id="16" name="Group 16"/>
              <p:cNvGrpSpPr/>
              <p:nvPr/>
            </p:nvGrpSpPr>
            <p:grpSpPr>
              <a:xfrm>
                <a:off x="0" y="4153770"/>
                <a:ext cx="10414490" cy="1871009"/>
                <a:chOff x="0" y="0"/>
                <a:chExt cx="2262121" cy="406400"/>
              </a:xfrm>
            </p:grpSpPr>
            <p:sp>
              <p:nvSpPr>
                <p:cNvPr id="17" name="Freeform 17"/>
                <p:cNvSpPr/>
                <p:nvPr/>
              </p:nvSpPr>
              <p:spPr>
                <a:xfrm>
                  <a:off x="0" y="0"/>
                  <a:ext cx="2262121" cy="406400"/>
                </a:xfrm>
                <a:custGeom>
                  <a:avLst/>
                  <a:gdLst/>
                  <a:ahLst/>
                  <a:cxnLst/>
                  <a:rect l="l" t="t" r="r" b="b"/>
                  <a:pathLst>
                    <a:path w="2262121" h="406400">
                      <a:moveTo>
                        <a:pt x="2058921" y="0"/>
                      </a:moveTo>
                      <a:cubicBezTo>
                        <a:pt x="2171146" y="0"/>
                        <a:pt x="2262121" y="90976"/>
                        <a:pt x="2262121" y="203200"/>
                      </a:cubicBezTo>
                      <a:cubicBezTo>
                        <a:pt x="2262121" y="315424"/>
                        <a:pt x="2171146" y="406400"/>
                        <a:pt x="2058921"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28575" cap="sq">
                  <a:solidFill>
                    <a:srgbClr val="FFB272"/>
                  </a:solidFill>
                  <a:prstDash val="solid"/>
                  <a:miter/>
                </a:ln>
              </p:spPr>
              <p:txBody>
                <a:bodyPr/>
                <a:lstStyle/>
                <a:p>
                  <a:endParaRPr lang="vi-VN"/>
                </a:p>
              </p:txBody>
            </p:sp>
            <p:sp>
              <p:nvSpPr>
                <p:cNvPr id="18" name="TextBox 18"/>
                <p:cNvSpPr txBox="1"/>
                <p:nvPr/>
              </p:nvSpPr>
              <p:spPr>
                <a:xfrm>
                  <a:off x="0" y="38129"/>
                  <a:ext cx="2262121" cy="368270"/>
                </a:xfrm>
                <a:prstGeom prst="rect">
                  <a:avLst/>
                </a:prstGeom>
              </p:spPr>
              <p:txBody>
                <a:bodyPr lIns="45374" tIns="45374" rIns="45374" bIns="45374" rtlCol="0" anchor="ctr"/>
                <a:lstStyle/>
                <a:p>
                  <a:pPr algn="ctr">
                    <a:lnSpc>
                      <a:spcPts val="3359"/>
                    </a:lnSpc>
                  </a:pPr>
                  <a:r>
                    <a:rPr lang="en-US" sz="2400" dirty="0" err="1">
                      <a:solidFill>
                        <a:srgbClr val="000000"/>
                      </a:solidFill>
                      <a:latin typeface="Montserrat"/>
                    </a:rPr>
                    <a:t>Đưa</a:t>
                  </a:r>
                  <a:r>
                    <a:rPr lang="en-US" sz="2400" dirty="0">
                      <a:solidFill>
                        <a:srgbClr val="000000"/>
                      </a:solidFill>
                      <a:latin typeface="Montserrat"/>
                    </a:rPr>
                    <a:t> </a:t>
                  </a:r>
                  <a:r>
                    <a:rPr lang="en-US" sz="2400" dirty="0" err="1">
                      <a:solidFill>
                        <a:srgbClr val="000000"/>
                      </a:solidFill>
                      <a:latin typeface="Montserrat"/>
                    </a:rPr>
                    <a:t>ra</a:t>
                  </a:r>
                  <a:r>
                    <a:rPr lang="en-US" sz="2400" dirty="0">
                      <a:solidFill>
                        <a:srgbClr val="000000"/>
                      </a:solidFill>
                      <a:latin typeface="Montserrat"/>
                    </a:rPr>
                    <a:t> </a:t>
                  </a:r>
                  <a:r>
                    <a:rPr lang="en-US" sz="2400" dirty="0" err="1">
                      <a:solidFill>
                        <a:srgbClr val="000000"/>
                      </a:solidFill>
                      <a:latin typeface="Montserrat"/>
                    </a:rPr>
                    <a:t>chiến</a:t>
                  </a:r>
                  <a:r>
                    <a:rPr lang="en-US" sz="2400" dirty="0">
                      <a:solidFill>
                        <a:srgbClr val="000000"/>
                      </a:solidFill>
                      <a:latin typeface="Montserrat"/>
                    </a:rPr>
                    <a:t> </a:t>
                  </a:r>
                  <a:r>
                    <a:rPr lang="en-US" sz="2400" dirty="0" err="1">
                      <a:solidFill>
                        <a:srgbClr val="000000"/>
                      </a:solidFill>
                      <a:latin typeface="Montserrat"/>
                    </a:rPr>
                    <a:t>lược</a:t>
                  </a:r>
                  <a:r>
                    <a:rPr lang="en-US" sz="2400" dirty="0">
                      <a:solidFill>
                        <a:srgbClr val="000000"/>
                      </a:solidFill>
                      <a:latin typeface="Montserrat"/>
                    </a:rPr>
                    <a:t> </a:t>
                  </a:r>
                  <a:r>
                    <a:rPr lang="en-US" sz="2400" dirty="0" err="1">
                      <a:solidFill>
                        <a:srgbClr val="000000"/>
                      </a:solidFill>
                      <a:latin typeface="Montserrat"/>
                    </a:rPr>
                    <a:t>bán</a:t>
                  </a:r>
                  <a:r>
                    <a:rPr lang="en-US" sz="2400" dirty="0">
                      <a:solidFill>
                        <a:srgbClr val="000000"/>
                      </a:solidFill>
                      <a:latin typeface="Montserrat"/>
                    </a:rPr>
                    <a:t> </a:t>
                  </a:r>
                  <a:r>
                    <a:rPr lang="en-US" sz="2400" dirty="0" err="1">
                      <a:solidFill>
                        <a:srgbClr val="000000"/>
                      </a:solidFill>
                      <a:latin typeface="Montserrat"/>
                    </a:rPr>
                    <a:t>hàng</a:t>
                  </a:r>
                  <a:r>
                    <a:rPr lang="en-US" sz="2400" dirty="0">
                      <a:solidFill>
                        <a:srgbClr val="000000"/>
                      </a:solidFill>
                      <a:latin typeface="Montserrat"/>
                    </a:rPr>
                    <a:t>, </a:t>
                  </a:r>
                  <a:r>
                    <a:rPr lang="en-US" sz="2400" dirty="0" err="1">
                      <a:solidFill>
                        <a:srgbClr val="000000"/>
                      </a:solidFill>
                      <a:latin typeface="Montserrat"/>
                    </a:rPr>
                    <a:t>sắp</a:t>
                  </a:r>
                  <a:r>
                    <a:rPr lang="en-US" sz="2400" dirty="0">
                      <a:solidFill>
                        <a:srgbClr val="000000"/>
                      </a:solidFill>
                      <a:latin typeface="Montserrat"/>
                    </a:rPr>
                    <a:t> </a:t>
                  </a:r>
                  <a:r>
                    <a:rPr lang="en-US" sz="2400" dirty="0" err="1">
                      <a:solidFill>
                        <a:srgbClr val="000000"/>
                      </a:solidFill>
                      <a:latin typeface="Montserrat"/>
                    </a:rPr>
                    <a:t>xếp</a:t>
                  </a:r>
                  <a:r>
                    <a:rPr lang="en-US" sz="2400" dirty="0">
                      <a:solidFill>
                        <a:srgbClr val="000000"/>
                      </a:solidFill>
                      <a:latin typeface="Montserrat"/>
                    </a:rPr>
                    <a:t> </a:t>
                  </a:r>
                  <a:r>
                    <a:rPr lang="en-US" sz="2400" dirty="0" err="1">
                      <a:solidFill>
                        <a:srgbClr val="000000"/>
                      </a:solidFill>
                      <a:latin typeface="Montserrat"/>
                    </a:rPr>
                    <a:t>kệ</a:t>
                  </a:r>
                  <a:r>
                    <a:rPr lang="en-US" sz="2400" dirty="0">
                      <a:solidFill>
                        <a:srgbClr val="000000"/>
                      </a:solidFill>
                      <a:latin typeface="Montserrat"/>
                    </a:rPr>
                    <a:t> </a:t>
                  </a:r>
                  <a:r>
                    <a:rPr lang="en-US" sz="2400" dirty="0" err="1">
                      <a:solidFill>
                        <a:srgbClr val="000000"/>
                      </a:solidFill>
                      <a:latin typeface="Montserrat"/>
                    </a:rPr>
                    <a:t>hàng</a:t>
                  </a:r>
                  <a:r>
                    <a:rPr lang="en-US" sz="2400" dirty="0">
                      <a:solidFill>
                        <a:srgbClr val="000000"/>
                      </a:solidFill>
                      <a:latin typeface="Montserrat"/>
                    </a:rPr>
                    <a:t> </a:t>
                  </a:r>
                  <a:r>
                    <a:rPr lang="en-US" sz="2400" dirty="0" err="1">
                      <a:solidFill>
                        <a:srgbClr val="000000"/>
                      </a:solidFill>
                      <a:latin typeface="Montserrat"/>
                    </a:rPr>
                    <a:t>hiệu</a:t>
                  </a:r>
                  <a:r>
                    <a:rPr lang="en-US" sz="2400" dirty="0">
                      <a:solidFill>
                        <a:srgbClr val="000000"/>
                      </a:solidFill>
                      <a:latin typeface="Montserrat"/>
                    </a:rPr>
                    <a:t> </a:t>
                  </a:r>
                  <a:r>
                    <a:rPr lang="en-US" sz="2400" dirty="0" err="1">
                      <a:solidFill>
                        <a:srgbClr val="000000"/>
                      </a:solidFill>
                      <a:latin typeface="Montserrat"/>
                    </a:rPr>
                    <a:t>quả</a:t>
                  </a:r>
                  <a:endParaRPr lang="en-US" sz="2400" dirty="0">
                    <a:solidFill>
                      <a:srgbClr val="000000"/>
                    </a:solidFill>
                    <a:latin typeface="Montserrat"/>
                  </a:endParaRPr>
                </a:p>
              </p:txBody>
            </p:sp>
          </p:grpSp>
          <p:grpSp>
            <p:nvGrpSpPr>
              <p:cNvPr id="19" name="Group 19"/>
              <p:cNvGrpSpPr/>
              <p:nvPr/>
            </p:nvGrpSpPr>
            <p:grpSpPr>
              <a:xfrm>
                <a:off x="9108" y="6747948"/>
                <a:ext cx="10405382" cy="1811041"/>
                <a:chOff x="0" y="0"/>
                <a:chExt cx="2334981" cy="406400"/>
              </a:xfrm>
            </p:grpSpPr>
            <p:sp>
              <p:nvSpPr>
                <p:cNvPr id="20" name="Freeform 20"/>
                <p:cNvSpPr/>
                <p:nvPr/>
              </p:nvSpPr>
              <p:spPr>
                <a:xfrm>
                  <a:off x="0" y="0"/>
                  <a:ext cx="2334982" cy="406400"/>
                </a:xfrm>
                <a:custGeom>
                  <a:avLst/>
                  <a:gdLst/>
                  <a:ahLst/>
                  <a:cxnLst/>
                  <a:rect l="l" t="t" r="r" b="b"/>
                  <a:pathLst>
                    <a:path w="2334982" h="406400">
                      <a:moveTo>
                        <a:pt x="2131782" y="0"/>
                      </a:moveTo>
                      <a:cubicBezTo>
                        <a:pt x="2244006" y="0"/>
                        <a:pt x="2334982" y="90976"/>
                        <a:pt x="2334982" y="203200"/>
                      </a:cubicBezTo>
                      <a:cubicBezTo>
                        <a:pt x="2334982" y="315424"/>
                        <a:pt x="2244006" y="406400"/>
                        <a:pt x="2131782" y="406400"/>
                      </a:cubicBezTo>
                      <a:lnTo>
                        <a:pt x="203200" y="406400"/>
                      </a:lnTo>
                      <a:cubicBezTo>
                        <a:pt x="90976" y="406400"/>
                        <a:pt x="0" y="315424"/>
                        <a:pt x="0" y="203200"/>
                      </a:cubicBezTo>
                      <a:cubicBezTo>
                        <a:pt x="0" y="90976"/>
                        <a:pt x="90976" y="0"/>
                        <a:pt x="203200" y="0"/>
                      </a:cubicBezTo>
                      <a:close/>
                    </a:path>
                  </a:pathLst>
                </a:custGeom>
                <a:solidFill>
                  <a:srgbClr val="000000">
                    <a:alpha val="0"/>
                  </a:srgbClr>
                </a:solidFill>
                <a:ln w="28575" cap="sq">
                  <a:solidFill>
                    <a:srgbClr val="DF4CD9"/>
                  </a:solidFill>
                  <a:prstDash val="solid"/>
                  <a:miter/>
                </a:ln>
              </p:spPr>
              <p:txBody>
                <a:bodyPr/>
                <a:lstStyle/>
                <a:p>
                  <a:endParaRPr lang="vi-VN"/>
                </a:p>
              </p:txBody>
            </p:sp>
            <p:sp>
              <p:nvSpPr>
                <p:cNvPr id="21" name="TextBox 21"/>
                <p:cNvSpPr txBox="1"/>
                <p:nvPr/>
              </p:nvSpPr>
              <p:spPr>
                <a:xfrm>
                  <a:off x="0" y="-38100"/>
                  <a:ext cx="2334981" cy="444500"/>
                </a:xfrm>
                <a:prstGeom prst="rect">
                  <a:avLst/>
                </a:prstGeom>
              </p:spPr>
              <p:txBody>
                <a:bodyPr lIns="45374" tIns="45374" rIns="45374" bIns="45374" rtlCol="0" anchor="ctr"/>
                <a:lstStyle/>
                <a:p>
                  <a:pPr algn="ctr">
                    <a:lnSpc>
                      <a:spcPts val="3355"/>
                    </a:lnSpc>
                  </a:pPr>
                  <a:r>
                    <a:rPr lang="en-US" sz="2397">
                      <a:solidFill>
                        <a:srgbClr val="000000"/>
                      </a:solidFill>
                      <a:latin typeface="Montserrat"/>
                    </a:rPr>
                    <a:t>Nâng cao trải nghiệm mua sắm cho khách hàng</a:t>
                  </a:r>
                </a:p>
              </p:txBody>
            </p:sp>
          </p:grpSp>
          <p:sp>
            <p:nvSpPr>
              <p:cNvPr id="22" name="TextBox 22"/>
              <p:cNvSpPr txBox="1"/>
              <p:nvPr/>
            </p:nvSpPr>
            <p:spPr>
              <a:xfrm>
                <a:off x="3618739" y="-76200"/>
                <a:ext cx="2953165" cy="805180"/>
              </a:xfrm>
              <a:prstGeom prst="rect">
                <a:avLst/>
              </a:prstGeom>
            </p:spPr>
            <p:txBody>
              <a:bodyPr lIns="0" tIns="0" rIns="0" bIns="0" rtlCol="0" anchor="t">
                <a:spAutoFit/>
              </a:bodyPr>
              <a:lstStyle/>
              <a:p>
                <a:pPr algn="ctr">
                  <a:lnSpc>
                    <a:spcPts val="5039"/>
                  </a:lnSpc>
                </a:pPr>
                <a:r>
                  <a:rPr lang="en-US" sz="3599" dirty="0">
                    <a:solidFill>
                      <a:srgbClr val="FF6700"/>
                    </a:solidFill>
                    <a:latin typeface="Faustina SemiBold Bold"/>
                  </a:rPr>
                  <a:t>MỤC TIÊU</a:t>
                </a:r>
              </a:p>
            </p:txBody>
          </p:sp>
        </p:grpSp>
        <p:sp>
          <p:nvSpPr>
            <p:cNvPr id="30" name="TextBox 29">
              <a:extLst>
                <a:ext uri="{FF2B5EF4-FFF2-40B4-BE49-F238E27FC236}">
                  <a16:creationId xmlns:a16="http://schemas.microsoft.com/office/drawing/2014/main" id="{A1040014-1E89-0012-4C05-5DB808A907A9}"/>
                </a:ext>
              </a:extLst>
            </p:cNvPr>
            <p:cNvSpPr txBox="1"/>
            <p:nvPr/>
          </p:nvSpPr>
          <p:spPr>
            <a:xfrm>
              <a:off x="493982" y="7831672"/>
              <a:ext cx="6745018" cy="785984"/>
            </a:xfrm>
            <a:prstGeom prst="rect">
              <a:avLst/>
            </a:prstGeom>
            <a:noFill/>
          </p:spPr>
          <p:txBody>
            <a:bodyPr wrap="square">
              <a:spAutoFit/>
            </a:bodyPr>
            <a:lstStyle/>
            <a:p>
              <a:pPr marL="0" marR="0" lvl="0" indent="0" algn="l" defTabSz="914400" rtl="0" eaLnBrk="1" fontAlgn="auto" latinLnBrk="0" hangingPunct="1">
                <a:lnSpc>
                  <a:spcPts val="6076"/>
                </a:lnSpc>
                <a:spcBef>
                  <a:spcPct val="0"/>
                </a:spcBef>
                <a:spcAft>
                  <a:spcPts val="0"/>
                </a:spcAft>
                <a:buClrTx/>
                <a:buSzTx/>
                <a:buFontTx/>
                <a:buNone/>
                <a:tabLst/>
                <a:defRPr/>
              </a:pPr>
              <a:r>
                <a:rPr kumimoji="0" lang="en-US" sz="3375" b="0" i="0" u="none" strike="noStrike" kern="1200" cap="none" spc="0" normalizeH="0" baseline="0" noProof="0" dirty="0" err="1">
                  <a:ln>
                    <a:noFill/>
                  </a:ln>
                  <a:solidFill>
                    <a:srgbClr val="FFFFFF"/>
                  </a:solidFill>
                  <a:effectLst/>
                  <a:uLnTx/>
                  <a:uFillTx/>
                  <a:latin typeface="Montserrat"/>
                  <a:ea typeface="+mn-ea"/>
                  <a:cs typeface="+mn-cs"/>
                </a:rPr>
                <a:t>Về</a:t>
              </a:r>
              <a:r>
                <a:rPr kumimoji="0" lang="en-US" sz="3375" b="0" i="0" u="none" strike="noStrike" kern="1200" cap="none" spc="0" normalizeH="0" baseline="0" noProof="0" dirty="0">
                  <a:ln>
                    <a:noFill/>
                  </a:ln>
                  <a:solidFill>
                    <a:srgbClr val="FFFFFF"/>
                  </a:solidFill>
                  <a:effectLst/>
                  <a:uLnTx/>
                  <a:uFillTx/>
                  <a:latin typeface="Montserrat"/>
                  <a:ea typeface="+mn-ea"/>
                  <a:cs typeface="+mn-cs"/>
                </a:rPr>
                <a:t> </a:t>
              </a:r>
              <a:r>
                <a:rPr kumimoji="0" lang="en-US" sz="3375" b="0" i="0" u="none" strike="noStrike" kern="1200" cap="none" spc="0" normalizeH="0" baseline="0" noProof="0" dirty="0" err="1">
                  <a:ln>
                    <a:noFill/>
                  </a:ln>
                  <a:solidFill>
                    <a:srgbClr val="FFFFFF"/>
                  </a:solidFill>
                  <a:effectLst/>
                  <a:uLnTx/>
                  <a:uFillTx/>
                  <a:latin typeface="Montserrat"/>
                  <a:ea typeface="+mn-ea"/>
                  <a:cs typeface="+mn-cs"/>
                </a:rPr>
                <a:t>thời</a:t>
              </a:r>
              <a:r>
                <a:rPr kumimoji="0" lang="en-US" sz="3375" b="0" i="0" u="none" strike="noStrike" kern="1200" cap="none" spc="0" normalizeH="0" baseline="0" noProof="0" dirty="0">
                  <a:ln>
                    <a:noFill/>
                  </a:ln>
                  <a:solidFill>
                    <a:srgbClr val="FFFFFF"/>
                  </a:solidFill>
                  <a:effectLst/>
                  <a:uLnTx/>
                  <a:uFillTx/>
                  <a:latin typeface="Montserrat"/>
                  <a:ea typeface="+mn-ea"/>
                  <a:cs typeface="+mn-cs"/>
                </a:rPr>
                <a:t> </a:t>
              </a:r>
              <a:r>
                <a:rPr kumimoji="0" lang="en-US" sz="3375" b="0" i="0" u="none" strike="noStrike" kern="1200" cap="none" spc="0" normalizeH="0" baseline="0" noProof="0" dirty="0" err="1">
                  <a:ln>
                    <a:noFill/>
                  </a:ln>
                  <a:solidFill>
                    <a:srgbClr val="FFFFFF"/>
                  </a:solidFill>
                  <a:effectLst/>
                  <a:uLnTx/>
                  <a:uFillTx/>
                  <a:latin typeface="Montserrat"/>
                  <a:ea typeface="+mn-ea"/>
                  <a:cs typeface="+mn-cs"/>
                </a:rPr>
                <a:t>gian</a:t>
              </a:r>
              <a:r>
                <a:rPr kumimoji="0" lang="en-US" sz="3375" b="0" i="0" u="none" strike="noStrike" kern="1200" cap="none" spc="0" normalizeH="0" baseline="0" noProof="0" dirty="0">
                  <a:ln>
                    <a:noFill/>
                  </a:ln>
                  <a:solidFill>
                    <a:srgbClr val="FFFFFF"/>
                  </a:solidFill>
                  <a:effectLst/>
                  <a:uLnTx/>
                  <a:uFillTx/>
                  <a:latin typeface="Montserrat"/>
                  <a:ea typeface="+mn-ea"/>
                  <a:cs typeface="+mn-cs"/>
                </a:rPr>
                <a:t>: </a:t>
              </a:r>
              <a:r>
                <a:rPr kumimoji="0" lang="en-US" sz="3375" b="0" i="0" u="none" strike="noStrike" kern="1200" cap="none" spc="0" normalizeH="0" baseline="0" noProof="0" dirty="0" err="1">
                  <a:ln>
                    <a:noFill/>
                  </a:ln>
                  <a:solidFill>
                    <a:srgbClr val="FFFFFF"/>
                  </a:solidFill>
                  <a:effectLst/>
                  <a:uLnTx/>
                  <a:uFillTx/>
                  <a:latin typeface="Montserrat"/>
                  <a:ea typeface="+mn-ea"/>
                  <a:cs typeface="+mn-cs"/>
                </a:rPr>
                <a:t>Quý</a:t>
              </a:r>
              <a:r>
                <a:rPr kumimoji="0" lang="en-US" sz="3375" b="0" i="0" u="none" strike="noStrike" kern="1200" cap="none" spc="0" normalizeH="0" baseline="0" noProof="0" dirty="0">
                  <a:ln>
                    <a:noFill/>
                  </a:ln>
                  <a:solidFill>
                    <a:srgbClr val="FFFFFF"/>
                  </a:solidFill>
                  <a:effectLst/>
                  <a:uLnTx/>
                  <a:uFillTx/>
                  <a:latin typeface="Montserrat"/>
                  <a:ea typeface="+mn-ea"/>
                  <a:cs typeface="+mn-cs"/>
                </a:rPr>
                <a:t> 1 </a:t>
              </a:r>
              <a:r>
                <a:rPr kumimoji="0" lang="en-US" sz="3375" b="0" i="0" u="none" strike="noStrike" kern="1200" cap="none" spc="0" normalizeH="0" baseline="0" noProof="0" dirty="0" err="1">
                  <a:ln>
                    <a:noFill/>
                  </a:ln>
                  <a:solidFill>
                    <a:srgbClr val="FFFFFF"/>
                  </a:solidFill>
                  <a:effectLst/>
                  <a:uLnTx/>
                  <a:uFillTx/>
                  <a:latin typeface="Montserrat"/>
                  <a:ea typeface="+mn-ea"/>
                  <a:cs typeface="+mn-cs"/>
                </a:rPr>
                <a:t>năm</a:t>
              </a:r>
              <a:r>
                <a:rPr kumimoji="0" lang="en-US" sz="3375" b="0" i="0" u="none" strike="noStrike" kern="1200" cap="none" spc="0" normalizeH="0" baseline="0" noProof="0" dirty="0">
                  <a:ln>
                    <a:noFill/>
                  </a:ln>
                  <a:solidFill>
                    <a:srgbClr val="FFFFFF"/>
                  </a:solidFill>
                  <a:effectLst/>
                  <a:uLnTx/>
                  <a:uFillTx/>
                  <a:latin typeface="Montserrat"/>
                  <a:ea typeface="+mn-ea"/>
                  <a:cs typeface="+mn-cs"/>
                </a:rPr>
                <a:t> 2024</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16232" y="2032719"/>
            <a:ext cx="16055537" cy="8027768"/>
          </a:xfrm>
          <a:custGeom>
            <a:avLst/>
            <a:gdLst/>
            <a:ahLst/>
            <a:cxnLst/>
            <a:rect l="l" t="t" r="r" b="b"/>
            <a:pathLst>
              <a:path w="16055537" h="8027768">
                <a:moveTo>
                  <a:pt x="0" y="0"/>
                </a:moveTo>
                <a:lnTo>
                  <a:pt x="16055536" y="0"/>
                </a:lnTo>
                <a:lnTo>
                  <a:pt x="16055536" y="8027768"/>
                </a:lnTo>
                <a:lnTo>
                  <a:pt x="0" y="802776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vi-VN"/>
          </a:p>
        </p:txBody>
      </p:sp>
      <p:sp>
        <p:nvSpPr>
          <p:cNvPr id="3" name="Freeform 3"/>
          <p:cNvSpPr/>
          <p:nvPr/>
        </p:nvSpPr>
        <p:spPr>
          <a:xfrm>
            <a:off x="2679927" y="491437"/>
            <a:ext cx="15608073" cy="1074525"/>
          </a:xfrm>
          <a:custGeom>
            <a:avLst/>
            <a:gdLst/>
            <a:ahLst/>
            <a:cxnLst/>
            <a:rect l="l" t="t" r="r" b="b"/>
            <a:pathLst>
              <a:path w="15608073" h="1074525">
                <a:moveTo>
                  <a:pt x="0" y="0"/>
                </a:moveTo>
                <a:lnTo>
                  <a:pt x="15608073" y="0"/>
                </a:lnTo>
                <a:lnTo>
                  <a:pt x="15608073" y="1074526"/>
                </a:lnTo>
                <a:lnTo>
                  <a:pt x="0" y="1074526"/>
                </a:lnTo>
                <a:lnTo>
                  <a:pt x="0" y="0"/>
                </a:lnTo>
                <a:close/>
              </a:path>
            </a:pathLst>
          </a:custGeom>
          <a:blipFill>
            <a:blip r:embed="rId5">
              <a:extLst>
                <a:ext uri="{96DAC541-7B7A-43D3-8B79-37D633B846F1}">
                  <asvg:svgBlip xmlns:asvg="http://schemas.microsoft.com/office/drawing/2016/SVG/main" xmlns="" r:embed="rId6"/>
                </a:ext>
              </a:extLst>
            </a:blip>
            <a:stretch>
              <a:fillRect b="-27559"/>
            </a:stretch>
          </a:blipFill>
        </p:spPr>
        <p:txBody>
          <a:bodyPr/>
          <a:lstStyle/>
          <a:p>
            <a:endParaRPr lang="vi-VN"/>
          </a:p>
        </p:txBody>
      </p:sp>
      <p:grpSp>
        <p:nvGrpSpPr>
          <p:cNvPr id="4" name="Group 4"/>
          <p:cNvGrpSpPr/>
          <p:nvPr/>
        </p:nvGrpSpPr>
        <p:grpSpPr>
          <a:xfrm>
            <a:off x="0" y="17942"/>
            <a:ext cx="2874195" cy="2021515"/>
            <a:chOff x="0" y="0"/>
            <a:chExt cx="3832260" cy="2695354"/>
          </a:xfrm>
        </p:grpSpPr>
        <p:sp>
          <p:nvSpPr>
            <p:cNvPr id="5" name="Freeform 5"/>
            <p:cNvSpPr/>
            <p:nvPr/>
          </p:nvSpPr>
          <p:spPr>
            <a:xfrm>
              <a:off x="0" y="0"/>
              <a:ext cx="3832225" cy="2695321"/>
            </a:xfrm>
            <a:custGeom>
              <a:avLst/>
              <a:gdLst/>
              <a:ahLst/>
              <a:cxnLst/>
              <a:rect l="l" t="t" r="r" b="b"/>
              <a:pathLst>
                <a:path w="3832225" h="2695321">
                  <a:moveTo>
                    <a:pt x="0" y="0"/>
                  </a:moveTo>
                  <a:lnTo>
                    <a:pt x="3832225" y="0"/>
                  </a:lnTo>
                  <a:lnTo>
                    <a:pt x="3832225" y="2695321"/>
                  </a:lnTo>
                  <a:lnTo>
                    <a:pt x="0" y="2695321"/>
                  </a:lnTo>
                  <a:lnTo>
                    <a:pt x="0" y="0"/>
                  </a:lnTo>
                  <a:close/>
                </a:path>
              </a:pathLst>
            </a:custGeom>
            <a:blipFill>
              <a:blip r:embed="rId7"/>
              <a:stretch>
                <a:fillRect l="-72" r="-73" b="-1"/>
              </a:stretch>
            </a:blipFill>
          </p:spPr>
          <p:txBody>
            <a:bodyPr/>
            <a:lstStyle/>
            <a:p>
              <a:endParaRPr lang="vi-VN"/>
            </a:p>
          </p:txBody>
        </p:sp>
      </p:grpSp>
      <p:sp>
        <p:nvSpPr>
          <p:cNvPr id="6" name="Freeform 6"/>
          <p:cNvSpPr/>
          <p:nvPr/>
        </p:nvSpPr>
        <p:spPr>
          <a:xfrm>
            <a:off x="7149481" y="1636652"/>
            <a:ext cx="3989038" cy="1044403"/>
          </a:xfrm>
          <a:custGeom>
            <a:avLst/>
            <a:gdLst/>
            <a:ahLst/>
            <a:cxnLst/>
            <a:rect l="l" t="t" r="r" b="b"/>
            <a:pathLst>
              <a:path w="3989038" h="1044403">
                <a:moveTo>
                  <a:pt x="0" y="0"/>
                </a:moveTo>
                <a:lnTo>
                  <a:pt x="3989038" y="0"/>
                </a:lnTo>
                <a:lnTo>
                  <a:pt x="3989038" y="1044403"/>
                </a:lnTo>
                <a:lnTo>
                  <a:pt x="0" y="1044403"/>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vi-VN"/>
          </a:p>
        </p:txBody>
      </p:sp>
      <p:sp>
        <p:nvSpPr>
          <p:cNvPr id="7" name="TextBox 7"/>
          <p:cNvSpPr txBox="1"/>
          <p:nvPr/>
        </p:nvSpPr>
        <p:spPr>
          <a:xfrm>
            <a:off x="7284200" y="1775592"/>
            <a:ext cx="3774896" cy="514254"/>
          </a:xfrm>
          <a:prstGeom prst="rect">
            <a:avLst/>
          </a:prstGeom>
        </p:spPr>
        <p:txBody>
          <a:bodyPr lIns="0" tIns="0" rIns="0" bIns="0" rtlCol="0" anchor="t">
            <a:spAutoFit/>
          </a:bodyPr>
          <a:lstStyle/>
          <a:p>
            <a:pPr algn="ctr">
              <a:lnSpc>
                <a:spcPts val="4080"/>
              </a:lnSpc>
            </a:pPr>
            <a:r>
              <a:rPr lang="en-US" sz="3399">
                <a:solidFill>
                  <a:srgbClr val="000000"/>
                </a:solidFill>
                <a:latin typeface="Montserrat Bold"/>
              </a:rPr>
              <a:t>Khai phá dữ liệu</a:t>
            </a:r>
          </a:p>
        </p:txBody>
      </p:sp>
      <p:sp>
        <p:nvSpPr>
          <p:cNvPr id="8" name="TextBox 8"/>
          <p:cNvSpPr txBox="1"/>
          <p:nvPr/>
        </p:nvSpPr>
        <p:spPr>
          <a:xfrm>
            <a:off x="4399239" y="739531"/>
            <a:ext cx="11208717" cy="606913"/>
          </a:xfrm>
          <a:prstGeom prst="rect">
            <a:avLst/>
          </a:prstGeom>
        </p:spPr>
        <p:txBody>
          <a:bodyPr lIns="0" tIns="0" rIns="0" bIns="0" rtlCol="0" anchor="t">
            <a:spAutoFit/>
          </a:bodyPr>
          <a:lstStyle/>
          <a:p>
            <a:pPr algn="ctr">
              <a:lnSpc>
                <a:spcPts val="4536"/>
              </a:lnSpc>
            </a:pPr>
            <a:r>
              <a:rPr lang="en-US" sz="4200">
                <a:solidFill>
                  <a:srgbClr val="FFFFFF"/>
                </a:solidFill>
                <a:latin typeface="Arimo Bold"/>
              </a:rPr>
              <a:t>CƠ SỞ LÝ THUYẾT </a:t>
            </a:r>
          </a:p>
        </p:txBody>
      </p:sp>
      <p:grpSp>
        <p:nvGrpSpPr>
          <p:cNvPr id="31" name="Group 30">
            <a:extLst>
              <a:ext uri="{FF2B5EF4-FFF2-40B4-BE49-F238E27FC236}">
                <a16:creationId xmlns:a16="http://schemas.microsoft.com/office/drawing/2014/main" id="{B7597CC2-F7BF-51AB-5AED-CDD67EC3D3F7}"/>
              </a:ext>
            </a:extLst>
          </p:cNvPr>
          <p:cNvGrpSpPr/>
          <p:nvPr/>
        </p:nvGrpSpPr>
        <p:grpSpPr>
          <a:xfrm>
            <a:off x="1437084" y="3237929"/>
            <a:ext cx="15257296" cy="6303430"/>
            <a:chOff x="1437084" y="3237929"/>
            <a:chExt cx="15257296" cy="6303430"/>
          </a:xfrm>
        </p:grpSpPr>
        <p:grpSp>
          <p:nvGrpSpPr>
            <p:cNvPr id="22" name="Group 21">
              <a:extLst>
                <a:ext uri="{FF2B5EF4-FFF2-40B4-BE49-F238E27FC236}">
                  <a16:creationId xmlns:a16="http://schemas.microsoft.com/office/drawing/2014/main" id="{BB77BDF0-1B4D-E5AF-6E75-9451C32C512F}"/>
                </a:ext>
              </a:extLst>
            </p:cNvPr>
            <p:cNvGrpSpPr/>
            <p:nvPr/>
          </p:nvGrpSpPr>
          <p:grpSpPr>
            <a:xfrm>
              <a:off x="1898682" y="6794838"/>
              <a:ext cx="6002225" cy="2746521"/>
              <a:chOff x="1971887" y="4171826"/>
              <a:chExt cx="6002225" cy="2746521"/>
            </a:xfrm>
          </p:grpSpPr>
          <p:sp>
            <p:nvSpPr>
              <p:cNvPr id="9" name="Freeform 9"/>
              <p:cNvSpPr/>
              <p:nvPr/>
            </p:nvSpPr>
            <p:spPr>
              <a:xfrm>
                <a:off x="1971887" y="4271664"/>
                <a:ext cx="1793803" cy="1798600"/>
              </a:xfrm>
              <a:custGeom>
                <a:avLst/>
                <a:gdLst/>
                <a:ahLst/>
                <a:cxnLst/>
                <a:rect l="l" t="t" r="r" b="b"/>
                <a:pathLst>
                  <a:path w="1793803" h="1798600">
                    <a:moveTo>
                      <a:pt x="0" y="0"/>
                    </a:moveTo>
                    <a:lnTo>
                      <a:pt x="1793803" y="0"/>
                    </a:lnTo>
                    <a:lnTo>
                      <a:pt x="1793803" y="1798600"/>
                    </a:lnTo>
                    <a:lnTo>
                      <a:pt x="0" y="1798600"/>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txBody>
              <a:bodyPr/>
              <a:lstStyle/>
              <a:p>
                <a:endParaRPr lang="vi-VN" dirty="0"/>
              </a:p>
            </p:txBody>
          </p:sp>
          <p:sp>
            <p:nvSpPr>
              <p:cNvPr id="10" name="Freeform 10"/>
              <p:cNvSpPr/>
              <p:nvPr/>
            </p:nvSpPr>
            <p:spPr>
              <a:xfrm>
                <a:off x="6065418" y="4171826"/>
                <a:ext cx="1908694" cy="1829473"/>
              </a:xfrm>
              <a:custGeom>
                <a:avLst/>
                <a:gdLst/>
                <a:ahLst/>
                <a:cxnLst/>
                <a:rect l="l" t="t" r="r" b="b"/>
                <a:pathLst>
                  <a:path w="1908694" h="1829473">
                    <a:moveTo>
                      <a:pt x="0" y="0"/>
                    </a:moveTo>
                    <a:lnTo>
                      <a:pt x="1908694" y="0"/>
                    </a:lnTo>
                    <a:lnTo>
                      <a:pt x="1908694" y="1829473"/>
                    </a:lnTo>
                    <a:lnTo>
                      <a:pt x="0" y="1829473"/>
                    </a:lnTo>
                    <a:lnTo>
                      <a:pt x="0" y="0"/>
                    </a:lnTo>
                    <a:close/>
                  </a:path>
                </a:pathLst>
              </a:custGeom>
              <a:blipFill>
                <a:blip r:embed="rId12">
                  <a:extLst>
                    <a:ext uri="{96DAC541-7B7A-43D3-8B79-37D633B846F1}">
                      <asvg:svgBlip xmlns:asvg="http://schemas.microsoft.com/office/drawing/2016/SVG/main" xmlns="" r:embed="rId13"/>
                    </a:ext>
                  </a:extLst>
                </a:blip>
                <a:stretch>
                  <a:fillRect/>
                </a:stretch>
              </a:blipFill>
            </p:spPr>
            <p:txBody>
              <a:bodyPr/>
              <a:lstStyle/>
              <a:p>
                <a:endParaRPr lang="vi-VN"/>
              </a:p>
            </p:txBody>
          </p:sp>
          <p:sp>
            <p:nvSpPr>
              <p:cNvPr id="11" name="Freeform 11"/>
              <p:cNvSpPr/>
              <p:nvPr/>
            </p:nvSpPr>
            <p:spPr>
              <a:xfrm>
                <a:off x="4257899" y="4822074"/>
                <a:ext cx="1479657" cy="528977"/>
              </a:xfrm>
              <a:custGeom>
                <a:avLst/>
                <a:gdLst/>
                <a:ahLst/>
                <a:cxnLst/>
                <a:rect l="l" t="t" r="r" b="b"/>
                <a:pathLst>
                  <a:path w="1479657" h="528977">
                    <a:moveTo>
                      <a:pt x="0" y="0"/>
                    </a:moveTo>
                    <a:lnTo>
                      <a:pt x="1479656" y="0"/>
                    </a:lnTo>
                    <a:lnTo>
                      <a:pt x="1479656" y="528977"/>
                    </a:lnTo>
                    <a:lnTo>
                      <a:pt x="0" y="528977"/>
                    </a:lnTo>
                    <a:lnTo>
                      <a:pt x="0" y="0"/>
                    </a:lnTo>
                    <a:close/>
                  </a:path>
                </a:pathLst>
              </a:custGeom>
              <a:blipFill>
                <a:blip r:embed="rId14">
                  <a:extLst>
                    <a:ext uri="{96DAC541-7B7A-43D3-8B79-37D633B846F1}">
                      <asvg:svgBlip xmlns:asvg="http://schemas.microsoft.com/office/drawing/2016/SVG/main" xmlns="" r:embed="rId15"/>
                    </a:ext>
                  </a:extLst>
                </a:blip>
                <a:stretch>
                  <a:fillRect/>
                </a:stretch>
              </a:blipFill>
            </p:spPr>
            <p:txBody>
              <a:bodyPr/>
              <a:lstStyle/>
              <a:p>
                <a:endParaRPr lang="vi-VN"/>
              </a:p>
            </p:txBody>
          </p:sp>
          <p:sp>
            <p:nvSpPr>
              <p:cNvPr id="12" name="TextBox 12"/>
              <p:cNvSpPr txBox="1"/>
              <p:nvPr/>
            </p:nvSpPr>
            <p:spPr>
              <a:xfrm>
                <a:off x="2285263" y="6213139"/>
                <a:ext cx="1270523" cy="704787"/>
              </a:xfrm>
              <a:prstGeom prst="rect">
                <a:avLst/>
              </a:prstGeom>
            </p:spPr>
            <p:txBody>
              <a:bodyPr lIns="0" tIns="0" rIns="0" bIns="0" rtlCol="0" anchor="t">
                <a:spAutoFit/>
              </a:bodyPr>
              <a:lstStyle/>
              <a:p>
                <a:pPr algn="ctr">
                  <a:lnSpc>
                    <a:spcPts val="6076"/>
                  </a:lnSpc>
                  <a:spcBef>
                    <a:spcPct val="0"/>
                  </a:spcBef>
                </a:pPr>
                <a:r>
                  <a:rPr lang="en-US" sz="3375" dirty="0">
                    <a:solidFill>
                      <a:srgbClr val="000000"/>
                    </a:solidFill>
                    <a:latin typeface="Montserrat Bold"/>
                  </a:rPr>
                  <a:t>CSDL</a:t>
                </a:r>
              </a:p>
            </p:txBody>
          </p:sp>
          <p:sp>
            <p:nvSpPr>
              <p:cNvPr id="13" name="TextBox 13"/>
              <p:cNvSpPr txBox="1"/>
              <p:nvPr/>
            </p:nvSpPr>
            <p:spPr>
              <a:xfrm>
                <a:off x="6065418" y="6213560"/>
                <a:ext cx="1908694" cy="704787"/>
              </a:xfrm>
              <a:prstGeom prst="rect">
                <a:avLst/>
              </a:prstGeom>
            </p:spPr>
            <p:txBody>
              <a:bodyPr lIns="0" tIns="0" rIns="0" bIns="0" rtlCol="0" anchor="t">
                <a:spAutoFit/>
              </a:bodyPr>
              <a:lstStyle/>
              <a:p>
                <a:pPr algn="ctr">
                  <a:lnSpc>
                    <a:spcPts val="6076"/>
                  </a:lnSpc>
                  <a:spcBef>
                    <a:spcPct val="0"/>
                  </a:spcBef>
                </a:pPr>
                <a:r>
                  <a:rPr lang="en-US" sz="3375" dirty="0">
                    <a:solidFill>
                      <a:srgbClr val="000000"/>
                    </a:solidFill>
                    <a:latin typeface="Montserrat Bold"/>
                  </a:rPr>
                  <a:t>Tri </a:t>
                </a:r>
                <a:r>
                  <a:rPr lang="en-US" sz="3375" dirty="0" err="1">
                    <a:solidFill>
                      <a:srgbClr val="000000"/>
                    </a:solidFill>
                    <a:latin typeface="Montserrat Bold"/>
                  </a:rPr>
                  <a:t>thức</a:t>
                </a:r>
                <a:endParaRPr lang="en-US" sz="3375" dirty="0">
                  <a:solidFill>
                    <a:srgbClr val="000000"/>
                  </a:solidFill>
                  <a:latin typeface="Montserrat Bold"/>
                </a:endParaRPr>
              </a:p>
            </p:txBody>
          </p:sp>
        </p:grpSp>
        <p:sp>
          <p:nvSpPr>
            <p:cNvPr id="14" name="TextBox 14"/>
            <p:cNvSpPr txBox="1"/>
            <p:nvPr/>
          </p:nvSpPr>
          <p:spPr>
            <a:xfrm>
              <a:off x="2133600" y="3261347"/>
              <a:ext cx="4380945" cy="569580"/>
            </a:xfrm>
            <a:prstGeom prst="rect">
              <a:avLst/>
            </a:prstGeom>
          </p:spPr>
          <p:txBody>
            <a:bodyPr wrap="square" lIns="0" tIns="0" rIns="0" bIns="0" rtlCol="0" anchor="t">
              <a:spAutoFit/>
            </a:bodyPr>
            <a:lstStyle/>
            <a:p>
              <a:pPr algn="l">
                <a:lnSpc>
                  <a:spcPts val="5040"/>
                </a:lnSpc>
              </a:pPr>
              <a:endParaRPr lang="en-US" sz="2799" dirty="0">
                <a:solidFill>
                  <a:srgbClr val="000000"/>
                </a:solidFill>
                <a:latin typeface="Montserrat"/>
              </a:endParaRPr>
            </a:p>
          </p:txBody>
        </p:sp>
        <p:grpSp>
          <p:nvGrpSpPr>
            <p:cNvPr id="24" name="Group 23">
              <a:extLst>
                <a:ext uri="{FF2B5EF4-FFF2-40B4-BE49-F238E27FC236}">
                  <a16:creationId xmlns:a16="http://schemas.microsoft.com/office/drawing/2014/main" id="{47F7C998-1746-0880-8765-E724C7798526}"/>
                </a:ext>
              </a:extLst>
            </p:cNvPr>
            <p:cNvGrpSpPr/>
            <p:nvPr/>
          </p:nvGrpSpPr>
          <p:grpSpPr>
            <a:xfrm>
              <a:off x="8967449" y="3237929"/>
              <a:ext cx="7726931" cy="4970510"/>
              <a:chOff x="8967449" y="3237929"/>
              <a:chExt cx="7726931" cy="4970510"/>
            </a:xfrm>
          </p:grpSpPr>
          <p:grpSp>
            <p:nvGrpSpPr>
              <p:cNvPr id="16" name="Group 16"/>
              <p:cNvGrpSpPr/>
              <p:nvPr/>
            </p:nvGrpSpPr>
            <p:grpSpPr>
              <a:xfrm>
                <a:off x="8967449" y="4136655"/>
                <a:ext cx="7726931" cy="4071784"/>
                <a:chOff x="0" y="0"/>
                <a:chExt cx="11768706" cy="6201637"/>
              </a:xfrm>
            </p:grpSpPr>
            <p:sp>
              <p:nvSpPr>
                <p:cNvPr id="17" name="Freeform 17"/>
                <p:cNvSpPr/>
                <p:nvPr/>
              </p:nvSpPr>
              <p:spPr>
                <a:xfrm>
                  <a:off x="55623" y="70331"/>
                  <a:ext cx="11713083" cy="6131306"/>
                </a:xfrm>
                <a:custGeom>
                  <a:avLst/>
                  <a:gdLst/>
                  <a:ahLst/>
                  <a:cxnLst/>
                  <a:rect l="l" t="t" r="r" b="b"/>
                  <a:pathLst>
                    <a:path w="11713083" h="6131306">
                      <a:moveTo>
                        <a:pt x="0" y="0"/>
                      </a:moveTo>
                      <a:lnTo>
                        <a:pt x="11713083" y="0"/>
                      </a:lnTo>
                      <a:lnTo>
                        <a:pt x="11713083" y="6131306"/>
                      </a:lnTo>
                      <a:lnTo>
                        <a:pt x="0" y="6131306"/>
                      </a:lnTo>
                      <a:lnTo>
                        <a:pt x="0" y="0"/>
                      </a:lnTo>
                      <a:close/>
                    </a:path>
                  </a:pathLst>
                </a:custGeom>
                <a:blipFill>
                  <a:blip r:embed="rId16"/>
                  <a:stretch>
                    <a:fillRect l="-159" t="-144" r="-160" b="-145"/>
                  </a:stretch>
                </a:blipFill>
              </p:spPr>
              <p:txBody>
                <a:bodyPr/>
                <a:lstStyle/>
                <a:p>
                  <a:endParaRPr lang="vi-VN"/>
                </a:p>
              </p:txBody>
            </p:sp>
            <p:sp>
              <p:nvSpPr>
                <p:cNvPr id="18" name="Freeform 18"/>
                <p:cNvSpPr/>
                <p:nvPr/>
              </p:nvSpPr>
              <p:spPr>
                <a:xfrm>
                  <a:off x="0" y="0"/>
                  <a:ext cx="11730863" cy="6149086"/>
                </a:xfrm>
                <a:custGeom>
                  <a:avLst/>
                  <a:gdLst/>
                  <a:ahLst/>
                  <a:cxnLst/>
                  <a:rect l="l" t="t" r="r" b="b"/>
                  <a:pathLst>
                    <a:path w="11730863" h="6149086">
                      <a:moveTo>
                        <a:pt x="8890" y="0"/>
                      </a:moveTo>
                      <a:lnTo>
                        <a:pt x="11721973" y="0"/>
                      </a:lnTo>
                      <a:cubicBezTo>
                        <a:pt x="11726926" y="0"/>
                        <a:pt x="11730863" y="3937"/>
                        <a:pt x="11730863" y="8890"/>
                      </a:cubicBezTo>
                      <a:lnTo>
                        <a:pt x="11730863" y="6140196"/>
                      </a:lnTo>
                      <a:cubicBezTo>
                        <a:pt x="11730863" y="6145149"/>
                        <a:pt x="11726926" y="6149086"/>
                        <a:pt x="11721973" y="6149086"/>
                      </a:cubicBezTo>
                      <a:lnTo>
                        <a:pt x="8890" y="6149086"/>
                      </a:lnTo>
                      <a:cubicBezTo>
                        <a:pt x="3937" y="6149086"/>
                        <a:pt x="0" y="6145149"/>
                        <a:pt x="0" y="6140196"/>
                      </a:cubicBezTo>
                      <a:lnTo>
                        <a:pt x="0" y="8890"/>
                      </a:lnTo>
                      <a:cubicBezTo>
                        <a:pt x="0" y="3937"/>
                        <a:pt x="3937" y="0"/>
                        <a:pt x="8890" y="0"/>
                      </a:cubicBezTo>
                      <a:moveTo>
                        <a:pt x="8890" y="17907"/>
                      </a:moveTo>
                      <a:lnTo>
                        <a:pt x="8890" y="8890"/>
                      </a:lnTo>
                      <a:lnTo>
                        <a:pt x="17780" y="8890"/>
                      </a:lnTo>
                      <a:lnTo>
                        <a:pt x="17780" y="6140196"/>
                      </a:lnTo>
                      <a:lnTo>
                        <a:pt x="8890" y="6140196"/>
                      </a:lnTo>
                      <a:lnTo>
                        <a:pt x="8890" y="6131306"/>
                      </a:lnTo>
                      <a:lnTo>
                        <a:pt x="11721973" y="6131306"/>
                      </a:lnTo>
                      <a:lnTo>
                        <a:pt x="11721973" y="6140196"/>
                      </a:lnTo>
                      <a:lnTo>
                        <a:pt x="11713083" y="6140196"/>
                      </a:lnTo>
                      <a:lnTo>
                        <a:pt x="11713083" y="8890"/>
                      </a:lnTo>
                      <a:lnTo>
                        <a:pt x="11721973" y="8890"/>
                      </a:lnTo>
                      <a:lnTo>
                        <a:pt x="11721973" y="17780"/>
                      </a:lnTo>
                      <a:lnTo>
                        <a:pt x="8890" y="17780"/>
                      </a:lnTo>
                      <a:close/>
                    </a:path>
                  </a:pathLst>
                </a:custGeom>
                <a:solidFill>
                  <a:srgbClr val="FD9C1B"/>
                </a:solidFill>
              </p:spPr>
              <p:txBody>
                <a:bodyPr/>
                <a:lstStyle/>
                <a:p>
                  <a:endParaRPr lang="vi-VN"/>
                </a:p>
              </p:txBody>
            </p:sp>
          </p:grpSp>
          <p:grpSp>
            <p:nvGrpSpPr>
              <p:cNvPr id="23" name="Group 22">
                <a:extLst>
                  <a:ext uri="{FF2B5EF4-FFF2-40B4-BE49-F238E27FC236}">
                    <a16:creationId xmlns:a16="http://schemas.microsoft.com/office/drawing/2014/main" id="{BABEA224-6185-6FB1-B990-027523BC70F0}"/>
                  </a:ext>
                </a:extLst>
              </p:cNvPr>
              <p:cNvGrpSpPr/>
              <p:nvPr/>
            </p:nvGrpSpPr>
            <p:grpSpPr>
              <a:xfrm>
                <a:off x="8967449" y="3237929"/>
                <a:ext cx="7726931" cy="577215"/>
                <a:chOff x="8967449" y="3237929"/>
                <a:chExt cx="7726931" cy="577215"/>
              </a:xfrm>
            </p:grpSpPr>
            <p:sp>
              <p:nvSpPr>
                <p:cNvPr id="19" name="TextBox 19"/>
                <p:cNvSpPr txBox="1"/>
                <p:nvPr/>
              </p:nvSpPr>
              <p:spPr>
                <a:xfrm>
                  <a:off x="9375846" y="3237929"/>
                  <a:ext cx="7318534" cy="577215"/>
                </a:xfrm>
                <a:prstGeom prst="rect">
                  <a:avLst/>
                </a:prstGeom>
              </p:spPr>
              <p:txBody>
                <a:bodyPr lIns="0" tIns="0" rIns="0" bIns="0" rtlCol="0" anchor="t">
                  <a:spAutoFit/>
                </a:bodyPr>
                <a:lstStyle/>
                <a:p>
                  <a:pPr algn="ctr">
                    <a:lnSpc>
                      <a:spcPts val="5039"/>
                    </a:lnSpc>
                    <a:spcBef>
                      <a:spcPct val="0"/>
                    </a:spcBef>
                  </a:pPr>
                  <a:r>
                    <a:rPr lang="en-US" sz="2799" dirty="0" err="1">
                      <a:solidFill>
                        <a:srgbClr val="000000"/>
                      </a:solidFill>
                      <a:latin typeface="Montserrat"/>
                    </a:rPr>
                    <a:t>Quá</a:t>
                  </a:r>
                  <a:r>
                    <a:rPr lang="en-US" sz="2799" dirty="0">
                      <a:solidFill>
                        <a:srgbClr val="000000"/>
                      </a:solidFill>
                      <a:latin typeface="Montserrat"/>
                    </a:rPr>
                    <a:t> </a:t>
                  </a:r>
                  <a:r>
                    <a:rPr lang="en-US" sz="2799" dirty="0" err="1">
                      <a:solidFill>
                        <a:srgbClr val="000000"/>
                      </a:solidFill>
                      <a:latin typeface="Montserrat"/>
                    </a:rPr>
                    <a:t>trình</a:t>
                  </a:r>
                  <a:r>
                    <a:rPr lang="en-US" sz="2799" dirty="0">
                      <a:solidFill>
                        <a:srgbClr val="000000"/>
                      </a:solidFill>
                      <a:latin typeface="Montserrat"/>
                    </a:rPr>
                    <a:t> </a:t>
                  </a:r>
                  <a:r>
                    <a:rPr lang="en-US" sz="2799" dirty="0" err="1">
                      <a:solidFill>
                        <a:srgbClr val="000000"/>
                      </a:solidFill>
                      <a:latin typeface="Montserrat"/>
                    </a:rPr>
                    <a:t>khám</a:t>
                  </a:r>
                  <a:r>
                    <a:rPr lang="en-US" sz="2799" dirty="0">
                      <a:solidFill>
                        <a:srgbClr val="000000"/>
                      </a:solidFill>
                      <a:latin typeface="Montserrat"/>
                    </a:rPr>
                    <a:t> </a:t>
                  </a:r>
                  <a:r>
                    <a:rPr lang="en-US" sz="2799" dirty="0" err="1">
                      <a:solidFill>
                        <a:srgbClr val="000000"/>
                      </a:solidFill>
                      <a:latin typeface="Montserrat"/>
                    </a:rPr>
                    <a:t>phá</a:t>
                  </a:r>
                  <a:r>
                    <a:rPr lang="en-US" sz="2799" dirty="0">
                      <a:solidFill>
                        <a:srgbClr val="000000"/>
                      </a:solidFill>
                      <a:latin typeface="Montserrat"/>
                    </a:rPr>
                    <a:t> tri </a:t>
                  </a:r>
                  <a:r>
                    <a:rPr lang="en-US" sz="2799" dirty="0" err="1">
                      <a:solidFill>
                        <a:srgbClr val="000000"/>
                      </a:solidFill>
                      <a:latin typeface="Montserrat"/>
                    </a:rPr>
                    <a:t>thức</a:t>
                  </a:r>
                  <a:r>
                    <a:rPr lang="en-US" sz="2799" dirty="0">
                      <a:solidFill>
                        <a:srgbClr val="000000"/>
                      </a:solidFill>
                      <a:latin typeface="Montserrat"/>
                    </a:rPr>
                    <a:t> </a:t>
                  </a:r>
                  <a:r>
                    <a:rPr lang="en-US" sz="2799" dirty="0" err="1">
                      <a:solidFill>
                        <a:srgbClr val="000000"/>
                      </a:solidFill>
                      <a:latin typeface="Montserrat"/>
                    </a:rPr>
                    <a:t>từ</a:t>
                  </a:r>
                  <a:r>
                    <a:rPr lang="en-US" sz="2799" dirty="0">
                      <a:solidFill>
                        <a:srgbClr val="000000"/>
                      </a:solidFill>
                      <a:latin typeface="Montserrat"/>
                    </a:rPr>
                    <a:t> </a:t>
                  </a:r>
                  <a:r>
                    <a:rPr lang="en-US" sz="2799" dirty="0" err="1">
                      <a:solidFill>
                        <a:srgbClr val="000000"/>
                      </a:solidFill>
                      <a:latin typeface="Montserrat"/>
                    </a:rPr>
                    <a:t>dữ</a:t>
                  </a:r>
                  <a:r>
                    <a:rPr lang="en-US" sz="2799" dirty="0">
                      <a:solidFill>
                        <a:srgbClr val="000000"/>
                      </a:solidFill>
                      <a:latin typeface="Montserrat"/>
                    </a:rPr>
                    <a:t> </a:t>
                  </a:r>
                  <a:r>
                    <a:rPr lang="en-US" sz="2799" dirty="0" err="1">
                      <a:solidFill>
                        <a:srgbClr val="000000"/>
                      </a:solidFill>
                      <a:latin typeface="Montserrat"/>
                    </a:rPr>
                    <a:t>liệu</a:t>
                  </a:r>
                  <a:r>
                    <a:rPr lang="en-US" sz="2799" dirty="0">
                      <a:solidFill>
                        <a:srgbClr val="000000"/>
                      </a:solidFill>
                      <a:latin typeface="Montserrat"/>
                    </a:rPr>
                    <a:t>:</a:t>
                  </a:r>
                </a:p>
              </p:txBody>
            </p:sp>
            <p:sp>
              <p:nvSpPr>
                <p:cNvPr id="20" name="Freeform 20"/>
                <p:cNvSpPr/>
                <p:nvPr/>
              </p:nvSpPr>
              <p:spPr>
                <a:xfrm>
                  <a:off x="8967449" y="3436448"/>
                  <a:ext cx="408397" cy="378696"/>
                </a:xfrm>
                <a:custGeom>
                  <a:avLst/>
                  <a:gdLst/>
                  <a:ahLst/>
                  <a:cxnLst/>
                  <a:rect l="l" t="t" r="r" b="b"/>
                  <a:pathLst>
                    <a:path w="408397" h="378696">
                      <a:moveTo>
                        <a:pt x="0" y="0"/>
                      </a:moveTo>
                      <a:lnTo>
                        <a:pt x="408397" y="0"/>
                      </a:lnTo>
                      <a:lnTo>
                        <a:pt x="408397" y="378696"/>
                      </a:lnTo>
                      <a:lnTo>
                        <a:pt x="0" y="378696"/>
                      </a:lnTo>
                      <a:lnTo>
                        <a:pt x="0" y="0"/>
                      </a:lnTo>
                      <a:close/>
                    </a:path>
                  </a:pathLst>
                </a:custGeom>
                <a:blipFill>
                  <a:blip r:embed="rId17">
                    <a:extLst>
                      <a:ext uri="{96DAC541-7B7A-43D3-8B79-37D633B846F1}">
                        <asvg:svgBlip xmlns:asvg="http://schemas.microsoft.com/office/drawing/2016/SVG/main" xmlns="" r:embed="rId18"/>
                      </a:ext>
                    </a:extLst>
                  </a:blip>
                  <a:stretch>
                    <a:fillRect/>
                  </a:stretch>
                </a:blipFill>
              </p:spPr>
              <p:txBody>
                <a:bodyPr/>
                <a:lstStyle/>
                <a:p>
                  <a:endParaRPr lang="vi-VN"/>
                </a:p>
              </p:txBody>
            </p:sp>
          </p:grpSp>
        </p:grpSp>
        <p:sp>
          <p:nvSpPr>
            <p:cNvPr id="30" name="TextBox 29">
              <a:extLst>
                <a:ext uri="{FF2B5EF4-FFF2-40B4-BE49-F238E27FC236}">
                  <a16:creationId xmlns:a16="http://schemas.microsoft.com/office/drawing/2014/main" id="{B4E0CBCD-4832-201E-5F18-8AFB95CA8A3A}"/>
                </a:ext>
              </a:extLst>
            </p:cNvPr>
            <p:cNvSpPr txBox="1"/>
            <p:nvPr/>
          </p:nvSpPr>
          <p:spPr>
            <a:xfrm>
              <a:off x="1437084" y="3996933"/>
              <a:ext cx="7144534" cy="1292662"/>
            </a:xfrm>
            <a:prstGeom prst="rect">
              <a:avLst/>
            </a:prstGeom>
            <a:noFill/>
          </p:spPr>
          <p:txBody>
            <a:bodyPr wrap="square">
              <a:spAutoFit/>
            </a:bodyPr>
            <a:lstStyle/>
            <a:p>
              <a:r>
                <a:rPr lang="vi-VN" sz="2600" dirty="0">
                  <a:latin typeface="Montserrat" panose="00000500000000000000" pitchFamily="2" charset="0"/>
                </a:rPr>
                <a:t>Khai phá dữ liệu (</a:t>
              </a:r>
              <a:r>
                <a:rPr lang="vi-VN" sz="2600" dirty="0" err="1">
                  <a:latin typeface="Montserrat" panose="00000500000000000000" pitchFamily="2" charset="0"/>
                </a:rPr>
                <a:t>Data</a:t>
              </a:r>
              <a:r>
                <a:rPr lang="vi-VN" sz="2600" dirty="0">
                  <a:latin typeface="Montserrat" panose="00000500000000000000" pitchFamily="2" charset="0"/>
                </a:rPr>
                <a:t> </a:t>
              </a:r>
              <a:r>
                <a:rPr lang="vi-VN" sz="2600" dirty="0" err="1">
                  <a:latin typeface="Montserrat" panose="00000500000000000000" pitchFamily="2" charset="0"/>
                </a:rPr>
                <a:t>Mining</a:t>
              </a:r>
              <a:r>
                <a:rPr lang="vi-VN" sz="2600" dirty="0">
                  <a:latin typeface="Montserrat" panose="00000500000000000000" pitchFamily="2" charset="0"/>
                </a:rPr>
                <a:t>) là một quá trình khám phá những mẫu và tri thức có giá trị từ một lượng lớn dữ liệu.</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79927" y="491437"/>
            <a:ext cx="15608073" cy="1074525"/>
          </a:xfrm>
          <a:custGeom>
            <a:avLst/>
            <a:gdLst/>
            <a:ahLst/>
            <a:cxnLst/>
            <a:rect l="l" t="t" r="r" b="b"/>
            <a:pathLst>
              <a:path w="15608073" h="1074525">
                <a:moveTo>
                  <a:pt x="0" y="0"/>
                </a:moveTo>
                <a:lnTo>
                  <a:pt x="15608073" y="0"/>
                </a:lnTo>
                <a:lnTo>
                  <a:pt x="15608073" y="1074526"/>
                </a:lnTo>
                <a:lnTo>
                  <a:pt x="0" y="1074526"/>
                </a:lnTo>
                <a:lnTo>
                  <a:pt x="0" y="0"/>
                </a:lnTo>
                <a:close/>
              </a:path>
            </a:pathLst>
          </a:custGeom>
          <a:blipFill>
            <a:blip r:embed="rId3">
              <a:extLst>
                <a:ext uri="{96DAC541-7B7A-43D3-8B79-37D633B846F1}">
                  <asvg:svgBlip xmlns:asvg="http://schemas.microsoft.com/office/drawing/2016/SVG/main" xmlns="" r:embed="rId4"/>
                </a:ext>
              </a:extLst>
            </a:blip>
            <a:stretch>
              <a:fillRect b="-27559"/>
            </a:stretch>
          </a:blipFill>
        </p:spPr>
        <p:txBody>
          <a:bodyPr/>
          <a:lstStyle/>
          <a:p>
            <a:endParaRPr lang="vi-VN"/>
          </a:p>
        </p:txBody>
      </p:sp>
      <p:sp>
        <p:nvSpPr>
          <p:cNvPr id="3" name="Freeform 3"/>
          <p:cNvSpPr/>
          <p:nvPr/>
        </p:nvSpPr>
        <p:spPr>
          <a:xfrm>
            <a:off x="1203763" y="2039458"/>
            <a:ext cx="16055537" cy="8027768"/>
          </a:xfrm>
          <a:custGeom>
            <a:avLst/>
            <a:gdLst/>
            <a:ahLst/>
            <a:cxnLst/>
            <a:rect l="l" t="t" r="r" b="b"/>
            <a:pathLst>
              <a:path w="16055537" h="8027768">
                <a:moveTo>
                  <a:pt x="0" y="0"/>
                </a:moveTo>
                <a:lnTo>
                  <a:pt x="16055537" y="0"/>
                </a:lnTo>
                <a:lnTo>
                  <a:pt x="16055537" y="8027768"/>
                </a:lnTo>
                <a:lnTo>
                  <a:pt x="0" y="802776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vi-VN"/>
          </a:p>
        </p:txBody>
      </p:sp>
      <p:grpSp>
        <p:nvGrpSpPr>
          <p:cNvPr id="4" name="Group 4"/>
          <p:cNvGrpSpPr/>
          <p:nvPr/>
        </p:nvGrpSpPr>
        <p:grpSpPr>
          <a:xfrm>
            <a:off x="0" y="17942"/>
            <a:ext cx="2874195" cy="2021515"/>
            <a:chOff x="0" y="0"/>
            <a:chExt cx="3832260" cy="2695354"/>
          </a:xfrm>
        </p:grpSpPr>
        <p:sp>
          <p:nvSpPr>
            <p:cNvPr id="5" name="Freeform 5"/>
            <p:cNvSpPr/>
            <p:nvPr/>
          </p:nvSpPr>
          <p:spPr>
            <a:xfrm>
              <a:off x="0" y="0"/>
              <a:ext cx="3832225" cy="2695321"/>
            </a:xfrm>
            <a:custGeom>
              <a:avLst/>
              <a:gdLst/>
              <a:ahLst/>
              <a:cxnLst/>
              <a:rect l="l" t="t" r="r" b="b"/>
              <a:pathLst>
                <a:path w="3832225" h="2695321">
                  <a:moveTo>
                    <a:pt x="0" y="0"/>
                  </a:moveTo>
                  <a:lnTo>
                    <a:pt x="3832225" y="0"/>
                  </a:lnTo>
                  <a:lnTo>
                    <a:pt x="3832225" y="2695321"/>
                  </a:lnTo>
                  <a:lnTo>
                    <a:pt x="0" y="2695321"/>
                  </a:lnTo>
                  <a:lnTo>
                    <a:pt x="0" y="0"/>
                  </a:lnTo>
                  <a:close/>
                </a:path>
              </a:pathLst>
            </a:custGeom>
            <a:blipFill>
              <a:blip r:embed="rId7"/>
              <a:stretch>
                <a:fillRect l="-72" r="-73" b="-1"/>
              </a:stretch>
            </a:blipFill>
          </p:spPr>
          <p:txBody>
            <a:bodyPr/>
            <a:lstStyle/>
            <a:p>
              <a:endParaRPr lang="vi-VN"/>
            </a:p>
          </p:txBody>
        </p:sp>
      </p:grpSp>
      <p:grpSp>
        <p:nvGrpSpPr>
          <p:cNvPr id="15" name="Group 14">
            <a:extLst>
              <a:ext uri="{FF2B5EF4-FFF2-40B4-BE49-F238E27FC236}">
                <a16:creationId xmlns:a16="http://schemas.microsoft.com/office/drawing/2014/main" id="{3BFEB7DD-9605-56DB-850E-F17741029B90}"/>
              </a:ext>
            </a:extLst>
          </p:cNvPr>
          <p:cNvGrpSpPr/>
          <p:nvPr/>
        </p:nvGrpSpPr>
        <p:grpSpPr>
          <a:xfrm>
            <a:off x="2679927" y="2366170"/>
            <a:ext cx="14138248" cy="6977599"/>
            <a:chOff x="2679927" y="2366170"/>
            <a:chExt cx="14138248" cy="6977599"/>
          </a:xfrm>
        </p:grpSpPr>
        <p:sp>
          <p:nvSpPr>
            <p:cNvPr id="6" name="Freeform 6"/>
            <p:cNvSpPr/>
            <p:nvPr/>
          </p:nvSpPr>
          <p:spPr>
            <a:xfrm>
              <a:off x="2679927" y="5823402"/>
              <a:ext cx="7069124" cy="3520367"/>
            </a:xfrm>
            <a:custGeom>
              <a:avLst/>
              <a:gdLst/>
              <a:ahLst/>
              <a:cxnLst/>
              <a:rect l="l" t="t" r="r" b="b"/>
              <a:pathLst>
                <a:path w="7069124" h="3520367">
                  <a:moveTo>
                    <a:pt x="0" y="0"/>
                  </a:moveTo>
                  <a:lnTo>
                    <a:pt x="7069124" y="0"/>
                  </a:lnTo>
                  <a:lnTo>
                    <a:pt x="7069124" y="3520367"/>
                  </a:lnTo>
                  <a:lnTo>
                    <a:pt x="0" y="3520367"/>
                  </a:lnTo>
                  <a:lnTo>
                    <a:pt x="0" y="0"/>
                  </a:lnTo>
                  <a:close/>
                </a:path>
              </a:pathLst>
            </a:custGeom>
            <a:blipFill>
              <a:blip r:embed="rId8">
                <a:alphaModFix amt="20999"/>
                <a:extLst>
                  <a:ext uri="{96DAC541-7B7A-43D3-8B79-37D633B846F1}">
                    <asvg:svgBlip xmlns:asvg="http://schemas.microsoft.com/office/drawing/2016/SVG/main" xmlns="" r:embed="rId9"/>
                  </a:ext>
                </a:extLst>
              </a:blip>
              <a:stretch>
                <a:fillRect/>
              </a:stretch>
            </a:blipFill>
            <a:ln cap="sq">
              <a:noFill/>
              <a:prstDash val="solid"/>
              <a:miter/>
            </a:ln>
          </p:spPr>
          <p:txBody>
            <a:bodyPr/>
            <a:lstStyle/>
            <a:p>
              <a:endParaRPr lang="vi-VN"/>
            </a:p>
          </p:txBody>
        </p:sp>
        <p:sp>
          <p:nvSpPr>
            <p:cNvPr id="8" name="TextBox 8"/>
            <p:cNvSpPr txBox="1"/>
            <p:nvPr/>
          </p:nvSpPr>
          <p:spPr>
            <a:xfrm>
              <a:off x="2679927" y="3035656"/>
              <a:ext cx="14138248" cy="1572803"/>
            </a:xfrm>
            <a:prstGeom prst="rect">
              <a:avLst/>
            </a:prstGeom>
          </p:spPr>
          <p:txBody>
            <a:bodyPr lIns="0" tIns="0" rIns="0" bIns="0" rtlCol="0" anchor="t">
              <a:spAutoFit/>
            </a:bodyPr>
            <a:lstStyle/>
            <a:p>
              <a:pPr algn="just">
                <a:lnSpc>
                  <a:spcPts val="6480"/>
                </a:lnSpc>
              </a:pPr>
              <a:r>
                <a:rPr lang="en-US" sz="3599" dirty="0" err="1">
                  <a:solidFill>
                    <a:srgbClr val="000000"/>
                  </a:solidFill>
                  <a:latin typeface="Montserrat"/>
                </a:rPr>
                <a:t>Luật</a:t>
              </a:r>
              <a:r>
                <a:rPr lang="en-US" sz="3599" dirty="0">
                  <a:solidFill>
                    <a:srgbClr val="000000"/>
                  </a:solidFill>
                  <a:latin typeface="Montserrat"/>
                </a:rPr>
                <a:t> </a:t>
              </a:r>
              <a:r>
                <a:rPr lang="en-US" sz="3599" dirty="0" err="1">
                  <a:solidFill>
                    <a:srgbClr val="000000"/>
                  </a:solidFill>
                  <a:latin typeface="Montserrat"/>
                </a:rPr>
                <a:t>kết</a:t>
              </a:r>
              <a:r>
                <a:rPr lang="en-US" sz="3599" dirty="0">
                  <a:solidFill>
                    <a:srgbClr val="000000"/>
                  </a:solidFill>
                  <a:latin typeface="Montserrat"/>
                </a:rPr>
                <a:t> </a:t>
              </a:r>
              <a:r>
                <a:rPr lang="en-US" sz="3599" dirty="0" err="1">
                  <a:solidFill>
                    <a:srgbClr val="000000"/>
                  </a:solidFill>
                  <a:latin typeface="Montserrat"/>
                </a:rPr>
                <a:t>hợp</a:t>
              </a:r>
              <a:r>
                <a:rPr lang="en-US" sz="3599" dirty="0">
                  <a:solidFill>
                    <a:srgbClr val="000000"/>
                  </a:solidFill>
                  <a:latin typeface="Montserrat"/>
                </a:rPr>
                <a:t> </a:t>
              </a:r>
              <a:r>
                <a:rPr lang="en-US" sz="3599" dirty="0" err="1">
                  <a:solidFill>
                    <a:srgbClr val="000000"/>
                  </a:solidFill>
                  <a:latin typeface="Montserrat"/>
                </a:rPr>
                <a:t>là</a:t>
              </a:r>
              <a:r>
                <a:rPr lang="en-US" sz="3599" dirty="0">
                  <a:solidFill>
                    <a:srgbClr val="000000"/>
                  </a:solidFill>
                  <a:latin typeface="Montserrat"/>
                </a:rPr>
                <a:t> </a:t>
              </a:r>
              <a:r>
                <a:rPr lang="en-US" sz="3599" dirty="0" err="1">
                  <a:solidFill>
                    <a:srgbClr val="000000"/>
                  </a:solidFill>
                  <a:latin typeface="Montserrat"/>
                </a:rPr>
                <a:t>một</a:t>
              </a:r>
              <a:r>
                <a:rPr lang="en-US" sz="3599" dirty="0">
                  <a:solidFill>
                    <a:srgbClr val="000000"/>
                  </a:solidFill>
                  <a:latin typeface="Montserrat"/>
                </a:rPr>
                <a:t> </a:t>
              </a:r>
              <a:r>
                <a:rPr lang="en-US" sz="3599" dirty="0" err="1">
                  <a:solidFill>
                    <a:srgbClr val="000000"/>
                  </a:solidFill>
                  <a:latin typeface="Montserrat"/>
                </a:rPr>
                <a:t>kỹ</a:t>
              </a:r>
              <a:r>
                <a:rPr lang="en-US" sz="3599" dirty="0">
                  <a:solidFill>
                    <a:srgbClr val="000000"/>
                  </a:solidFill>
                  <a:latin typeface="Montserrat"/>
                </a:rPr>
                <a:t> </a:t>
              </a:r>
              <a:r>
                <a:rPr lang="en-US" sz="3599" dirty="0" err="1">
                  <a:solidFill>
                    <a:srgbClr val="000000"/>
                  </a:solidFill>
                  <a:latin typeface="Montserrat"/>
                </a:rPr>
                <a:t>thuật</a:t>
              </a:r>
              <a:r>
                <a:rPr lang="en-US" sz="3599" dirty="0">
                  <a:solidFill>
                    <a:srgbClr val="000000"/>
                  </a:solidFill>
                  <a:latin typeface="Montserrat"/>
                </a:rPr>
                <a:t> </a:t>
              </a:r>
              <a:r>
                <a:rPr lang="en-US" sz="3599" dirty="0" err="1">
                  <a:solidFill>
                    <a:srgbClr val="000000"/>
                  </a:solidFill>
                  <a:latin typeface="Montserrat"/>
                </a:rPr>
                <a:t>dùng</a:t>
              </a:r>
              <a:r>
                <a:rPr lang="en-US" sz="3599" dirty="0">
                  <a:solidFill>
                    <a:srgbClr val="000000"/>
                  </a:solidFill>
                  <a:latin typeface="Montserrat"/>
                </a:rPr>
                <a:t> </a:t>
              </a:r>
              <a:r>
                <a:rPr lang="en-US" sz="3599" dirty="0" err="1">
                  <a:solidFill>
                    <a:srgbClr val="000000"/>
                  </a:solidFill>
                  <a:latin typeface="Montserrat"/>
                </a:rPr>
                <a:t>để</a:t>
              </a:r>
              <a:r>
                <a:rPr lang="en-US" sz="3599" dirty="0">
                  <a:solidFill>
                    <a:srgbClr val="000000"/>
                  </a:solidFill>
                  <a:latin typeface="Montserrat"/>
                </a:rPr>
                <a:t> </a:t>
              </a:r>
              <a:r>
                <a:rPr lang="en-US" sz="3599" dirty="0" err="1">
                  <a:solidFill>
                    <a:srgbClr val="000000"/>
                  </a:solidFill>
                  <a:latin typeface="Montserrat"/>
                </a:rPr>
                <a:t>khám</a:t>
              </a:r>
              <a:r>
                <a:rPr lang="en-US" sz="3599" dirty="0">
                  <a:solidFill>
                    <a:srgbClr val="000000"/>
                  </a:solidFill>
                  <a:latin typeface="Montserrat"/>
                </a:rPr>
                <a:t> </a:t>
              </a:r>
              <a:r>
                <a:rPr lang="en-US" sz="3599" dirty="0" err="1">
                  <a:solidFill>
                    <a:srgbClr val="000000"/>
                  </a:solidFill>
                  <a:latin typeface="Montserrat"/>
                </a:rPr>
                <a:t>ra</a:t>
              </a:r>
              <a:r>
                <a:rPr lang="en-US" sz="3599" dirty="0">
                  <a:solidFill>
                    <a:srgbClr val="000000"/>
                  </a:solidFill>
                  <a:latin typeface="Montserrat"/>
                </a:rPr>
                <a:t> </a:t>
              </a:r>
              <a:r>
                <a:rPr lang="en-US" sz="3599" dirty="0" err="1">
                  <a:solidFill>
                    <a:srgbClr val="000000"/>
                  </a:solidFill>
                  <a:latin typeface="Montserrat"/>
                </a:rPr>
                <a:t>những</a:t>
              </a:r>
              <a:r>
                <a:rPr lang="en-US" sz="3599" dirty="0">
                  <a:solidFill>
                    <a:srgbClr val="000000"/>
                  </a:solidFill>
                  <a:latin typeface="Montserrat"/>
                </a:rPr>
                <a:t> </a:t>
              </a:r>
              <a:r>
                <a:rPr lang="en-US" sz="3599" dirty="0" err="1">
                  <a:solidFill>
                    <a:srgbClr val="000000"/>
                  </a:solidFill>
                  <a:latin typeface="Montserrat"/>
                </a:rPr>
                <a:t>luật</a:t>
              </a:r>
              <a:r>
                <a:rPr lang="en-US" sz="3599" dirty="0">
                  <a:solidFill>
                    <a:srgbClr val="000000"/>
                  </a:solidFill>
                  <a:latin typeface="Montserrat"/>
                </a:rPr>
                <a:t> </a:t>
              </a:r>
              <a:r>
                <a:rPr lang="en-US" sz="3599" dirty="0" err="1">
                  <a:solidFill>
                    <a:srgbClr val="000000"/>
                  </a:solidFill>
                  <a:latin typeface="Montserrat"/>
                </a:rPr>
                <a:t>thể</a:t>
              </a:r>
              <a:r>
                <a:rPr lang="en-US" sz="3599" dirty="0">
                  <a:solidFill>
                    <a:srgbClr val="000000"/>
                  </a:solidFill>
                  <a:latin typeface="Montserrat"/>
                </a:rPr>
                <a:t> </a:t>
              </a:r>
              <a:r>
                <a:rPr lang="en-US" sz="3599" dirty="0" err="1">
                  <a:solidFill>
                    <a:srgbClr val="000000"/>
                  </a:solidFill>
                  <a:latin typeface="Montserrat"/>
                </a:rPr>
                <a:t>hiện</a:t>
              </a:r>
              <a:r>
                <a:rPr lang="en-US" sz="3599" dirty="0">
                  <a:solidFill>
                    <a:srgbClr val="000000"/>
                  </a:solidFill>
                  <a:latin typeface="Montserrat"/>
                </a:rPr>
                <a:t> </a:t>
              </a:r>
              <a:r>
                <a:rPr lang="en-US" sz="3599" dirty="0" err="1">
                  <a:solidFill>
                    <a:srgbClr val="000000"/>
                  </a:solidFill>
                  <a:latin typeface="Montserrat"/>
                </a:rPr>
                <a:t>mối</a:t>
              </a:r>
              <a:r>
                <a:rPr lang="en-US" sz="3599" dirty="0">
                  <a:solidFill>
                    <a:srgbClr val="000000"/>
                  </a:solidFill>
                  <a:latin typeface="Montserrat"/>
                </a:rPr>
                <a:t> </a:t>
              </a:r>
              <a:r>
                <a:rPr lang="en-US" sz="3599" dirty="0" err="1">
                  <a:solidFill>
                    <a:srgbClr val="000000"/>
                  </a:solidFill>
                  <a:latin typeface="Montserrat"/>
                </a:rPr>
                <a:t>liên</a:t>
              </a:r>
              <a:r>
                <a:rPr lang="en-US" sz="3599" dirty="0">
                  <a:solidFill>
                    <a:srgbClr val="000000"/>
                  </a:solidFill>
                  <a:latin typeface="Montserrat"/>
                </a:rPr>
                <a:t> </a:t>
              </a:r>
              <a:r>
                <a:rPr lang="en-US" sz="3599" dirty="0" err="1">
                  <a:solidFill>
                    <a:srgbClr val="000000"/>
                  </a:solidFill>
                  <a:latin typeface="Montserrat"/>
                </a:rPr>
                <a:t>hệ</a:t>
              </a:r>
              <a:r>
                <a:rPr lang="en-US" sz="3599" dirty="0">
                  <a:solidFill>
                    <a:srgbClr val="000000"/>
                  </a:solidFill>
                  <a:latin typeface="Montserrat"/>
                </a:rPr>
                <a:t> </a:t>
              </a:r>
              <a:r>
                <a:rPr lang="en-US" sz="3599" dirty="0" err="1">
                  <a:solidFill>
                    <a:srgbClr val="000000"/>
                  </a:solidFill>
                  <a:latin typeface="Montserrat"/>
                </a:rPr>
                <a:t>giữa</a:t>
              </a:r>
              <a:r>
                <a:rPr lang="en-US" sz="3599" dirty="0">
                  <a:solidFill>
                    <a:srgbClr val="000000"/>
                  </a:solidFill>
                  <a:latin typeface="Montserrat"/>
                </a:rPr>
                <a:t> </a:t>
              </a:r>
              <a:r>
                <a:rPr lang="en-US" sz="3599" dirty="0" err="1">
                  <a:solidFill>
                    <a:srgbClr val="000000"/>
                  </a:solidFill>
                  <a:latin typeface="Montserrat"/>
                </a:rPr>
                <a:t>các</a:t>
              </a:r>
              <a:r>
                <a:rPr lang="en-US" sz="3599" dirty="0">
                  <a:solidFill>
                    <a:srgbClr val="000000"/>
                  </a:solidFill>
                  <a:latin typeface="Montserrat"/>
                </a:rPr>
                <a:t> </a:t>
              </a:r>
              <a:r>
                <a:rPr lang="en-US" sz="3599" dirty="0" err="1">
                  <a:solidFill>
                    <a:srgbClr val="000000"/>
                  </a:solidFill>
                  <a:latin typeface="Montserrat"/>
                </a:rPr>
                <a:t>thuộc</a:t>
              </a:r>
              <a:r>
                <a:rPr lang="en-US" sz="3599" dirty="0">
                  <a:solidFill>
                    <a:srgbClr val="000000"/>
                  </a:solidFill>
                  <a:latin typeface="Montserrat"/>
                </a:rPr>
                <a:t> </a:t>
              </a:r>
              <a:r>
                <a:rPr lang="en-US" sz="3599" dirty="0" err="1">
                  <a:solidFill>
                    <a:srgbClr val="000000"/>
                  </a:solidFill>
                  <a:latin typeface="Montserrat"/>
                </a:rPr>
                <a:t>tính</a:t>
              </a:r>
              <a:r>
                <a:rPr lang="en-US" sz="3599" dirty="0">
                  <a:solidFill>
                    <a:srgbClr val="000000"/>
                  </a:solidFill>
                  <a:latin typeface="Montserrat"/>
                </a:rPr>
                <a:t> </a:t>
              </a:r>
              <a:r>
                <a:rPr lang="en-US" sz="3599" dirty="0" err="1">
                  <a:solidFill>
                    <a:srgbClr val="000000"/>
                  </a:solidFill>
                  <a:latin typeface="Montserrat"/>
                </a:rPr>
                <a:t>với</a:t>
              </a:r>
              <a:r>
                <a:rPr lang="en-US" sz="3599" dirty="0">
                  <a:solidFill>
                    <a:srgbClr val="000000"/>
                  </a:solidFill>
                  <a:latin typeface="Montserrat"/>
                </a:rPr>
                <a:t> </a:t>
              </a:r>
              <a:r>
                <a:rPr lang="en-US" sz="3599" dirty="0" err="1">
                  <a:solidFill>
                    <a:srgbClr val="000000"/>
                  </a:solidFill>
                  <a:latin typeface="Montserrat"/>
                </a:rPr>
                <a:t>nhau</a:t>
              </a:r>
              <a:endParaRPr lang="en-US" sz="3599" dirty="0">
                <a:solidFill>
                  <a:srgbClr val="000000"/>
                </a:solidFill>
                <a:latin typeface="Montserrat"/>
              </a:endParaRPr>
            </a:p>
          </p:txBody>
        </p:sp>
        <p:grpSp>
          <p:nvGrpSpPr>
            <p:cNvPr id="9" name="Group 9"/>
            <p:cNvGrpSpPr/>
            <p:nvPr/>
          </p:nvGrpSpPr>
          <p:grpSpPr>
            <a:xfrm>
              <a:off x="2679927" y="2366170"/>
              <a:ext cx="5032547" cy="542799"/>
              <a:chOff x="0" y="0"/>
              <a:chExt cx="6710063" cy="723732"/>
            </a:xfrm>
          </p:grpSpPr>
          <p:sp>
            <p:nvSpPr>
              <p:cNvPr id="10" name="Freeform 10"/>
              <p:cNvSpPr/>
              <p:nvPr/>
            </p:nvSpPr>
            <p:spPr>
              <a:xfrm>
                <a:off x="0" y="109402"/>
                <a:ext cx="544530" cy="504928"/>
              </a:xfrm>
              <a:custGeom>
                <a:avLst/>
                <a:gdLst/>
                <a:ahLst/>
                <a:cxnLst/>
                <a:rect l="l" t="t" r="r" b="b"/>
                <a:pathLst>
                  <a:path w="544530" h="504928">
                    <a:moveTo>
                      <a:pt x="0" y="0"/>
                    </a:moveTo>
                    <a:lnTo>
                      <a:pt x="544530" y="0"/>
                    </a:lnTo>
                    <a:lnTo>
                      <a:pt x="544530" y="504928"/>
                    </a:lnTo>
                    <a:lnTo>
                      <a:pt x="0" y="504928"/>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txBody>
              <a:bodyPr/>
              <a:lstStyle/>
              <a:p>
                <a:endParaRPr lang="vi-VN"/>
              </a:p>
            </p:txBody>
          </p:sp>
          <p:sp>
            <p:nvSpPr>
              <p:cNvPr id="11" name="TextBox 11"/>
              <p:cNvSpPr txBox="1"/>
              <p:nvPr/>
            </p:nvSpPr>
            <p:spPr>
              <a:xfrm>
                <a:off x="663377" y="-28575"/>
                <a:ext cx="6046685" cy="752307"/>
              </a:xfrm>
              <a:prstGeom prst="rect">
                <a:avLst/>
              </a:prstGeom>
            </p:spPr>
            <p:txBody>
              <a:bodyPr lIns="0" tIns="0" rIns="0" bIns="0" rtlCol="0" anchor="t">
                <a:spAutoFit/>
              </a:bodyPr>
              <a:lstStyle/>
              <a:p>
                <a:pPr algn="l">
                  <a:lnSpc>
                    <a:spcPts val="4320"/>
                  </a:lnSpc>
                </a:pPr>
                <a:r>
                  <a:rPr lang="en-US" sz="3600" dirty="0" err="1">
                    <a:solidFill>
                      <a:srgbClr val="000000"/>
                    </a:solidFill>
                    <a:latin typeface="Arimo Bold"/>
                  </a:rPr>
                  <a:t>Luật</a:t>
                </a:r>
                <a:r>
                  <a:rPr lang="en-US" sz="3600" dirty="0">
                    <a:solidFill>
                      <a:srgbClr val="000000"/>
                    </a:solidFill>
                    <a:latin typeface="Arimo Bold"/>
                  </a:rPr>
                  <a:t> </a:t>
                </a:r>
                <a:r>
                  <a:rPr lang="en-US" sz="3600" dirty="0" err="1">
                    <a:solidFill>
                      <a:srgbClr val="000000"/>
                    </a:solidFill>
                    <a:latin typeface="Arimo Bold"/>
                  </a:rPr>
                  <a:t>kết</a:t>
                </a:r>
                <a:r>
                  <a:rPr lang="en-US" sz="3600" dirty="0">
                    <a:solidFill>
                      <a:srgbClr val="000000"/>
                    </a:solidFill>
                    <a:latin typeface="Arimo Bold"/>
                  </a:rPr>
                  <a:t> </a:t>
                </a:r>
                <a:r>
                  <a:rPr lang="en-US" sz="3600" dirty="0" err="1">
                    <a:solidFill>
                      <a:srgbClr val="000000"/>
                    </a:solidFill>
                    <a:latin typeface="Arimo Bold"/>
                  </a:rPr>
                  <a:t>hợp</a:t>
                </a:r>
                <a:endParaRPr lang="en-US" sz="3600" dirty="0">
                  <a:solidFill>
                    <a:srgbClr val="000000"/>
                  </a:solidFill>
                  <a:latin typeface="Arimo Bold"/>
                </a:endParaRPr>
              </a:p>
            </p:txBody>
          </p:sp>
        </p:grpSp>
        <p:grpSp>
          <p:nvGrpSpPr>
            <p:cNvPr id="14" name="Group 13">
              <a:extLst>
                <a:ext uri="{FF2B5EF4-FFF2-40B4-BE49-F238E27FC236}">
                  <a16:creationId xmlns:a16="http://schemas.microsoft.com/office/drawing/2014/main" id="{C16A90D6-E741-3153-4A96-185E423706A7}"/>
                </a:ext>
              </a:extLst>
            </p:cNvPr>
            <p:cNvGrpSpPr/>
            <p:nvPr/>
          </p:nvGrpSpPr>
          <p:grpSpPr>
            <a:xfrm>
              <a:off x="2874195" y="6196129"/>
              <a:ext cx="6595616" cy="2383052"/>
              <a:chOff x="2874195" y="6196129"/>
              <a:chExt cx="6595616" cy="2383052"/>
            </a:xfrm>
          </p:grpSpPr>
          <p:sp>
            <p:nvSpPr>
              <p:cNvPr id="7" name="Freeform 7"/>
              <p:cNvSpPr/>
              <p:nvPr/>
            </p:nvSpPr>
            <p:spPr>
              <a:xfrm>
                <a:off x="2874195" y="6501318"/>
                <a:ext cx="408397" cy="378696"/>
              </a:xfrm>
              <a:custGeom>
                <a:avLst/>
                <a:gdLst/>
                <a:ahLst/>
                <a:cxnLst/>
                <a:rect l="l" t="t" r="r" b="b"/>
                <a:pathLst>
                  <a:path w="408397" h="378696">
                    <a:moveTo>
                      <a:pt x="0" y="0"/>
                    </a:moveTo>
                    <a:lnTo>
                      <a:pt x="408397" y="0"/>
                    </a:lnTo>
                    <a:lnTo>
                      <a:pt x="408397" y="378696"/>
                    </a:lnTo>
                    <a:lnTo>
                      <a:pt x="0" y="378696"/>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txBody>
              <a:bodyPr/>
              <a:lstStyle/>
              <a:p>
                <a:endParaRPr lang="vi-VN"/>
              </a:p>
            </p:txBody>
          </p:sp>
          <p:sp>
            <p:nvSpPr>
              <p:cNvPr id="12" name="TextBox 12"/>
              <p:cNvSpPr txBox="1"/>
              <p:nvPr/>
            </p:nvSpPr>
            <p:spPr>
              <a:xfrm>
                <a:off x="3371728" y="6196129"/>
                <a:ext cx="6098083" cy="2383052"/>
              </a:xfrm>
              <a:prstGeom prst="rect">
                <a:avLst/>
              </a:prstGeom>
            </p:spPr>
            <p:txBody>
              <a:bodyPr lIns="0" tIns="0" rIns="0" bIns="0" rtlCol="0" anchor="t">
                <a:spAutoFit/>
              </a:bodyPr>
              <a:lstStyle/>
              <a:p>
                <a:pPr algn="l">
                  <a:lnSpc>
                    <a:spcPts val="6480"/>
                  </a:lnSpc>
                </a:pPr>
                <a:r>
                  <a:rPr lang="en-US" sz="3599" dirty="0" err="1">
                    <a:solidFill>
                      <a:srgbClr val="000000"/>
                    </a:solidFill>
                    <a:latin typeface="Montserrat Bold"/>
                  </a:rPr>
                  <a:t>Độ</a:t>
                </a:r>
                <a:r>
                  <a:rPr lang="en-US" sz="3599" dirty="0">
                    <a:solidFill>
                      <a:srgbClr val="000000"/>
                    </a:solidFill>
                    <a:latin typeface="Montserrat Bold"/>
                  </a:rPr>
                  <a:t> </a:t>
                </a:r>
                <a:r>
                  <a:rPr lang="en-US" sz="3599" dirty="0" err="1">
                    <a:solidFill>
                      <a:srgbClr val="000000"/>
                    </a:solidFill>
                    <a:latin typeface="Montserrat Bold"/>
                  </a:rPr>
                  <a:t>đo</a:t>
                </a:r>
                <a:r>
                  <a:rPr lang="en-US" sz="3599" dirty="0">
                    <a:solidFill>
                      <a:srgbClr val="000000"/>
                    </a:solidFill>
                    <a:latin typeface="Montserrat Bold"/>
                  </a:rPr>
                  <a:t>:</a:t>
                </a:r>
              </a:p>
              <a:p>
                <a:pPr marL="777126" lvl="1" indent="-388563" algn="l">
                  <a:lnSpc>
                    <a:spcPts val="6480"/>
                  </a:lnSpc>
                  <a:buFont typeface="Arial"/>
                  <a:buChar char="•"/>
                </a:pPr>
                <a:r>
                  <a:rPr lang="en-US" sz="3599" dirty="0" err="1">
                    <a:solidFill>
                      <a:srgbClr val="000000"/>
                    </a:solidFill>
                    <a:latin typeface="Montserrat"/>
                  </a:rPr>
                  <a:t>Độ</a:t>
                </a:r>
                <a:r>
                  <a:rPr lang="en-US" sz="3599" dirty="0">
                    <a:solidFill>
                      <a:srgbClr val="000000"/>
                    </a:solidFill>
                    <a:latin typeface="Montserrat"/>
                  </a:rPr>
                  <a:t> </a:t>
                </a:r>
                <a:r>
                  <a:rPr lang="en-US" sz="3599" dirty="0" err="1">
                    <a:solidFill>
                      <a:srgbClr val="000000"/>
                    </a:solidFill>
                    <a:latin typeface="Montserrat"/>
                  </a:rPr>
                  <a:t>hỗ</a:t>
                </a:r>
                <a:r>
                  <a:rPr lang="en-US" sz="3599" dirty="0">
                    <a:solidFill>
                      <a:srgbClr val="000000"/>
                    </a:solidFill>
                    <a:latin typeface="Montserrat"/>
                  </a:rPr>
                  <a:t> </a:t>
                </a:r>
                <a:r>
                  <a:rPr lang="en-US" sz="3599" dirty="0" err="1">
                    <a:solidFill>
                      <a:srgbClr val="000000"/>
                    </a:solidFill>
                    <a:latin typeface="Montserrat"/>
                  </a:rPr>
                  <a:t>trợ</a:t>
                </a:r>
                <a:r>
                  <a:rPr lang="en-US" sz="3599" dirty="0">
                    <a:solidFill>
                      <a:srgbClr val="000000"/>
                    </a:solidFill>
                    <a:latin typeface="Montserrat"/>
                  </a:rPr>
                  <a:t> (support</a:t>
                </a:r>
                <a:r>
                  <a:rPr lang="en-US" sz="3599" dirty="0" smtClean="0">
                    <a:solidFill>
                      <a:srgbClr val="000000"/>
                    </a:solidFill>
                    <a:latin typeface="Montserrat"/>
                  </a:rPr>
                  <a:t>)</a:t>
                </a:r>
                <a:endParaRPr lang="en-US" sz="3599" dirty="0">
                  <a:solidFill>
                    <a:srgbClr val="000000"/>
                  </a:solidFill>
                  <a:latin typeface="Montserrat"/>
                </a:endParaRPr>
              </a:p>
              <a:p>
                <a:pPr marL="777126" lvl="1" indent="-388563" algn="l">
                  <a:lnSpc>
                    <a:spcPts val="6480"/>
                  </a:lnSpc>
                  <a:buFont typeface="Arial"/>
                  <a:buChar char="•"/>
                </a:pPr>
                <a:r>
                  <a:rPr lang="en-US" sz="3599" dirty="0" err="1">
                    <a:solidFill>
                      <a:srgbClr val="000000"/>
                    </a:solidFill>
                    <a:latin typeface="Montserrat"/>
                  </a:rPr>
                  <a:t>Độ</a:t>
                </a:r>
                <a:r>
                  <a:rPr lang="en-US" sz="3599" dirty="0">
                    <a:solidFill>
                      <a:srgbClr val="000000"/>
                    </a:solidFill>
                    <a:latin typeface="Montserrat"/>
                  </a:rPr>
                  <a:t> tin </a:t>
                </a:r>
                <a:r>
                  <a:rPr lang="en-US" sz="3599" dirty="0" err="1">
                    <a:solidFill>
                      <a:srgbClr val="000000"/>
                    </a:solidFill>
                    <a:latin typeface="Montserrat"/>
                  </a:rPr>
                  <a:t>cậy</a:t>
                </a:r>
                <a:r>
                  <a:rPr lang="en-US" sz="3599" dirty="0">
                    <a:solidFill>
                      <a:srgbClr val="000000"/>
                    </a:solidFill>
                    <a:latin typeface="Montserrat"/>
                  </a:rPr>
                  <a:t> (confidence</a:t>
                </a:r>
                <a:r>
                  <a:rPr lang="en-US" sz="3599" dirty="0" smtClean="0">
                    <a:solidFill>
                      <a:srgbClr val="000000"/>
                    </a:solidFill>
                    <a:latin typeface="Montserrat"/>
                  </a:rPr>
                  <a:t>)</a:t>
                </a:r>
                <a:endParaRPr lang="en-US" sz="3599" dirty="0">
                  <a:solidFill>
                    <a:srgbClr val="000000"/>
                  </a:solidFill>
                  <a:latin typeface="Montserrat"/>
                </a:endParaRPr>
              </a:p>
            </p:txBody>
          </p:sp>
        </p:grpSp>
      </p:grpSp>
      <p:sp>
        <p:nvSpPr>
          <p:cNvPr id="13" name="TextBox 13"/>
          <p:cNvSpPr txBox="1"/>
          <p:nvPr/>
        </p:nvSpPr>
        <p:spPr>
          <a:xfrm>
            <a:off x="4399239" y="758581"/>
            <a:ext cx="11208717" cy="587863"/>
          </a:xfrm>
          <a:prstGeom prst="rect">
            <a:avLst/>
          </a:prstGeom>
        </p:spPr>
        <p:txBody>
          <a:bodyPr lIns="0" tIns="0" rIns="0" bIns="0" rtlCol="0" anchor="t">
            <a:spAutoFit/>
          </a:bodyPr>
          <a:lstStyle/>
          <a:p>
            <a:pPr algn="ctr">
              <a:lnSpc>
                <a:spcPts val="4536"/>
              </a:lnSpc>
            </a:pPr>
            <a:r>
              <a:rPr lang="en-US" sz="4200">
                <a:solidFill>
                  <a:srgbClr val="FFFFFF"/>
                </a:solidFill>
                <a:latin typeface="Montserrat Bold"/>
              </a:rPr>
              <a:t>CƠ SỞ LÝ THUYẾT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66800" y="2039432"/>
            <a:ext cx="16055537" cy="8027768"/>
          </a:xfrm>
          <a:custGeom>
            <a:avLst/>
            <a:gdLst/>
            <a:ahLst/>
            <a:cxnLst/>
            <a:rect l="l" t="t" r="r" b="b"/>
            <a:pathLst>
              <a:path w="16055537" h="8027768">
                <a:moveTo>
                  <a:pt x="0" y="0"/>
                </a:moveTo>
                <a:lnTo>
                  <a:pt x="16055536" y="0"/>
                </a:lnTo>
                <a:lnTo>
                  <a:pt x="16055536" y="8027768"/>
                </a:lnTo>
                <a:lnTo>
                  <a:pt x="0" y="8027768"/>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vi-VN"/>
          </a:p>
        </p:txBody>
      </p:sp>
      <p:sp>
        <p:nvSpPr>
          <p:cNvPr id="3" name="Freeform 3"/>
          <p:cNvSpPr/>
          <p:nvPr/>
        </p:nvSpPr>
        <p:spPr>
          <a:xfrm>
            <a:off x="2679927" y="491437"/>
            <a:ext cx="15608073" cy="1074525"/>
          </a:xfrm>
          <a:custGeom>
            <a:avLst/>
            <a:gdLst/>
            <a:ahLst/>
            <a:cxnLst/>
            <a:rect l="l" t="t" r="r" b="b"/>
            <a:pathLst>
              <a:path w="15608073" h="1074525">
                <a:moveTo>
                  <a:pt x="0" y="0"/>
                </a:moveTo>
                <a:lnTo>
                  <a:pt x="15608073" y="0"/>
                </a:lnTo>
                <a:lnTo>
                  <a:pt x="15608073" y="1074526"/>
                </a:lnTo>
                <a:lnTo>
                  <a:pt x="0" y="1074526"/>
                </a:lnTo>
                <a:lnTo>
                  <a:pt x="0" y="0"/>
                </a:lnTo>
                <a:close/>
              </a:path>
            </a:pathLst>
          </a:custGeom>
          <a:blipFill>
            <a:blip r:embed="rId5">
              <a:extLst>
                <a:ext uri="{96DAC541-7B7A-43D3-8B79-37D633B846F1}">
                  <asvg:svgBlip xmlns:asvg="http://schemas.microsoft.com/office/drawing/2016/SVG/main" xmlns="" r:embed="rId6"/>
                </a:ext>
              </a:extLst>
            </a:blip>
            <a:stretch>
              <a:fillRect b="-27559"/>
            </a:stretch>
          </a:blipFill>
        </p:spPr>
        <p:txBody>
          <a:bodyPr/>
          <a:lstStyle/>
          <a:p>
            <a:endParaRPr lang="vi-VN"/>
          </a:p>
        </p:txBody>
      </p:sp>
      <p:grpSp>
        <p:nvGrpSpPr>
          <p:cNvPr id="4" name="Group 4"/>
          <p:cNvGrpSpPr/>
          <p:nvPr/>
        </p:nvGrpSpPr>
        <p:grpSpPr>
          <a:xfrm>
            <a:off x="0" y="17942"/>
            <a:ext cx="2874195" cy="2021515"/>
            <a:chOff x="0" y="0"/>
            <a:chExt cx="3832260" cy="2695354"/>
          </a:xfrm>
        </p:grpSpPr>
        <p:sp>
          <p:nvSpPr>
            <p:cNvPr id="5" name="Freeform 5"/>
            <p:cNvSpPr/>
            <p:nvPr/>
          </p:nvSpPr>
          <p:spPr>
            <a:xfrm>
              <a:off x="0" y="0"/>
              <a:ext cx="3832225" cy="2695321"/>
            </a:xfrm>
            <a:custGeom>
              <a:avLst/>
              <a:gdLst/>
              <a:ahLst/>
              <a:cxnLst/>
              <a:rect l="l" t="t" r="r" b="b"/>
              <a:pathLst>
                <a:path w="3832225" h="2695321">
                  <a:moveTo>
                    <a:pt x="0" y="0"/>
                  </a:moveTo>
                  <a:lnTo>
                    <a:pt x="3832225" y="0"/>
                  </a:lnTo>
                  <a:lnTo>
                    <a:pt x="3832225" y="2695321"/>
                  </a:lnTo>
                  <a:lnTo>
                    <a:pt x="0" y="2695321"/>
                  </a:lnTo>
                  <a:lnTo>
                    <a:pt x="0" y="0"/>
                  </a:lnTo>
                  <a:close/>
                </a:path>
              </a:pathLst>
            </a:custGeom>
            <a:blipFill>
              <a:blip r:embed="rId7"/>
              <a:stretch>
                <a:fillRect l="-72" r="-73" b="-1"/>
              </a:stretch>
            </a:blipFill>
          </p:spPr>
          <p:txBody>
            <a:bodyPr/>
            <a:lstStyle/>
            <a:p>
              <a:endParaRPr lang="vi-VN"/>
            </a:p>
          </p:txBody>
        </p:sp>
      </p:grpSp>
      <p:sp>
        <p:nvSpPr>
          <p:cNvPr id="6" name="Freeform 6"/>
          <p:cNvSpPr/>
          <p:nvPr/>
        </p:nvSpPr>
        <p:spPr>
          <a:xfrm>
            <a:off x="7472971" y="1729967"/>
            <a:ext cx="3212529" cy="841099"/>
          </a:xfrm>
          <a:custGeom>
            <a:avLst/>
            <a:gdLst/>
            <a:ahLst/>
            <a:cxnLst/>
            <a:rect l="l" t="t" r="r" b="b"/>
            <a:pathLst>
              <a:path w="3212529" h="841099">
                <a:moveTo>
                  <a:pt x="0" y="0"/>
                </a:moveTo>
                <a:lnTo>
                  <a:pt x="3212529" y="0"/>
                </a:lnTo>
                <a:lnTo>
                  <a:pt x="3212529" y="841098"/>
                </a:lnTo>
                <a:lnTo>
                  <a:pt x="0" y="841098"/>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txBody>
          <a:bodyPr/>
          <a:lstStyle/>
          <a:p>
            <a:endParaRPr lang="vi-VN"/>
          </a:p>
        </p:txBody>
      </p:sp>
      <p:sp>
        <p:nvSpPr>
          <p:cNvPr id="7" name="TextBox 7"/>
          <p:cNvSpPr txBox="1"/>
          <p:nvPr/>
        </p:nvSpPr>
        <p:spPr>
          <a:xfrm>
            <a:off x="7603217" y="1729967"/>
            <a:ext cx="2952036" cy="618982"/>
          </a:xfrm>
          <a:prstGeom prst="rect">
            <a:avLst/>
          </a:prstGeom>
        </p:spPr>
        <p:txBody>
          <a:bodyPr lIns="0" tIns="0" rIns="0" bIns="0" rtlCol="0" anchor="t">
            <a:spAutoFit/>
          </a:bodyPr>
          <a:lstStyle/>
          <a:p>
            <a:pPr algn="ctr">
              <a:lnSpc>
                <a:spcPts val="4914"/>
              </a:lnSpc>
            </a:pPr>
            <a:r>
              <a:rPr lang="en-US" sz="4094" dirty="0">
                <a:solidFill>
                  <a:srgbClr val="000000"/>
                </a:solidFill>
                <a:latin typeface="Montserrat Bold"/>
              </a:rPr>
              <a:t>FP-Growth</a:t>
            </a:r>
          </a:p>
        </p:txBody>
      </p:sp>
      <p:sp>
        <p:nvSpPr>
          <p:cNvPr id="9" name="TextBox 9"/>
          <p:cNvSpPr txBox="1"/>
          <p:nvPr/>
        </p:nvSpPr>
        <p:spPr>
          <a:xfrm>
            <a:off x="4399239" y="758581"/>
            <a:ext cx="11208717" cy="587863"/>
          </a:xfrm>
          <a:prstGeom prst="rect">
            <a:avLst/>
          </a:prstGeom>
        </p:spPr>
        <p:txBody>
          <a:bodyPr lIns="0" tIns="0" rIns="0" bIns="0" rtlCol="0" anchor="t">
            <a:spAutoFit/>
          </a:bodyPr>
          <a:lstStyle/>
          <a:p>
            <a:pPr algn="ctr">
              <a:lnSpc>
                <a:spcPts val="4536"/>
              </a:lnSpc>
            </a:pPr>
            <a:r>
              <a:rPr lang="en-US" sz="4200" dirty="0">
                <a:solidFill>
                  <a:srgbClr val="FFFFFF"/>
                </a:solidFill>
                <a:latin typeface="Montserrat Bold"/>
              </a:rPr>
              <a:t>CƠ SỞ LÝ THUYẾT </a:t>
            </a:r>
          </a:p>
        </p:txBody>
      </p:sp>
      <p:grpSp>
        <p:nvGrpSpPr>
          <p:cNvPr id="21" name="Group 20">
            <a:extLst>
              <a:ext uri="{FF2B5EF4-FFF2-40B4-BE49-F238E27FC236}">
                <a16:creationId xmlns:a16="http://schemas.microsoft.com/office/drawing/2014/main" id="{E196D872-8F63-B6CD-AA7A-F4D707C6FAF1}"/>
              </a:ext>
            </a:extLst>
          </p:cNvPr>
          <p:cNvGrpSpPr/>
          <p:nvPr/>
        </p:nvGrpSpPr>
        <p:grpSpPr>
          <a:xfrm>
            <a:off x="1849417" y="6509057"/>
            <a:ext cx="11660107" cy="3019362"/>
            <a:chOff x="-12379419" y="-292478"/>
            <a:chExt cx="11660107" cy="3019362"/>
          </a:xfrm>
        </p:grpSpPr>
        <p:sp>
          <p:nvSpPr>
            <p:cNvPr id="8" name="TextBox 8"/>
            <p:cNvSpPr txBox="1"/>
            <p:nvPr/>
          </p:nvSpPr>
          <p:spPr>
            <a:xfrm>
              <a:off x="-12379419" y="-292478"/>
              <a:ext cx="11660107" cy="3019362"/>
            </a:xfrm>
            <a:prstGeom prst="rect">
              <a:avLst/>
            </a:prstGeom>
          </p:spPr>
          <p:txBody>
            <a:bodyPr lIns="0" tIns="0" rIns="0" bIns="0" rtlCol="0" anchor="t">
              <a:spAutoFit/>
            </a:bodyPr>
            <a:lstStyle/>
            <a:p>
              <a:pPr algn="l">
                <a:lnSpc>
                  <a:spcPts val="6076"/>
                </a:lnSpc>
              </a:pPr>
              <a:r>
                <a:rPr lang="en-US" sz="3375" dirty="0" err="1">
                  <a:solidFill>
                    <a:srgbClr val="000000"/>
                  </a:solidFill>
                  <a:latin typeface="Montserrat Bold"/>
                </a:rPr>
                <a:t>Ưu</a:t>
              </a:r>
              <a:r>
                <a:rPr lang="en-US" sz="3375" dirty="0">
                  <a:solidFill>
                    <a:srgbClr val="000000"/>
                  </a:solidFill>
                  <a:latin typeface="Montserrat Bold"/>
                </a:rPr>
                <a:t> </a:t>
              </a:r>
              <a:r>
                <a:rPr lang="en-US" sz="3375" dirty="0" err="1">
                  <a:solidFill>
                    <a:srgbClr val="000000"/>
                  </a:solidFill>
                  <a:latin typeface="Montserrat Bold"/>
                </a:rPr>
                <a:t>điểm</a:t>
              </a:r>
              <a:r>
                <a:rPr lang="en-US" sz="3375" dirty="0">
                  <a:solidFill>
                    <a:srgbClr val="000000"/>
                  </a:solidFill>
                  <a:latin typeface="Montserrat Bold"/>
                </a:rPr>
                <a:t>:</a:t>
              </a:r>
            </a:p>
            <a:p>
              <a:pPr marL="728840" lvl="1" indent="-364420" algn="l">
                <a:lnSpc>
                  <a:spcPts val="6076"/>
                </a:lnSpc>
                <a:buFont typeface="Arial"/>
                <a:buChar char="•"/>
              </a:pPr>
              <a:r>
                <a:rPr lang="en-US" sz="3375" dirty="0" err="1">
                  <a:solidFill>
                    <a:srgbClr val="000000"/>
                  </a:solidFill>
                  <a:latin typeface="Montserrat"/>
                </a:rPr>
                <a:t>Nén</a:t>
              </a:r>
              <a:r>
                <a:rPr lang="en-US" sz="3375" dirty="0">
                  <a:solidFill>
                    <a:srgbClr val="000000"/>
                  </a:solidFill>
                  <a:latin typeface="Montserrat"/>
                </a:rPr>
                <a:t> CSDL </a:t>
              </a:r>
              <a:r>
                <a:rPr lang="en-US" sz="3375" dirty="0" err="1">
                  <a:solidFill>
                    <a:srgbClr val="000000"/>
                  </a:solidFill>
                  <a:latin typeface="Montserrat"/>
                </a:rPr>
                <a:t>trong</a:t>
              </a:r>
              <a:r>
                <a:rPr lang="en-US" sz="3375" dirty="0">
                  <a:solidFill>
                    <a:srgbClr val="000000"/>
                  </a:solidFill>
                  <a:latin typeface="Montserrat"/>
                </a:rPr>
                <a:t> </a:t>
              </a:r>
              <a:r>
                <a:rPr lang="en-US" sz="3375" dirty="0" err="1">
                  <a:solidFill>
                    <a:srgbClr val="000000"/>
                  </a:solidFill>
                  <a:latin typeface="Montserrat"/>
                </a:rPr>
                <a:t>cấu</a:t>
              </a:r>
              <a:r>
                <a:rPr lang="en-US" sz="3375" dirty="0">
                  <a:solidFill>
                    <a:srgbClr val="000000"/>
                  </a:solidFill>
                  <a:latin typeface="Montserrat"/>
                </a:rPr>
                <a:t> </a:t>
              </a:r>
              <a:r>
                <a:rPr lang="en-US" sz="3375" dirty="0" err="1">
                  <a:solidFill>
                    <a:srgbClr val="000000"/>
                  </a:solidFill>
                  <a:latin typeface="Montserrat"/>
                </a:rPr>
                <a:t>trúc</a:t>
              </a:r>
              <a:r>
                <a:rPr lang="en-US" sz="3375" dirty="0">
                  <a:solidFill>
                    <a:srgbClr val="000000"/>
                  </a:solidFill>
                  <a:latin typeface="Montserrat"/>
                </a:rPr>
                <a:t> </a:t>
              </a:r>
              <a:r>
                <a:rPr lang="en-US" sz="3375" dirty="0" err="1">
                  <a:solidFill>
                    <a:srgbClr val="000000"/>
                  </a:solidFill>
                  <a:latin typeface="Montserrat"/>
                </a:rPr>
                <a:t>cây</a:t>
              </a:r>
              <a:r>
                <a:rPr lang="en-US" sz="3375" dirty="0">
                  <a:solidFill>
                    <a:srgbClr val="000000"/>
                  </a:solidFill>
                  <a:latin typeface="Montserrat"/>
                </a:rPr>
                <a:t> </a:t>
              </a:r>
              <a:r>
                <a:rPr lang="en-US" sz="3375" dirty="0" err="1">
                  <a:solidFill>
                    <a:srgbClr val="000000"/>
                  </a:solidFill>
                  <a:latin typeface="Montserrat"/>
                </a:rPr>
                <a:t>gọn</a:t>
              </a:r>
              <a:r>
                <a:rPr lang="en-US" sz="3375" dirty="0">
                  <a:solidFill>
                    <a:srgbClr val="000000"/>
                  </a:solidFill>
                  <a:latin typeface="Montserrat"/>
                </a:rPr>
                <a:t> </a:t>
              </a:r>
              <a:r>
                <a:rPr lang="en-US" sz="3375" dirty="0" err="1">
                  <a:solidFill>
                    <a:srgbClr val="000000"/>
                  </a:solidFill>
                  <a:latin typeface="Montserrat"/>
                </a:rPr>
                <a:t>nhẹ</a:t>
              </a:r>
              <a:endParaRPr lang="en-US" sz="3375" dirty="0">
                <a:solidFill>
                  <a:srgbClr val="000000"/>
                </a:solidFill>
                <a:latin typeface="Montserrat"/>
              </a:endParaRPr>
            </a:p>
            <a:p>
              <a:pPr marL="728840" lvl="1" indent="-364420" algn="l">
                <a:lnSpc>
                  <a:spcPts val="6076"/>
                </a:lnSpc>
                <a:buFont typeface="Arial"/>
                <a:buChar char="•"/>
              </a:pPr>
              <a:r>
                <a:rPr lang="en-US" sz="3375" dirty="0" err="1">
                  <a:solidFill>
                    <a:srgbClr val="000000"/>
                  </a:solidFill>
                  <a:latin typeface="Montserrat"/>
                </a:rPr>
                <a:t>Chỉ</a:t>
              </a:r>
              <a:r>
                <a:rPr lang="en-US" sz="3375" dirty="0">
                  <a:solidFill>
                    <a:srgbClr val="000000"/>
                  </a:solidFill>
                  <a:latin typeface="Montserrat"/>
                </a:rPr>
                <a:t> </a:t>
              </a:r>
              <a:r>
                <a:rPr lang="en-US" sz="3375" dirty="0" err="1">
                  <a:solidFill>
                    <a:srgbClr val="000000"/>
                  </a:solidFill>
                  <a:latin typeface="Montserrat"/>
                </a:rPr>
                <a:t>cần</a:t>
              </a:r>
              <a:r>
                <a:rPr lang="en-US" sz="3375" dirty="0">
                  <a:solidFill>
                    <a:srgbClr val="000000"/>
                  </a:solidFill>
                  <a:latin typeface="Montserrat"/>
                </a:rPr>
                <a:t> </a:t>
              </a:r>
              <a:r>
                <a:rPr lang="en-US" sz="3375" dirty="0" err="1">
                  <a:solidFill>
                    <a:srgbClr val="000000"/>
                  </a:solidFill>
                  <a:latin typeface="Montserrat"/>
                </a:rPr>
                <a:t>quét</a:t>
              </a:r>
              <a:r>
                <a:rPr lang="en-US" sz="3375" dirty="0">
                  <a:solidFill>
                    <a:srgbClr val="000000"/>
                  </a:solidFill>
                  <a:latin typeface="Montserrat"/>
                </a:rPr>
                <a:t> CSDL 2 </a:t>
              </a:r>
              <a:r>
                <a:rPr lang="en-US" sz="3375" dirty="0" err="1">
                  <a:solidFill>
                    <a:srgbClr val="000000"/>
                  </a:solidFill>
                  <a:latin typeface="Montserrat"/>
                </a:rPr>
                <a:t>lần</a:t>
              </a:r>
              <a:r>
                <a:rPr lang="en-US" sz="3375" dirty="0">
                  <a:solidFill>
                    <a:srgbClr val="000000"/>
                  </a:solidFill>
                  <a:latin typeface="Montserrat"/>
                </a:rPr>
                <a:t> </a:t>
              </a:r>
            </a:p>
            <a:p>
              <a:pPr marL="728840" lvl="1" indent="-364420" algn="l">
                <a:lnSpc>
                  <a:spcPts val="6076"/>
                </a:lnSpc>
                <a:buFont typeface="Arial"/>
                <a:buChar char="•"/>
              </a:pPr>
              <a:r>
                <a:rPr lang="en-US" sz="3375" dirty="0" err="1">
                  <a:solidFill>
                    <a:srgbClr val="000000"/>
                  </a:solidFill>
                  <a:latin typeface="Montserrat"/>
                </a:rPr>
                <a:t>Hiệu</a:t>
              </a:r>
              <a:r>
                <a:rPr lang="en-US" sz="3375" dirty="0">
                  <a:solidFill>
                    <a:srgbClr val="000000"/>
                  </a:solidFill>
                  <a:latin typeface="Montserrat"/>
                </a:rPr>
                <a:t> </a:t>
              </a:r>
              <a:r>
                <a:rPr lang="en-US" sz="3375" dirty="0" err="1">
                  <a:solidFill>
                    <a:srgbClr val="000000"/>
                  </a:solidFill>
                  <a:latin typeface="Montserrat"/>
                </a:rPr>
                <a:t>quả</a:t>
              </a:r>
              <a:r>
                <a:rPr lang="en-US" sz="3375" dirty="0">
                  <a:solidFill>
                    <a:srgbClr val="000000"/>
                  </a:solidFill>
                  <a:latin typeface="Montserrat"/>
                </a:rPr>
                <a:t> </a:t>
              </a:r>
              <a:r>
                <a:rPr lang="en-US" sz="3375" dirty="0" err="1">
                  <a:solidFill>
                    <a:srgbClr val="000000"/>
                  </a:solidFill>
                  <a:latin typeface="Montserrat"/>
                </a:rPr>
                <a:t>cả</a:t>
              </a:r>
              <a:r>
                <a:rPr lang="en-US" sz="3375" dirty="0">
                  <a:solidFill>
                    <a:srgbClr val="000000"/>
                  </a:solidFill>
                  <a:latin typeface="Montserrat"/>
                </a:rPr>
                <a:t> </a:t>
              </a:r>
              <a:r>
                <a:rPr lang="en-US" sz="3375" dirty="0" err="1">
                  <a:solidFill>
                    <a:srgbClr val="000000"/>
                  </a:solidFill>
                  <a:latin typeface="Montserrat"/>
                </a:rPr>
                <a:t>khi</a:t>
              </a:r>
              <a:r>
                <a:rPr lang="en-US" sz="3375" dirty="0">
                  <a:solidFill>
                    <a:srgbClr val="000000"/>
                  </a:solidFill>
                  <a:latin typeface="Montserrat"/>
                </a:rPr>
                <a:t> </a:t>
              </a:r>
              <a:r>
                <a:rPr lang="en-US" sz="3375" dirty="0" err="1">
                  <a:solidFill>
                    <a:srgbClr val="000000"/>
                  </a:solidFill>
                  <a:latin typeface="Montserrat"/>
                </a:rPr>
                <a:t>bộ</a:t>
              </a:r>
              <a:r>
                <a:rPr lang="en-US" sz="3375" dirty="0">
                  <a:solidFill>
                    <a:srgbClr val="000000"/>
                  </a:solidFill>
                  <a:latin typeface="Montserrat"/>
                </a:rPr>
                <a:t> </a:t>
              </a:r>
              <a:r>
                <a:rPr lang="en-US" sz="3375" dirty="0" err="1">
                  <a:solidFill>
                    <a:srgbClr val="000000"/>
                  </a:solidFill>
                  <a:latin typeface="Montserrat"/>
                </a:rPr>
                <a:t>dữ</a:t>
              </a:r>
              <a:r>
                <a:rPr lang="en-US" sz="3375" dirty="0">
                  <a:solidFill>
                    <a:srgbClr val="000000"/>
                  </a:solidFill>
                  <a:latin typeface="Montserrat"/>
                </a:rPr>
                <a:t> </a:t>
              </a:r>
              <a:r>
                <a:rPr lang="en-US" sz="3375" dirty="0" err="1">
                  <a:solidFill>
                    <a:srgbClr val="000000"/>
                  </a:solidFill>
                  <a:latin typeface="Montserrat"/>
                </a:rPr>
                <a:t>liệu</a:t>
              </a:r>
              <a:r>
                <a:rPr lang="en-US" sz="3375" dirty="0">
                  <a:solidFill>
                    <a:srgbClr val="000000"/>
                  </a:solidFill>
                  <a:latin typeface="Montserrat"/>
                </a:rPr>
                <a:t> </a:t>
              </a:r>
              <a:r>
                <a:rPr lang="en-US" sz="3375" dirty="0" err="1">
                  <a:solidFill>
                    <a:srgbClr val="000000"/>
                  </a:solidFill>
                  <a:latin typeface="Montserrat"/>
                </a:rPr>
                <a:t>lớn</a:t>
              </a:r>
              <a:endParaRPr lang="en-US" sz="3375" dirty="0">
                <a:solidFill>
                  <a:srgbClr val="000000"/>
                </a:solidFill>
                <a:latin typeface="Montserrat"/>
              </a:endParaRPr>
            </a:p>
          </p:txBody>
        </p:sp>
        <p:sp>
          <p:nvSpPr>
            <p:cNvPr id="11" name="Freeform 11"/>
            <p:cNvSpPr/>
            <p:nvPr/>
          </p:nvSpPr>
          <p:spPr>
            <a:xfrm>
              <a:off x="-12171436" y="704165"/>
              <a:ext cx="408398" cy="378696"/>
            </a:xfrm>
            <a:custGeom>
              <a:avLst/>
              <a:gdLst/>
              <a:ahLst/>
              <a:cxnLst/>
              <a:rect l="l" t="t" r="r" b="b"/>
              <a:pathLst>
                <a:path w="544530" h="504928">
                  <a:moveTo>
                    <a:pt x="0" y="0"/>
                  </a:moveTo>
                  <a:lnTo>
                    <a:pt x="544530" y="0"/>
                  </a:lnTo>
                  <a:lnTo>
                    <a:pt x="544530" y="504928"/>
                  </a:lnTo>
                  <a:lnTo>
                    <a:pt x="0" y="504928"/>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txBody>
            <a:bodyPr/>
            <a:lstStyle/>
            <a:p>
              <a:endParaRPr lang="vi-VN"/>
            </a:p>
          </p:txBody>
        </p:sp>
        <p:sp>
          <p:nvSpPr>
            <p:cNvPr id="19" name="Freeform 11">
              <a:extLst>
                <a:ext uri="{FF2B5EF4-FFF2-40B4-BE49-F238E27FC236}">
                  <a16:creationId xmlns:a16="http://schemas.microsoft.com/office/drawing/2014/main" id="{BDFA0ED5-0FEF-A54F-5E9A-9C2F3CED50F1}"/>
                </a:ext>
              </a:extLst>
            </p:cNvPr>
            <p:cNvSpPr/>
            <p:nvPr/>
          </p:nvSpPr>
          <p:spPr>
            <a:xfrm>
              <a:off x="-12171436" y="1535470"/>
              <a:ext cx="408398" cy="378696"/>
            </a:xfrm>
            <a:custGeom>
              <a:avLst/>
              <a:gdLst/>
              <a:ahLst/>
              <a:cxnLst/>
              <a:rect l="l" t="t" r="r" b="b"/>
              <a:pathLst>
                <a:path w="544530" h="504928">
                  <a:moveTo>
                    <a:pt x="0" y="0"/>
                  </a:moveTo>
                  <a:lnTo>
                    <a:pt x="544530" y="0"/>
                  </a:lnTo>
                  <a:lnTo>
                    <a:pt x="544530" y="504928"/>
                  </a:lnTo>
                  <a:lnTo>
                    <a:pt x="0" y="504928"/>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txBody>
            <a:bodyPr/>
            <a:lstStyle/>
            <a:p>
              <a:endParaRPr lang="vi-VN"/>
            </a:p>
          </p:txBody>
        </p:sp>
        <p:sp>
          <p:nvSpPr>
            <p:cNvPr id="20" name="Freeform 11">
              <a:extLst>
                <a:ext uri="{FF2B5EF4-FFF2-40B4-BE49-F238E27FC236}">
                  <a16:creationId xmlns:a16="http://schemas.microsoft.com/office/drawing/2014/main" id="{2A3DF0C2-0B15-B8E0-7C76-B567B697F25F}"/>
                </a:ext>
              </a:extLst>
            </p:cNvPr>
            <p:cNvSpPr/>
            <p:nvPr/>
          </p:nvSpPr>
          <p:spPr>
            <a:xfrm>
              <a:off x="-12171436" y="2223657"/>
              <a:ext cx="408398" cy="378696"/>
            </a:xfrm>
            <a:custGeom>
              <a:avLst/>
              <a:gdLst/>
              <a:ahLst/>
              <a:cxnLst/>
              <a:rect l="l" t="t" r="r" b="b"/>
              <a:pathLst>
                <a:path w="544530" h="504928">
                  <a:moveTo>
                    <a:pt x="0" y="0"/>
                  </a:moveTo>
                  <a:lnTo>
                    <a:pt x="544530" y="0"/>
                  </a:lnTo>
                  <a:lnTo>
                    <a:pt x="544530" y="504928"/>
                  </a:lnTo>
                  <a:lnTo>
                    <a:pt x="0" y="504928"/>
                  </a:lnTo>
                  <a:lnTo>
                    <a:pt x="0" y="0"/>
                  </a:lnTo>
                  <a:close/>
                </a:path>
              </a:pathLst>
            </a:custGeom>
            <a:blipFill>
              <a:blip r:embed="rId10">
                <a:extLst>
                  <a:ext uri="{96DAC541-7B7A-43D3-8B79-37D633B846F1}">
                    <asvg:svgBlip xmlns:asvg="http://schemas.microsoft.com/office/drawing/2016/SVG/main" xmlns="" r:embed="rId11"/>
                  </a:ext>
                </a:extLst>
              </a:blip>
              <a:stretch>
                <a:fillRect/>
              </a:stretch>
            </a:blipFill>
          </p:spPr>
          <p:txBody>
            <a:bodyPr/>
            <a:lstStyle/>
            <a:p>
              <a:endParaRPr lang="vi-VN"/>
            </a:p>
          </p:txBody>
        </p:sp>
      </p:grpSp>
      <p:grpSp>
        <p:nvGrpSpPr>
          <p:cNvPr id="10" name="Group 9">
            <a:extLst>
              <a:ext uri="{FF2B5EF4-FFF2-40B4-BE49-F238E27FC236}">
                <a16:creationId xmlns:a16="http://schemas.microsoft.com/office/drawing/2014/main" id="{2B9DAC4D-D85A-D4ED-3680-FFDE326CDA3E}"/>
              </a:ext>
            </a:extLst>
          </p:cNvPr>
          <p:cNvGrpSpPr/>
          <p:nvPr/>
        </p:nvGrpSpPr>
        <p:grpSpPr>
          <a:xfrm>
            <a:off x="1849417" y="3612770"/>
            <a:ext cx="14152583" cy="2043052"/>
            <a:chOff x="1849417" y="4091048"/>
            <a:chExt cx="14152583" cy="2043052"/>
          </a:xfrm>
        </p:grpSpPr>
        <p:sp>
          <p:nvSpPr>
            <p:cNvPr id="22" name="Rectangle: Rounded Corners 21">
              <a:extLst>
                <a:ext uri="{FF2B5EF4-FFF2-40B4-BE49-F238E27FC236}">
                  <a16:creationId xmlns:a16="http://schemas.microsoft.com/office/drawing/2014/main" id="{3A1BD66B-0D4C-4B88-5F95-377CEB40B6F3}"/>
                </a:ext>
              </a:extLst>
            </p:cNvPr>
            <p:cNvSpPr/>
            <p:nvPr/>
          </p:nvSpPr>
          <p:spPr>
            <a:xfrm>
              <a:off x="1849417" y="4091048"/>
              <a:ext cx="4431524" cy="2043052"/>
            </a:xfrm>
            <a:prstGeom prst="roundRect">
              <a:avLst/>
            </a:prstGeom>
            <a:blipFill>
              <a:blip r:embed="rId5">
                <a:extLst>
                  <a:ext uri="{96DAC541-7B7A-43D3-8B79-37D633B846F1}">
                    <asvg:svgBlip xmlns:asvg="http://schemas.microsoft.com/office/drawing/2016/SVG/main" xmlns="" r:embed="rId6"/>
                  </a:ext>
                </a:extLst>
              </a:blip>
              <a:stretch>
                <a:fillRect b="-27559"/>
              </a:stretch>
            </a:blipFill>
          </p:spPr>
          <p:txBody>
            <a:bodyPr anchor="ctr"/>
            <a:lstStyle/>
            <a:p>
              <a:pPr algn="just"/>
              <a:r>
                <a:rPr lang="vi-VN" sz="2400" dirty="0">
                  <a:solidFill>
                    <a:schemeClr val="bg1"/>
                  </a:solidFill>
                  <a:latin typeface="Montserrat Bold" panose="00000800000000000000" pitchFamily="2" charset="0"/>
                </a:rPr>
                <a:t>Nén CSDL vào một cấu trúc cây phổ biến thông qua duyệt toàn bộ CSDL 2 lần</a:t>
              </a:r>
            </a:p>
          </p:txBody>
        </p:sp>
        <p:sp>
          <p:nvSpPr>
            <p:cNvPr id="26" name="Rectangle: Rounded Corners 25">
              <a:extLst>
                <a:ext uri="{FF2B5EF4-FFF2-40B4-BE49-F238E27FC236}">
                  <a16:creationId xmlns:a16="http://schemas.microsoft.com/office/drawing/2014/main" id="{50A2D4A9-1849-BD3E-E0E0-45A3C58F8133}"/>
                </a:ext>
              </a:extLst>
            </p:cNvPr>
            <p:cNvSpPr/>
            <p:nvPr/>
          </p:nvSpPr>
          <p:spPr>
            <a:xfrm>
              <a:off x="12240170" y="4666227"/>
              <a:ext cx="3761830" cy="954545"/>
            </a:xfrm>
            <a:prstGeom prst="roundRect">
              <a:avLst>
                <a:gd name="adj" fmla="val 50000"/>
              </a:avLst>
            </a:prstGeom>
            <a:blipFill>
              <a:blip r:embed="rId5">
                <a:extLst>
                  <a:ext uri="{96DAC541-7B7A-43D3-8B79-37D633B846F1}">
                    <asvg:svgBlip xmlns:asvg="http://schemas.microsoft.com/office/drawing/2016/SVG/main" xmlns="" r:embed="rId6"/>
                  </a:ext>
                </a:extLst>
              </a:blip>
              <a:stretch>
                <a:fillRect b="-27559"/>
              </a:stretch>
            </a:blipFill>
          </p:spPr>
          <p:txBody>
            <a:bodyPr anchor="ctr"/>
            <a:lstStyle/>
            <a:p>
              <a:pPr algn="ctr"/>
              <a:r>
                <a:rPr lang="vi-VN" sz="2400" dirty="0">
                  <a:solidFill>
                    <a:schemeClr val="bg1"/>
                  </a:solidFill>
                  <a:latin typeface="Montserrat Bold" panose="00000800000000000000" pitchFamily="2" charset="0"/>
                </a:rPr>
                <a:t>Sinh ra các tập mục thường xuyên</a:t>
              </a:r>
            </a:p>
          </p:txBody>
        </p:sp>
        <p:grpSp>
          <p:nvGrpSpPr>
            <p:cNvPr id="32" name="Group 31">
              <a:extLst>
                <a:ext uri="{FF2B5EF4-FFF2-40B4-BE49-F238E27FC236}">
                  <a16:creationId xmlns:a16="http://schemas.microsoft.com/office/drawing/2014/main" id="{2F62802E-BCD9-E5FF-326A-5FD8B01D2E3F}"/>
                </a:ext>
              </a:extLst>
            </p:cNvPr>
            <p:cNvGrpSpPr/>
            <p:nvPr/>
          </p:nvGrpSpPr>
          <p:grpSpPr>
            <a:xfrm>
              <a:off x="6280941" y="4597379"/>
              <a:ext cx="4724693" cy="1384851"/>
              <a:chOff x="6280941" y="4597379"/>
              <a:chExt cx="4724693" cy="1384851"/>
            </a:xfrm>
          </p:grpSpPr>
          <p:sp>
            <p:nvSpPr>
              <p:cNvPr id="25" name="Rectangle: Rounded Corners 24">
                <a:extLst>
                  <a:ext uri="{FF2B5EF4-FFF2-40B4-BE49-F238E27FC236}">
                    <a16:creationId xmlns:a16="http://schemas.microsoft.com/office/drawing/2014/main" id="{99BEA8CD-F2C2-D6DA-5A4F-7766E49C9EF9}"/>
                  </a:ext>
                </a:extLst>
              </p:cNvPr>
              <p:cNvSpPr/>
              <p:nvPr/>
            </p:nvSpPr>
            <p:spPr>
              <a:xfrm>
                <a:off x="7472970" y="4597379"/>
                <a:ext cx="3532664" cy="1384851"/>
              </a:xfrm>
              <a:prstGeom prst="roundRect">
                <a:avLst/>
              </a:prstGeom>
              <a:blipFill>
                <a:blip r:embed="rId5">
                  <a:extLst>
                    <a:ext uri="{96DAC541-7B7A-43D3-8B79-37D633B846F1}">
                      <asvg:svgBlip xmlns:asvg="http://schemas.microsoft.com/office/drawing/2016/SVG/main" xmlns="" r:embed="rId6"/>
                    </a:ext>
                  </a:extLst>
                </a:blip>
                <a:stretch>
                  <a:fillRect b="-27559"/>
                </a:stretch>
              </a:blipFill>
            </p:spPr>
            <p:txBody>
              <a:bodyPr anchor="ctr"/>
              <a:lstStyle/>
              <a:p>
                <a:pPr algn="ctr"/>
                <a:r>
                  <a:rPr lang="vi-VN" sz="2400" dirty="0">
                    <a:solidFill>
                      <a:schemeClr val="bg1"/>
                    </a:solidFill>
                    <a:latin typeface="Montserrat Bold" panose="00000800000000000000" pitchFamily="2" charset="0"/>
                  </a:rPr>
                  <a:t>Duyệt lần lượt từng danh mục phổ biến để đưa ra đường đi</a:t>
                </a:r>
              </a:p>
            </p:txBody>
          </p:sp>
          <p:pic>
            <p:nvPicPr>
              <p:cNvPr id="30" name="Graphic 29" descr="Arrow: Slight curve with solid fill">
                <a:extLst>
                  <a:ext uri="{FF2B5EF4-FFF2-40B4-BE49-F238E27FC236}">
                    <a16:creationId xmlns:a16="http://schemas.microsoft.com/office/drawing/2014/main" id="{077132C1-2C17-99B0-79ED-30791841E72C}"/>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6280941" y="4714102"/>
                <a:ext cx="914400" cy="914400"/>
              </a:xfrm>
              <a:prstGeom prst="rect">
                <a:avLst/>
              </a:prstGeom>
            </p:spPr>
          </p:pic>
        </p:grpSp>
        <p:pic>
          <p:nvPicPr>
            <p:cNvPr id="31" name="Graphic 30" descr="Arrow: Slight curve with solid fill">
              <a:extLst>
                <a:ext uri="{FF2B5EF4-FFF2-40B4-BE49-F238E27FC236}">
                  <a16:creationId xmlns:a16="http://schemas.microsoft.com/office/drawing/2014/main" id="{C001737E-51B8-C5F8-67BA-F6B71C7C1D06}"/>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4"/>
                </a:ext>
              </a:extLst>
            </a:blip>
            <a:stretch>
              <a:fillRect/>
            </a:stretch>
          </p:blipFill>
          <p:spPr>
            <a:xfrm>
              <a:off x="11005634" y="4731603"/>
              <a:ext cx="914400" cy="914400"/>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0-#ppt_w/2"/>
                                          </p:val>
                                        </p:tav>
                                        <p:tav tm="100000">
                                          <p:val>
                                            <p:strVal val="#ppt_x"/>
                                          </p:val>
                                        </p:tav>
                                      </p:tavLst>
                                    </p:anim>
                                    <p:anim calcmode="lin" valueType="num">
                                      <p:cBhvr additive="base">
                                        <p:cTn id="14"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679927" y="491437"/>
            <a:ext cx="15608073" cy="1074525"/>
          </a:xfrm>
          <a:custGeom>
            <a:avLst/>
            <a:gdLst/>
            <a:ahLst/>
            <a:cxnLst/>
            <a:rect l="l" t="t" r="r" b="b"/>
            <a:pathLst>
              <a:path w="15608073" h="1074525">
                <a:moveTo>
                  <a:pt x="0" y="0"/>
                </a:moveTo>
                <a:lnTo>
                  <a:pt x="15608073" y="0"/>
                </a:lnTo>
                <a:lnTo>
                  <a:pt x="15608073" y="1074526"/>
                </a:lnTo>
                <a:lnTo>
                  <a:pt x="0" y="1074526"/>
                </a:lnTo>
                <a:lnTo>
                  <a:pt x="0" y="0"/>
                </a:lnTo>
                <a:close/>
              </a:path>
            </a:pathLst>
          </a:custGeom>
          <a:blipFill>
            <a:blip r:embed="rId3">
              <a:extLst>
                <a:ext uri="{96DAC541-7B7A-43D3-8B79-37D633B846F1}">
                  <asvg:svgBlip xmlns:asvg="http://schemas.microsoft.com/office/drawing/2016/SVG/main" xmlns="" r:embed="rId4"/>
                </a:ext>
              </a:extLst>
            </a:blip>
            <a:stretch>
              <a:fillRect b="-27559"/>
            </a:stretch>
          </a:blipFill>
        </p:spPr>
        <p:txBody>
          <a:bodyPr/>
          <a:lstStyle/>
          <a:p>
            <a:endParaRPr lang="vi-VN"/>
          </a:p>
        </p:txBody>
      </p:sp>
      <p:grpSp>
        <p:nvGrpSpPr>
          <p:cNvPr id="3" name="Group 3"/>
          <p:cNvGrpSpPr/>
          <p:nvPr/>
        </p:nvGrpSpPr>
        <p:grpSpPr>
          <a:xfrm>
            <a:off x="0" y="17942"/>
            <a:ext cx="2874195" cy="2021515"/>
            <a:chOff x="0" y="0"/>
            <a:chExt cx="3832260" cy="2695354"/>
          </a:xfrm>
        </p:grpSpPr>
        <p:sp>
          <p:nvSpPr>
            <p:cNvPr id="4" name="Freeform 4"/>
            <p:cNvSpPr/>
            <p:nvPr/>
          </p:nvSpPr>
          <p:spPr>
            <a:xfrm>
              <a:off x="0" y="0"/>
              <a:ext cx="3832225" cy="2695321"/>
            </a:xfrm>
            <a:custGeom>
              <a:avLst/>
              <a:gdLst/>
              <a:ahLst/>
              <a:cxnLst/>
              <a:rect l="l" t="t" r="r" b="b"/>
              <a:pathLst>
                <a:path w="3832225" h="2695321">
                  <a:moveTo>
                    <a:pt x="0" y="0"/>
                  </a:moveTo>
                  <a:lnTo>
                    <a:pt x="3832225" y="0"/>
                  </a:lnTo>
                  <a:lnTo>
                    <a:pt x="3832225" y="2695321"/>
                  </a:lnTo>
                  <a:lnTo>
                    <a:pt x="0" y="2695321"/>
                  </a:lnTo>
                  <a:lnTo>
                    <a:pt x="0" y="0"/>
                  </a:lnTo>
                  <a:close/>
                </a:path>
              </a:pathLst>
            </a:custGeom>
            <a:blipFill>
              <a:blip r:embed="rId5"/>
              <a:stretch>
                <a:fillRect l="-72" r="-73" b="-1"/>
              </a:stretch>
            </a:blipFill>
          </p:spPr>
          <p:txBody>
            <a:bodyPr/>
            <a:lstStyle/>
            <a:p>
              <a:endParaRPr lang="vi-VN"/>
            </a:p>
          </p:txBody>
        </p:sp>
      </p:grpSp>
      <p:sp>
        <p:nvSpPr>
          <p:cNvPr id="5" name="TextBox 5"/>
          <p:cNvSpPr txBox="1"/>
          <p:nvPr/>
        </p:nvSpPr>
        <p:spPr>
          <a:xfrm>
            <a:off x="8096958" y="1729895"/>
            <a:ext cx="3083000" cy="619125"/>
          </a:xfrm>
          <a:prstGeom prst="rect">
            <a:avLst/>
          </a:prstGeom>
        </p:spPr>
        <p:txBody>
          <a:bodyPr lIns="0" tIns="0" rIns="0" bIns="0" rtlCol="0" anchor="t">
            <a:spAutoFit/>
          </a:bodyPr>
          <a:lstStyle/>
          <a:p>
            <a:pPr algn="ctr">
              <a:lnSpc>
                <a:spcPts val="4920"/>
              </a:lnSpc>
            </a:pPr>
            <a:r>
              <a:rPr lang="en-US" sz="4100">
                <a:solidFill>
                  <a:srgbClr val="000000"/>
                </a:solidFill>
                <a:latin typeface="Montserrat Bold"/>
              </a:rPr>
              <a:t>Apriori</a:t>
            </a:r>
          </a:p>
        </p:txBody>
      </p:sp>
      <p:sp>
        <p:nvSpPr>
          <p:cNvPr id="6" name="TextBox 6"/>
          <p:cNvSpPr txBox="1"/>
          <p:nvPr/>
        </p:nvSpPr>
        <p:spPr>
          <a:xfrm>
            <a:off x="4399239" y="758581"/>
            <a:ext cx="11208717" cy="587863"/>
          </a:xfrm>
          <a:prstGeom prst="rect">
            <a:avLst/>
          </a:prstGeom>
        </p:spPr>
        <p:txBody>
          <a:bodyPr lIns="0" tIns="0" rIns="0" bIns="0" rtlCol="0" anchor="t">
            <a:spAutoFit/>
          </a:bodyPr>
          <a:lstStyle/>
          <a:p>
            <a:pPr algn="ctr">
              <a:lnSpc>
                <a:spcPts val="4536"/>
              </a:lnSpc>
            </a:pPr>
            <a:r>
              <a:rPr lang="en-US" sz="4200" dirty="0">
                <a:solidFill>
                  <a:srgbClr val="FFFFFF"/>
                </a:solidFill>
                <a:latin typeface="Montserrat Bold"/>
              </a:rPr>
              <a:t>CƠ SỞ LÝ THUYẾT </a:t>
            </a:r>
          </a:p>
        </p:txBody>
      </p:sp>
      <p:grpSp>
        <p:nvGrpSpPr>
          <p:cNvPr id="7" name="Group 7"/>
          <p:cNvGrpSpPr/>
          <p:nvPr/>
        </p:nvGrpSpPr>
        <p:grpSpPr>
          <a:xfrm>
            <a:off x="4795524" y="5640828"/>
            <a:ext cx="901163" cy="90116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00"/>
            </a:solidFill>
          </p:spPr>
          <p:txBody>
            <a:bodyPr anchor="ctr"/>
            <a:lstStyle/>
            <a:p>
              <a:pPr algn="ctr"/>
              <a:r>
                <a:rPr lang="vi-VN" sz="3200" b="1" dirty="0">
                  <a:solidFill>
                    <a:schemeClr val="bg1"/>
                  </a:solidFill>
                </a:rPr>
                <a:t>Ø</a:t>
              </a:r>
              <a:endParaRPr lang="vi-VN" b="1" dirty="0">
                <a:solidFill>
                  <a:schemeClr val="bg1"/>
                </a:solidFill>
              </a:endParaRPr>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3249"/>
                </a:lnSpc>
              </a:pPr>
              <a:endParaRPr dirty="0">
                <a:latin typeface="Montserrat Bold" panose="00000800000000000000" pitchFamily="2" charset="0"/>
              </a:endParaRPr>
            </a:p>
          </p:txBody>
        </p:sp>
      </p:grpSp>
      <p:grpSp>
        <p:nvGrpSpPr>
          <p:cNvPr id="86" name="Group 85">
            <a:extLst>
              <a:ext uri="{FF2B5EF4-FFF2-40B4-BE49-F238E27FC236}">
                <a16:creationId xmlns:a16="http://schemas.microsoft.com/office/drawing/2014/main" id="{61ECA14D-5FB4-665B-7AE1-738DC4C7E5EA}"/>
              </a:ext>
            </a:extLst>
          </p:cNvPr>
          <p:cNvGrpSpPr/>
          <p:nvPr/>
        </p:nvGrpSpPr>
        <p:grpSpPr>
          <a:xfrm>
            <a:off x="5696687" y="3899226"/>
            <a:ext cx="2196563" cy="4375549"/>
            <a:chOff x="5696687" y="3899226"/>
            <a:chExt cx="2196563" cy="4375549"/>
          </a:xfrm>
        </p:grpSpPr>
        <p:grpSp>
          <p:nvGrpSpPr>
            <p:cNvPr id="10" name="Group 10"/>
            <p:cNvGrpSpPr/>
            <p:nvPr/>
          </p:nvGrpSpPr>
          <p:grpSpPr>
            <a:xfrm>
              <a:off x="6992087" y="3899226"/>
              <a:ext cx="901163" cy="90116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00"/>
              </a:solidFill>
            </p:spPr>
            <p:txBody>
              <a:bodyPr/>
              <a:lstStyle/>
              <a:p>
                <a:endParaRPr lang="vi-VN"/>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3249"/>
                  </a:lnSpc>
                </a:pPr>
                <a:r>
                  <a:rPr lang="en-US" sz="2499">
                    <a:solidFill>
                      <a:srgbClr val="FFFEFE"/>
                    </a:solidFill>
                    <a:latin typeface="Arimo Bold"/>
                  </a:rPr>
                  <a:t>A</a:t>
                </a:r>
              </a:p>
            </p:txBody>
          </p:sp>
        </p:grpSp>
        <p:grpSp>
          <p:nvGrpSpPr>
            <p:cNvPr id="13" name="Group 13"/>
            <p:cNvGrpSpPr/>
            <p:nvPr/>
          </p:nvGrpSpPr>
          <p:grpSpPr>
            <a:xfrm>
              <a:off x="6992087" y="5056965"/>
              <a:ext cx="901163" cy="90116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00"/>
              </a:solidFill>
            </p:spPr>
            <p:txBody>
              <a:bodyPr/>
              <a:lstStyle/>
              <a:p>
                <a:endParaRPr lang="vi-VN"/>
              </a:p>
            </p:txBody>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3249"/>
                  </a:lnSpc>
                </a:pPr>
                <a:r>
                  <a:rPr lang="en-US" sz="2499">
                    <a:solidFill>
                      <a:srgbClr val="FFFEFE"/>
                    </a:solidFill>
                    <a:latin typeface="Arimo Bold"/>
                  </a:rPr>
                  <a:t>B</a:t>
                </a:r>
              </a:p>
            </p:txBody>
          </p:sp>
        </p:grpSp>
        <p:grpSp>
          <p:nvGrpSpPr>
            <p:cNvPr id="16" name="Group 16"/>
            <p:cNvGrpSpPr/>
            <p:nvPr/>
          </p:nvGrpSpPr>
          <p:grpSpPr>
            <a:xfrm>
              <a:off x="6992087" y="6214704"/>
              <a:ext cx="901163" cy="90116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00"/>
              </a:solidFill>
            </p:spPr>
            <p:txBody>
              <a:bodyPr/>
              <a:lstStyle/>
              <a:p>
                <a:endParaRPr lang="vi-VN"/>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3249"/>
                  </a:lnSpc>
                </a:pPr>
                <a:r>
                  <a:rPr lang="en-US" sz="2499">
                    <a:solidFill>
                      <a:srgbClr val="FFFEFE"/>
                    </a:solidFill>
                    <a:latin typeface="Arimo Bold"/>
                  </a:rPr>
                  <a:t>C</a:t>
                </a:r>
              </a:p>
            </p:txBody>
          </p:sp>
        </p:grpSp>
        <p:grpSp>
          <p:nvGrpSpPr>
            <p:cNvPr id="19" name="Group 19"/>
            <p:cNvGrpSpPr/>
            <p:nvPr/>
          </p:nvGrpSpPr>
          <p:grpSpPr>
            <a:xfrm>
              <a:off x="6992087" y="7373612"/>
              <a:ext cx="901163" cy="901163"/>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00"/>
              </a:solidFill>
            </p:spPr>
            <p:txBody>
              <a:bodyPr/>
              <a:lstStyle/>
              <a:p>
                <a:endParaRPr lang="vi-VN"/>
              </a:p>
            </p:txBody>
          </p:sp>
          <p:sp>
            <p:nvSpPr>
              <p:cNvPr id="21" name="TextBox 21"/>
              <p:cNvSpPr txBox="1"/>
              <p:nvPr/>
            </p:nvSpPr>
            <p:spPr>
              <a:xfrm>
                <a:off x="76200" y="38100"/>
                <a:ext cx="660400" cy="698500"/>
              </a:xfrm>
              <a:prstGeom prst="rect">
                <a:avLst/>
              </a:prstGeom>
            </p:spPr>
            <p:txBody>
              <a:bodyPr lIns="50800" tIns="50800" rIns="50800" bIns="50800" rtlCol="0" anchor="ctr"/>
              <a:lstStyle/>
              <a:p>
                <a:pPr algn="ctr">
                  <a:lnSpc>
                    <a:spcPts val="3249"/>
                  </a:lnSpc>
                </a:pPr>
                <a:r>
                  <a:rPr lang="en-US" sz="2499">
                    <a:solidFill>
                      <a:srgbClr val="FFFEFE"/>
                    </a:solidFill>
                    <a:latin typeface="Arimo Bold"/>
                  </a:rPr>
                  <a:t>D</a:t>
                </a:r>
              </a:p>
            </p:txBody>
          </p:sp>
        </p:grpSp>
        <p:sp>
          <p:nvSpPr>
            <p:cNvPr id="22" name="AutoShape 22"/>
            <p:cNvSpPr/>
            <p:nvPr/>
          </p:nvSpPr>
          <p:spPr>
            <a:xfrm flipV="1">
              <a:off x="5696687" y="4349808"/>
              <a:ext cx="1295400" cy="1741602"/>
            </a:xfrm>
            <a:prstGeom prst="line">
              <a:avLst/>
            </a:prstGeom>
            <a:ln w="38100" cap="flat">
              <a:solidFill>
                <a:srgbClr val="000000"/>
              </a:solidFill>
              <a:prstDash val="solid"/>
              <a:headEnd type="none" w="sm" len="sm"/>
              <a:tailEnd type="triangle" w="lg" len="med"/>
            </a:ln>
          </p:spPr>
          <p:txBody>
            <a:bodyPr/>
            <a:lstStyle/>
            <a:p>
              <a:endParaRPr lang="vi-VN"/>
            </a:p>
          </p:txBody>
        </p:sp>
        <p:sp>
          <p:nvSpPr>
            <p:cNvPr id="23" name="AutoShape 23"/>
            <p:cNvSpPr/>
            <p:nvPr/>
          </p:nvSpPr>
          <p:spPr>
            <a:xfrm flipV="1">
              <a:off x="5696687" y="5507546"/>
              <a:ext cx="1295400" cy="583863"/>
            </a:xfrm>
            <a:prstGeom prst="line">
              <a:avLst/>
            </a:prstGeom>
            <a:ln w="38100" cap="flat">
              <a:solidFill>
                <a:srgbClr val="000000"/>
              </a:solidFill>
              <a:prstDash val="solid"/>
              <a:headEnd type="none" w="sm" len="sm"/>
              <a:tailEnd type="triangle" w="lg" len="med"/>
            </a:ln>
          </p:spPr>
          <p:txBody>
            <a:bodyPr/>
            <a:lstStyle/>
            <a:p>
              <a:endParaRPr lang="vi-VN"/>
            </a:p>
          </p:txBody>
        </p:sp>
        <p:sp>
          <p:nvSpPr>
            <p:cNvPr id="24" name="AutoShape 24"/>
            <p:cNvSpPr/>
            <p:nvPr/>
          </p:nvSpPr>
          <p:spPr>
            <a:xfrm>
              <a:off x="5696687" y="6091409"/>
              <a:ext cx="1295400" cy="573876"/>
            </a:xfrm>
            <a:prstGeom prst="line">
              <a:avLst/>
            </a:prstGeom>
            <a:ln w="38100" cap="flat">
              <a:solidFill>
                <a:srgbClr val="000000"/>
              </a:solidFill>
              <a:prstDash val="solid"/>
              <a:headEnd type="none" w="sm" len="sm"/>
              <a:tailEnd type="triangle" w="lg" len="med"/>
            </a:ln>
          </p:spPr>
          <p:txBody>
            <a:bodyPr/>
            <a:lstStyle/>
            <a:p>
              <a:endParaRPr lang="vi-VN"/>
            </a:p>
          </p:txBody>
        </p:sp>
        <p:sp>
          <p:nvSpPr>
            <p:cNvPr id="25" name="AutoShape 25"/>
            <p:cNvSpPr/>
            <p:nvPr/>
          </p:nvSpPr>
          <p:spPr>
            <a:xfrm>
              <a:off x="5696687" y="6091409"/>
              <a:ext cx="1295400" cy="1732784"/>
            </a:xfrm>
            <a:prstGeom prst="line">
              <a:avLst/>
            </a:prstGeom>
            <a:ln w="38100" cap="flat">
              <a:solidFill>
                <a:srgbClr val="000000"/>
              </a:solidFill>
              <a:prstDash val="solid"/>
              <a:headEnd type="none" w="sm" len="sm"/>
              <a:tailEnd type="triangle" w="lg" len="med"/>
            </a:ln>
          </p:spPr>
          <p:txBody>
            <a:bodyPr/>
            <a:lstStyle/>
            <a:p>
              <a:endParaRPr lang="vi-VN"/>
            </a:p>
          </p:txBody>
        </p:sp>
      </p:grpSp>
      <p:grpSp>
        <p:nvGrpSpPr>
          <p:cNvPr id="87" name="Group 86">
            <a:extLst>
              <a:ext uri="{FF2B5EF4-FFF2-40B4-BE49-F238E27FC236}">
                <a16:creationId xmlns:a16="http://schemas.microsoft.com/office/drawing/2014/main" id="{C1F7BA26-E9F7-FE69-CCDD-6BF70A5A07BA}"/>
              </a:ext>
            </a:extLst>
          </p:cNvPr>
          <p:cNvGrpSpPr/>
          <p:nvPr/>
        </p:nvGrpSpPr>
        <p:grpSpPr>
          <a:xfrm>
            <a:off x="7893249" y="2730020"/>
            <a:ext cx="2195017" cy="6713961"/>
            <a:chOff x="7893249" y="2730020"/>
            <a:chExt cx="2195017" cy="6713961"/>
          </a:xfrm>
        </p:grpSpPr>
        <p:grpSp>
          <p:nvGrpSpPr>
            <p:cNvPr id="26" name="Group 26"/>
            <p:cNvGrpSpPr/>
            <p:nvPr/>
          </p:nvGrpSpPr>
          <p:grpSpPr>
            <a:xfrm>
              <a:off x="9187103" y="5068432"/>
              <a:ext cx="901163" cy="901163"/>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00"/>
              </a:solidFill>
            </p:spPr>
            <p:txBody>
              <a:bodyPr/>
              <a:lstStyle/>
              <a:p>
                <a:endParaRPr lang="vi-VN"/>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3249"/>
                  </a:lnSpc>
                </a:pPr>
                <a:r>
                  <a:rPr lang="en-US" sz="2499" dirty="0">
                    <a:solidFill>
                      <a:srgbClr val="FFFEFE"/>
                    </a:solidFill>
                    <a:latin typeface="Arimo Bold"/>
                  </a:rPr>
                  <a:t>AD</a:t>
                </a:r>
              </a:p>
            </p:txBody>
          </p:sp>
        </p:grpSp>
        <p:grpSp>
          <p:nvGrpSpPr>
            <p:cNvPr id="29" name="Group 29"/>
            <p:cNvGrpSpPr/>
            <p:nvPr/>
          </p:nvGrpSpPr>
          <p:grpSpPr>
            <a:xfrm>
              <a:off x="9187103" y="6226171"/>
              <a:ext cx="901163" cy="901163"/>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00"/>
              </a:solidFill>
            </p:spPr>
            <p:txBody>
              <a:bodyPr/>
              <a:lstStyle/>
              <a:p>
                <a:endParaRPr lang="vi-VN"/>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3249"/>
                  </a:lnSpc>
                </a:pPr>
                <a:r>
                  <a:rPr lang="en-US" sz="2499">
                    <a:solidFill>
                      <a:srgbClr val="FFFEFE"/>
                    </a:solidFill>
                    <a:latin typeface="Arimo Bold"/>
                  </a:rPr>
                  <a:t>BC</a:t>
                </a:r>
              </a:p>
            </p:txBody>
          </p:sp>
        </p:grpSp>
        <p:grpSp>
          <p:nvGrpSpPr>
            <p:cNvPr id="32" name="Group 32"/>
            <p:cNvGrpSpPr/>
            <p:nvPr/>
          </p:nvGrpSpPr>
          <p:grpSpPr>
            <a:xfrm>
              <a:off x="9187103" y="7383910"/>
              <a:ext cx="901163" cy="901163"/>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00"/>
              </a:solidFill>
            </p:spPr>
            <p:txBody>
              <a:bodyPr/>
              <a:lstStyle/>
              <a:p>
                <a:endParaRPr lang="vi-VN"/>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3249"/>
                  </a:lnSpc>
                </a:pPr>
                <a:r>
                  <a:rPr lang="en-US" sz="2499">
                    <a:solidFill>
                      <a:srgbClr val="FFFEFE"/>
                    </a:solidFill>
                    <a:latin typeface="Arimo Bold"/>
                  </a:rPr>
                  <a:t>BD</a:t>
                </a:r>
              </a:p>
            </p:txBody>
          </p:sp>
        </p:grpSp>
        <p:grpSp>
          <p:nvGrpSpPr>
            <p:cNvPr id="35" name="Group 35"/>
            <p:cNvGrpSpPr/>
            <p:nvPr/>
          </p:nvGrpSpPr>
          <p:grpSpPr>
            <a:xfrm>
              <a:off x="9187103" y="8542818"/>
              <a:ext cx="901163" cy="901163"/>
              <a:chOff x="0" y="0"/>
              <a:chExt cx="812800" cy="812800"/>
            </a:xfrm>
          </p:grpSpPr>
          <p:sp>
            <p:nvSpPr>
              <p:cNvPr id="36" name="Freeform 3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00"/>
              </a:solidFill>
            </p:spPr>
            <p:txBody>
              <a:bodyPr/>
              <a:lstStyle/>
              <a:p>
                <a:endParaRPr lang="vi-VN"/>
              </a:p>
            </p:txBody>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3249"/>
                  </a:lnSpc>
                </a:pPr>
                <a:r>
                  <a:rPr lang="en-US" sz="2499">
                    <a:solidFill>
                      <a:srgbClr val="FFFEFE"/>
                    </a:solidFill>
                    <a:latin typeface="Arimo Bold"/>
                  </a:rPr>
                  <a:t>CD</a:t>
                </a:r>
              </a:p>
            </p:txBody>
          </p:sp>
        </p:grpSp>
        <p:grpSp>
          <p:nvGrpSpPr>
            <p:cNvPr id="38" name="Group 38"/>
            <p:cNvGrpSpPr/>
            <p:nvPr/>
          </p:nvGrpSpPr>
          <p:grpSpPr>
            <a:xfrm>
              <a:off x="9187103" y="3910095"/>
              <a:ext cx="901163" cy="901163"/>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00"/>
              </a:solidFill>
            </p:spPr>
            <p:txBody>
              <a:bodyPr/>
              <a:lstStyle/>
              <a:p>
                <a:endParaRPr lang="vi-VN"/>
              </a:p>
            </p:txBody>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3249"/>
                  </a:lnSpc>
                </a:pPr>
                <a:r>
                  <a:rPr lang="en-US" sz="2499">
                    <a:solidFill>
                      <a:srgbClr val="FFFEFE"/>
                    </a:solidFill>
                    <a:latin typeface="Arimo Bold"/>
                  </a:rPr>
                  <a:t>AC</a:t>
                </a:r>
              </a:p>
            </p:txBody>
          </p:sp>
        </p:grpSp>
        <p:grpSp>
          <p:nvGrpSpPr>
            <p:cNvPr id="41" name="Group 41"/>
            <p:cNvGrpSpPr/>
            <p:nvPr/>
          </p:nvGrpSpPr>
          <p:grpSpPr>
            <a:xfrm>
              <a:off x="9187103" y="2730020"/>
              <a:ext cx="901163" cy="901163"/>
              <a:chOff x="0" y="0"/>
              <a:chExt cx="812800" cy="812800"/>
            </a:xfrm>
          </p:grpSpPr>
          <p:sp>
            <p:nvSpPr>
              <p:cNvPr id="42" name="Freeform 4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00"/>
              </a:solidFill>
            </p:spPr>
            <p:txBody>
              <a:bodyPr/>
              <a:lstStyle/>
              <a:p>
                <a:endParaRPr lang="vi-VN"/>
              </a:p>
            </p:txBody>
          </p:sp>
          <p:sp>
            <p:nvSpPr>
              <p:cNvPr id="43" name="TextBox 43"/>
              <p:cNvSpPr txBox="1"/>
              <p:nvPr/>
            </p:nvSpPr>
            <p:spPr>
              <a:xfrm>
                <a:off x="76200" y="38100"/>
                <a:ext cx="660400" cy="698500"/>
              </a:xfrm>
              <a:prstGeom prst="rect">
                <a:avLst/>
              </a:prstGeom>
            </p:spPr>
            <p:txBody>
              <a:bodyPr lIns="50800" tIns="50800" rIns="50800" bIns="50800" rtlCol="0" anchor="ctr"/>
              <a:lstStyle/>
              <a:p>
                <a:pPr algn="ctr">
                  <a:lnSpc>
                    <a:spcPts val="3249"/>
                  </a:lnSpc>
                </a:pPr>
                <a:r>
                  <a:rPr lang="en-US" sz="2499" dirty="0">
                    <a:solidFill>
                      <a:srgbClr val="FFFEFE"/>
                    </a:solidFill>
                    <a:latin typeface="Arimo Bold"/>
                  </a:rPr>
                  <a:t>AB</a:t>
                </a:r>
              </a:p>
            </p:txBody>
          </p:sp>
        </p:grpSp>
        <p:sp>
          <p:nvSpPr>
            <p:cNvPr id="44" name="AutoShape 44"/>
            <p:cNvSpPr/>
            <p:nvPr/>
          </p:nvSpPr>
          <p:spPr>
            <a:xfrm flipV="1">
              <a:off x="7893249" y="3180601"/>
              <a:ext cx="1293854" cy="1169206"/>
            </a:xfrm>
            <a:prstGeom prst="line">
              <a:avLst/>
            </a:prstGeom>
            <a:ln w="38100" cap="flat">
              <a:solidFill>
                <a:srgbClr val="000000"/>
              </a:solidFill>
              <a:prstDash val="solid"/>
              <a:headEnd type="none" w="sm" len="sm"/>
              <a:tailEnd type="triangle" w="lg" len="med"/>
            </a:ln>
          </p:spPr>
          <p:txBody>
            <a:bodyPr/>
            <a:lstStyle/>
            <a:p>
              <a:endParaRPr lang="vi-VN"/>
            </a:p>
          </p:txBody>
        </p:sp>
        <p:sp>
          <p:nvSpPr>
            <p:cNvPr id="45" name="AutoShape 45"/>
            <p:cNvSpPr/>
            <p:nvPr/>
          </p:nvSpPr>
          <p:spPr>
            <a:xfrm>
              <a:off x="7893249" y="4349808"/>
              <a:ext cx="1293854" cy="10868"/>
            </a:xfrm>
            <a:prstGeom prst="line">
              <a:avLst/>
            </a:prstGeom>
            <a:ln w="38100" cap="flat">
              <a:solidFill>
                <a:srgbClr val="000000"/>
              </a:solidFill>
              <a:prstDash val="solid"/>
              <a:headEnd type="none" w="sm" len="sm"/>
              <a:tailEnd type="triangle" w="lg" len="med"/>
            </a:ln>
          </p:spPr>
          <p:txBody>
            <a:bodyPr/>
            <a:lstStyle/>
            <a:p>
              <a:endParaRPr lang="vi-VN"/>
            </a:p>
          </p:txBody>
        </p:sp>
        <p:sp>
          <p:nvSpPr>
            <p:cNvPr id="46" name="AutoShape 46"/>
            <p:cNvSpPr/>
            <p:nvPr/>
          </p:nvSpPr>
          <p:spPr>
            <a:xfrm>
              <a:off x="7893249" y="4349808"/>
              <a:ext cx="1293854" cy="1169206"/>
            </a:xfrm>
            <a:prstGeom prst="line">
              <a:avLst/>
            </a:prstGeom>
            <a:ln w="38100" cap="flat">
              <a:solidFill>
                <a:srgbClr val="000000"/>
              </a:solidFill>
              <a:prstDash val="solid"/>
              <a:headEnd type="none" w="sm" len="sm"/>
              <a:tailEnd type="triangle" w="lg" len="med"/>
            </a:ln>
          </p:spPr>
          <p:txBody>
            <a:bodyPr/>
            <a:lstStyle/>
            <a:p>
              <a:endParaRPr lang="vi-VN"/>
            </a:p>
          </p:txBody>
        </p:sp>
        <p:sp>
          <p:nvSpPr>
            <p:cNvPr id="47" name="AutoShape 47"/>
            <p:cNvSpPr/>
            <p:nvPr/>
          </p:nvSpPr>
          <p:spPr>
            <a:xfrm flipV="1">
              <a:off x="7893249" y="3376384"/>
              <a:ext cx="1293854" cy="2131163"/>
            </a:xfrm>
            <a:prstGeom prst="line">
              <a:avLst/>
            </a:prstGeom>
            <a:ln w="38100" cap="flat">
              <a:solidFill>
                <a:srgbClr val="000000"/>
              </a:solidFill>
              <a:prstDash val="solid"/>
              <a:headEnd type="none" w="sm" len="sm"/>
              <a:tailEnd type="triangle" w="lg" len="med"/>
            </a:ln>
          </p:spPr>
          <p:txBody>
            <a:bodyPr/>
            <a:lstStyle/>
            <a:p>
              <a:endParaRPr lang="vi-VN"/>
            </a:p>
          </p:txBody>
        </p:sp>
        <p:sp>
          <p:nvSpPr>
            <p:cNvPr id="48" name="AutoShape 48"/>
            <p:cNvSpPr/>
            <p:nvPr/>
          </p:nvSpPr>
          <p:spPr>
            <a:xfrm>
              <a:off x="7893249" y="5507546"/>
              <a:ext cx="1293854" cy="1169206"/>
            </a:xfrm>
            <a:prstGeom prst="line">
              <a:avLst/>
            </a:prstGeom>
            <a:ln w="38100" cap="flat">
              <a:solidFill>
                <a:srgbClr val="000000"/>
              </a:solidFill>
              <a:prstDash val="solid"/>
              <a:headEnd type="none" w="sm" len="sm"/>
              <a:tailEnd type="triangle" w="lg" len="med"/>
            </a:ln>
          </p:spPr>
          <p:txBody>
            <a:bodyPr/>
            <a:lstStyle/>
            <a:p>
              <a:endParaRPr lang="vi-VN"/>
            </a:p>
          </p:txBody>
        </p:sp>
        <p:sp>
          <p:nvSpPr>
            <p:cNvPr id="49" name="AutoShape 49"/>
            <p:cNvSpPr/>
            <p:nvPr/>
          </p:nvSpPr>
          <p:spPr>
            <a:xfrm flipV="1">
              <a:off x="7893249" y="4360676"/>
              <a:ext cx="1293854" cy="2304609"/>
            </a:xfrm>
            <a:prstGeom prst="line">
              <a:avLst/>
            </a:prstGeom>
            <a:ln w="38100" cap="flat">
              <a:solidFill>
                <a:srgbClr val="000000"/>
              </a:solidFill>
              <a:prstDash val="solid"/>
              <a:headEnd type="none" w="sm" len="sm"/>
              <a:tailEnd type="triangle" w="lg" len="med"/>
            </a:ln>
          </p:spPr>
          <p:txBody>
            <a:bodyPr/>
            <a:lstStyle/>
            <a:p>
              <a:endParaRPr lang="vi-VN"/>
            </a:p>
          </p:txBody>
        </p:sp>
        <p:sp>
          <p:nvSpPr>
            <p:cNvPr id="50" name="AutoShape 50"/>
            <p:cNvSpPr/>
            <p:nvPr/>
          </p:nvSpPr>
          <p:spPr>
            <a:xfrm>
              <a:off x="7893249" y="6665285"/>
              <a:ext cx="1293854" cy="11467"/>
            </a:xfrm>
            <a:prstGeom prst="line">
              <a:avLst/>
            </a:prstGeom>
            <a:ln w="38100" cap="flat">
              <a:solidFill>
                <a:srgbClr val="000000"/>
              </a:solidFill>
              <a:prstDash val="solid"/>
              <a:headEnd type="none" w="sm" len="sm"/>
              <a:tailEnd type="triangle" w="lg" len="med"/>
            </a:ln>
          </p:spPr>
          <p:txBody>
            <a:bodyPr/>
            <a:lstStyle/>
            <a:p>
              <a:endParaRPr lang="vi-VN"/>
            </a:p>
          </p:txBody>
        </p:sp>
        <p:sp>
          <p:nvSpPr>
            <p:cNvPr id="51" name="AutoShape 51"/>
            <p:cNvSpPr/>
            <p:nvPr/>
          </p:nvSpPr>
          <p:spPr>
            <a:xfrm>
              <a:off x="7893249" y="6665285"/>
              <a:ext cx="1293854" cy="2328114"/>
            </a:xfrm>
            <a:prstGeom prst="line">
              <a:avLst/>
            </a:prstGeom>
            <a:ln w="38100" cap="flat">
              <a:solidFill>
                <a:srgbClr val="000000"/>
              </a:solidFill>
              <a:prstDash val="solid"/>
              <a:headEnd type="none" w="sm" len="sm"/>
              <a:tailEnd type="triangle" w="lg" len="med"/>
            </a:ln>
          </p:spPr>
          <p:txBody>
            <a:bodyPr/>
            <a:lstStyle/>
            <a:p>
              <a:endParaRPr lang="vi-VN"/>
            </a:p>
          </p:txBody>
        </p:sp>
        <p:sp>
          <p:nvSpPr>
            <p:cNvPr id="52" name="AutoShape 52"/>
            <p:cNvSpPr/>
            <p:nvPr/>
          </p:nvSpPr>
          <p:spPr>
            <a:xfrm>
              <a:off x="7893249" y="7824193"/>
              <a:ext cx="1293854" cy="1169206"/>
            </a:xfrm>
            <a:prstGeom prst="line">
              <a:avLst/>
            </a:prstGeom>
            <a:ln w="38100" cap="flat">
              <a:solidFill>
                <a:srgbClr val="000000"/>
              </a:solidFill>
              <a:prstDash val="solid"/>
              <a:headEnd type="none" w="sm" len="sm"/>
              <a:tailEnd type="triangle" w="lg" len="med"/>
            </a:ln>
          </p:spPr>
          <p:txBody>
            <a:bodyPr/>
            <a:lstStyle/>
            <a:p>
              <a:endParaRPr lang="vi-VN"/>
            </a:p>
          </p:txBody>
        </p:sp>
        <p:sp>
          <p:nvSpPr>
            <p:cNvPr id="53" name="AutoShape 53"/>
            <p:cNvSpPr/>
            <p:nvPr/>
          </p:nvSpPr>
          <p:spPr>
            <a:xfrm>
              <a:off x="7893249" y="7824193"/>
              <a:ext cx="1293854" cy="10298"/>
            </a:xfrm>
            <a:prstGeom prst="line">
              <a:avLst/>
            </a:prstGeom>
            <a:ln w="38100" cap="flat">
              <a:solidFill>
                <a:srgbClr val="000000"/>
              </a:solidFill>
              <a:prstDash val="solid"/>
              <a:headEnd type="none" w="sm" len="sm"/>
              <a:tailEnd type="triangle" w="lg" len="med"/>
            </a:ln>
          </p:spPr>
          <p:txBody>
            <a:bodyPr/>
            <a:lstStyle/>
            <a:p>
              <a:endParaRPr lang="vi-VN"/>
            </a:p>
          </p:txBody>
        </p:sp>
        <p:sp>
          <p:nvSpPr>
            <p:cNvPr id="54" name="AutoShape 54"/>
            <p:cNvSpPr/>
            <p:nvPr/>
          </p:nvSpPr>
          <p:spPr>
            <a:xfrm flipV="1">
              <a:off x="7893249" y="5519014"/>
              <a:ext cx="1293854" cy="2305179"/>
            </a:xfrm>
            <a:prstGeom prst="line">
              <a:avLst/>
            </a:prstGeom>
            <a:ln w="38100" cap="flat">
              <a:solidFill>
                <a:srgbClr val="000000"/>
              </a:solidFill>
              <a:prstDash val="solid"/>
              <a:headEnd type="none" w="sm" len="sm"/>
              <a:tailEnd type="triangle" w="lg" len="med"/>
            </a:ln>
          </p:spPr>
          <p:txBody>
            <a:bodyPr/>
            <a:lstStyle/>
            <a:p>
              <a:endParaRPr lang="vi-VN"/>
            </a:p>
          </p:txBody>
        </p:sp>
      </p:grpSp>
      <p:grpSp>
        <p:nvGrpSpPr>
          <p:cNvPr id="88" name="Group 87">
            <a:extLst>
              <a:ext uri="{FF2B5EF4-FFF2-40B4-BE49-F238E27FC236}">
                <a16:creationId xmlns:a16="http://schemas.microsoft.com/office/drawing/2014/main" id="{D67E8B0D-EE98-F4E8-D15E-3817775656B7}"/>
              </a:ext>
            </a:extLst>
          </p:cNvPr>
          <p:cNvGrpSpPr/>
          <p:nvPr/>
        </p:nvGrpSpPr>
        <p:grpSpPr>
          <a:xfrm>
            <a:off x="10088266" y="3180601"/>
            <a:ext cx="2196563" cy="5812798"/>
            <a:chOff x="10088266" y="3180601"/>
            <a:chExt cx="2196563" cy="5812798"/>
          </a:xfrm>
        </p:grpSpPr>
        <p:grpSp>
          <p:nvGrpSpPr>
            <p:cNvPr id="55" name="Group 55"/>
            <p:cNvGrpSpPr/>
            <p:nvPr/>
          </p:nvGrpSpPr>
          <p:grpSpPr>
            <a:xfrm>
              <a:off x="11383666" y="3899226"/>
              <a:ext cx="901163" cy="901163"/>
              <a:chOff x="0" y="0"/>
              <a:chExt cx="812800" cy="812800"/>
            </a:xfrm>
          </p:grpSpPr>
          <p:sp>
            <p:nvSpPr>
              <p:cNvPr id="56" name="Freeform 5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00"/>
              </a:solidFill>
            </p:spPr>
            <p:txBody>
              <a:bodyPr/>
              <a:lstStyle/>
              <a:p>
                <a:endParaRPr lang="vi-VN"/>
              </a:p>
            </p:txBody>
          </p:sp>
          <p:sp>
            <p:nvSpPr>
              <p:cNvPr id="57" name="TextBox 57"/>
              <p:cNvSpPr txBox="1"/>
              <p:nvPr/>
            </p:nvSpPr>
            <p:spPr>
              <a:xfrm>
                <a:off x="76200" y="38100"/>
                <a:ext cx="660400" cy="698500"/>
              </a:xfrm>
              <a:prstGeom prst="rect">
                <a:avLst/>
              </a:prstGeom>
            </p:spPr>
            <p:txBody>
              <a:bodyPr lIns="50800" tIns="50800" rIns="50800" bIns="50800" rtlCol="0" anchor="ctr"/>
              <a:lstStyle/>
              <a:p>
                <a:pPr algn="ctr">
                  <a:lnSpc>
                    <a:spcPts val="2990"/>
                  </a:lnSpc>
                </a:pPr>
                <a:r>
                  <a:rPr lang="en-US" sz="2000" dirty="0">
                    <a:solidFill>
                      <a:srgbClr val="FFFEFE"/>
                    </a:solidFill>
                    <a:latin typeface="Arimo Bold"/>
                  </a:rPr>
                  <a:t>ABC</a:t>
                </a:r>
              </a:p>
            </p:txBody>
          </p:sp>
        </p:grpSp>
        <p:grpSp>
          <p:nvGrpSpPr>
            <p:cNvPr id="58" name="Group 58"/>
            <p:cNvGrpSpPr/>
            <p:nvPr/>
          </p:nvGrpSpPr>
          <p:grpSpPr>
            <a:xfrm>
              <a:off x="11383666" y="5056965"/>
              <a:ext cx="901163" cy="901163"/>
              <a:chOff x="0" y="0"/>
              <a:chExt cx="812800" cy="812800"/>
            </a:xfrm>
          </p:grpSpPr>
          <p:sp>
            <p:nvSpPr>
              <p:cNvPr id="59" name="Freeform 5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00"/>
              </a:solidFill>
            </p:spPr>
            <p:txBody>
              <a:bodyPr/>
              <a:lstStyle/>
              <a:p>
                <a:endParaRPr lang="vi-VN"/>
              </a:p>
            </p:txBody>
          </p:sp>
          <p:sp>
            <p:nvSpPr>
              <p:cNvPr id="60" name="TextBox 60"/>
              <p:cNvSpPr txBox="1"/>
              <p:nvPr/>
            </p:nvSpPr>
            <p:spPr>
              <a:xfrm>
                <a:off x="76200" y="38100"/>
                <a:ext cx="660400" cy="698500"/>
              </a:xfrm>
              <a:prstGeom prst="rect">
                <a:avLst/>
              </a:prstGeom>
            </p:spPr>
            <p:txBody>
              <a:bodyPr lIns="50800" tIns="50800" rIns="50800" bIns="50800" rtlCol="0" anchor="ctr"/>
              <a:lstStyle/>
              <a:p>
                <a:pPr algn="ctr">
                  <a:lnSpc>
                    <a:spcPts val="2990"/>
                  </a:lnSpc>
                </a:pPr>
                <a:r>
                  <a:rPr lang="en-US" sz="2000" dirty="0">
                    <a:solidFill>
                      <a:srgbClr val="FFFEFE"/>
                    </a:solidFill>
                    <a:latin typeface="Arimo Bold"/>
                  </a:rPr>
                  <a:t>ABD</a:t>
                </a:r>
              </a:p>
            </p:txBody>
          </p:sp>
        </p:grpSp>
        <p:grpSp>
          <p:nvGrpSpPr>
            <p:cNvPr id="61" name="Group 61"/>
            <p:cNvGrpSpPr/>
            <p:nvPr/>
          </p:nvGrpSpPr>
          <p:grpSpPr>
            <a:xfrm>
              <a:off x="11383666" y="6214704"/>
              <a:ext cx="901163" cy="901163"/>
              <a:chOff x="0" y="0"/>
              <a:chExt cx="812800" cy="812800"/>
            </a:xfrm>
          </p:grpSpPr>
          <p:sp>
            <p:nvSpPr>
              <p:cNvPr id="62" name="Freeform 6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00"/>
              </a:solidFill>
            </p:spPr>
            <p:txBody>
              <a:bodyPr/>
              <a:lstStyle/>
              <a:p>
                <a:endParaRPr lang="vi-VN"/>
              </a:p>
            </p:txBody>
          </p:sp>
          <p:sp>
            <p:nvSpPr>
              <p:cNvPr id="63" name="TextBox 63"/>
              <p:cNvSpPr txBox="1"/>
              <p:nvPr/>
            </p:nvSpPr>
            <p:spPr>
              <a:xfrm>
                <a:off x="76200" y="38100"/>
                <a:ext cx="660400" cy="698500"/>
              </a:xfrm>
              <a:prstGeom prst="rect">
                <a:avLst/>
              </a:prstGeom>
            </p:spPr>
            <p:txBody>
              <a:bodyPr lIns="50800" tIns="50800" rIns="50800" bIns="50800" rtlCol="0" anchor="ctr"/>
              <a:lstStyle/>
              <a:p>
                <a:pPr algn="ctr">
                  <a:lnSpc>
                    <a:spcPts val="2990"/>
                  </a:lnSpc>
                </a:pPr>
                <a:r>
                  <a:rPr lang="en-US" sz="2000" dirty="0">
                    <a:solidFill>
                      <a:srgbClr val="FFFEFE"/>
                    </a:solidFill>
                    <a:latin typeface="Arimo Bold"/>
                  </a:rPr>
                  <a:t>ACD</a:t>
                </a:r>
              </a:p>
            </p:txBody>
          </p:sp>
        </p:grpSp>
        <p:grpSp>
          <p:nvGrpSpPr>
            <p:cNvPr id="64" name="Group 64"/>
            <p:cNvGrpSpPr/>
            <p:nvPr/>
          </p:nvGrpSpPr>
          <p:grpSpPr>
            <a:xfrm>
              <a:off x="11383666" y="7373612"/>
              <a:ext cx="901163" cy="901163"/>
              <a:chOff x="0" y="0"/>
              <a:chExt cx="812800" cy="812800"/>
            </a:xfrm>
          </p:grpSpPr>
          <p:sp>
            <p:nvSpPr>
              <p:cNvPr id="65" name="Freeform 6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00"/>
              </a:solidFill>
            </p:spPr>
            <p:txBody>
              <a:bodyPr/>
              <a:lstStyle/>
              <a:p>
                <a:endParaRPr lang="vi-VN"/>
              </a:p>
            </p:txBody>
          </p:sp>
          <p:sp>
            <p:nvSpPr>
              <p:cNvPr id="66" name="TextBox 66"/>
              <p:cNvSpPr txBox="1"/>
              <p:nvPr/>
            </p:nvSpPr>
            <p:spPr>
              <a:xfrm>
                <a:off x="76200" y="38100"/>
                <a:ext cx="660400" cy="698500"/>
              </a:xfrm>
              <a:prstGeom prst="rect">
                <a:avLst/>
              </a:prstGeom>
            </p:spPr>
            <p:txBody>
              <a:bodyPr lIns="50800" tIns="50800" rIns="50800" bIns="50800" rtlCol="0" anchor="ctr"/>
              <a:lstStyle/>
              <a:p>
                <a:pPr algn="ctr">
                  <a:lnSpc>
                    <a:spcPts val="2990"/>
                  </a:lnSpc>
                </a:pPr>
                <a:r>
                  <a:rPr lang="en-US" sz="2000" dirty="0">
                    <a:solidFill>
                      <a:srgbClr val="FFFEFE"/>
                    </a:solidFill>
                    <a:latin typeface="Arimo Bold"/>
                  </a:rPr>
                  <a:t>BCD</a:t>
                </a:r>
              </a:p>
            </p:txBody>
          </p:sp>
        </p:grpSp>
        <p:sp>
          <p:nvSpPr>
            <p:cNvPr id="67" name="AutoShape 67"/>
            <p:cNvSpPr/>
            <p:nvPr/>
          </p:nvSpPr>
          <p:spPr>
            <a:xfrm>
              <a:off x="10088266" y="3180601"/>
              <a:ext cx="1295400" cy="1169206"/>
            </a:xfrm>
            <a:prstGeom prst="line">
              <a:avLst/>
            </a:prstGeom>
            <a:ln w="38100" cap="flat">
              <a:solidFill>
                <a:srgbClr val="000000"/>
              </a:solidFill>
              <a:prstDash val="solid"/>
              <a:headEnd type="none" w="sm" len="sm"/>
              <a:tailEnd type="triangle" w="lg" len="med"/>
            </a:ln>
          </p:spPr>
          <p:txBody>
            <a:bodyPr/>
            <a:lstStyle/>
            <a:p>
              <a:endParaRPr lang="vi-VN"/>
            </a:p>
          </p:txBody>
        </p:sp>
        <p:sp>
          <p:nvSpPr>
            <p:cNvPr id="68" name="AutoShape 68"/>
            <p:cNvSpPr/>
            <p:nvPr/>
          </p:nvSpPr>
          <p:spPr>
            <a:xfrm>
              <a:off x="10088266" y="3180601"/>
              <a:ext cx="1295400" cy="2326945"/>
            </a:xfrm>
            <a:prstGeom prst="line">
              <a:avLst/>
            </a:prstGeom>
            <a:ln w="38100" cap="flat">
              <a:solidFill>
                <a:srgbClr val="000000"/>
              </a:solidFill>
              <a:prstDash val="solid"/>
              <a:headEnd type="none" w="sm" len="sm"/>
              <a:tailEnd type="triangle" w="lg" len="med"/>
            </a:ln>
          </p:spPr>
          <p:txBody>
            <a:bodyPr/>
            <a:lstStyle/>
            <a:p>
              <a:endParaRPr lang="vi-VN"/>
            </a:p>
          </p:txBody>
        </p:sp>
        <p:sp>
          <p:nvSpPr>
            <p:cNvPr id="69" name="AutoShape 69"/>
            <p:cNvSpPr/>
            <p:nvPr/>
          </p:nvSpPr>
          <p:spPr>
            <a:xfrm flipV="1">
              <a:off x="10088266" y="4349808"/>
              <a:ext cx="1295400" cy="10868"/>
            </a:xfrm>
            <a:prstGeom prst="line">
              <a:avLst/>
            </a:prstGeom>
            <a:ln w="38100" cap="flat">
              <a:solidFill>
                <a:srgbClr val="000000"/>
              </a:solidFill>
              <a:prstDash val="solid"/>
              <a:headEnd type="none" w="sm" len="sm"/>
              <a:tailEnd type="triangle" w="lg" len="med"/>
            </a:ln>
          </p:spPr>
          <p:txBody>
            <a:bodyPr/>
            <a:lstStyle/>
            <a:p>
              <a:endParaRPr lang="vi-VN"/>
            </a:p>
          </p:txBody>
        </p:sp>
        <p:sp>
          <p:nvSpPr>
            <p:cNvPr id="70" name="AutoShape 70"/>
            <p:cNvSpPr/>
            <p:nvPr/>
          </p:nvSpPr>
          <p:spPr>
            <a:xfrm>
              <a:off x="10088266" y="4360676"/>
              <a:ext cx="1295400" cy="2304609"/>
            </a:xfrm>
            <a:prstGeom prst="line">
              <a:avLst/>
            </a:prstGeom>
            <a:ln w="38100" cap="flat">
              <a:solidFill>
                <a:srgbClr val="000000"/>
              </a:solidFill>
              <a:prstDash val="solid"/>
              <a:headEnd type="none" w="sm" len="sm"/>
              <a:tailEnd type="triangle" w="lg" len="med"/>
            </a:ln>
          </p:spPr>
          <p:txBody>
            <a:bodyPr/>
            <a:lstStyle/>
            <a:p>
              <a:endParaRPr lang="vi-VN"/>
            </a:p>
          </p:txBody>
        </p:sp>
        <p:sp>
          <p:nvSpPr>
            <p:cNvPr id="71" name="AutoShape 71"/>
            <p:cNvSpPr/>
            <p:nvPr/>
          </p:nvSpPr>
          <p:spPr>
            <a:xfrm flipV="1">
              <a:off x="10088266" y="5507546"/>
              <a:ext cx="1295400" cy="11467"/>
            </a:xfrm>
            <a:prstGeom prst="line">
              <a:avLst/>
            </a:prstGeom>
            <a:ln w="38100" cap="flat">
              <a:solidFill>
                <a:srgbClr val="000000"/>
              </a:solidFill>
              <a:prstDash val="solid"/>
              <a:headEnd type="none" w="sm" len="sm"/>
              <a:tailEnd type="triangle" w="lg" len="med"/>
            </a:ln>
          </p:spPr>
          <p:txBody>
            <a:bodyPr/>
            <a:lstStyle/>
            <a:p>
              <a:endParaRPr lang="vi-VN"/>
            </a:p>
          </p:txBody>
        </p:sp>
        <p:sp>
          <p:nvSpPr>
            <p:cNvPr id="72" name="AutoShape 72"/>
            <p:cNvSpPr/>
            <p:nvPr/>
          </p:nvSpPr>
          <p:spPr>
            <a:xfrm>
              <a:off x="10088266" y="5519014"/>
              <a:ext cx="1295400" cy="1146271"/>
            </a:xfrm>
            <a:prstGeom prst="line">
              <a:avLst/>
            </a:prstGeom>
            <a:ln w="38100" cap="flat">
              <a:solidFill>
                <a:srgbClr val="000000"/>
              </a:solidFill>
              <a:prstDash val="solid"/>
              <a:headEnd type="none" w="sm" len="sm"/>
              <a:tailEnd type="triangle" w="lg" len="med"/>
            </a:ln>
          </p:spPr>
          <p:txBody>
            <a:bodyPr/>
            <a:lstStyle/>
            <a:p>
              <a:endParaRPr lang="vi-VN"/>
            </a:p>
          </p:txBody>
        </p:sp>
        <p:sp>
          <p:nvSpPr>
            <p:cNvPr id="73" name="AutoShape 73"/>
            <p:cNvSpPr/>
            <p:nvPr/>
          </p:nvSpPr>
          <p:spPr>
            <a:xfrm flipV="1">
              <a:off x="10088266" y="4349808"/>
              <a:ext cx="1295400" cy="2326945"/>
            </a:xfrm>
            <a:prstGeom prst="line">
              <a:avLst/>
            </a:prstGeom>
            <a:ln w="38100" cap="flat">
              <a:solidFill>
                <a:srgbClr val="000000"/>
              </a:solidFill>
              <a:prstDash val="solid"/>
              <a:headEnd type="none" w="sm" len="sm"/>
              <a:tailEnd type="triangle" w="lg" len="med"/>
            </a:ln>
          </p:spPr>
          <p:txBody>
            <a:bodyPr/>
            <a:lstStyle/>
            <a:p>
              <a:endParaRPr lang="vi-VN"/>
            </a:p>
          </p:txBody>
        </p:sp>
        <p:sp>
          <p:nvSpPr>
            <p:cNvPr id="74" name="AutoShape 74"/>
            <p:cNvSpPr/>
            <p:nvPr/>
          </p:nvSpPr>
          <p:spPr>
            <a:xfrm>
              <a:off x="10088266" y="6676753"/>
              <a:ext cx="1295400" cy="1147440"/>
            </a:xfrm>
            <a:prstGeom prst="line">
              <a:avLst/>
            </a:prstGeom>
            <a:ln w="38100" cap="flat">
              <a:solidFill>
                <a:srgbClr val="000000"/>
              </a:solidFill>
              <a:prstDash val="solid"/>
              <a:headEnd type="none" w="sm" len="sm"/>
              <a:tailEnd type="triangle" w="lg" len="med"/>
            </a:ln>
          </p:spPr>
          <p:txBody>
            <a:bodyPr/>
            <a:lstStyle/>
            <a:p>
              <a:endParaRPr lang="vi-VN"/>
            </a:p>
          </p:txBody>
        </p:sp>
        <p:sp>
          <p:nvSpPr>
            <p:cNvPr id="75" name="AutoShape 75"/>
            <p:cNvSpPr/>
            <p:nvPr/>
          </p:nvSpPr>
          <p:spPr>
            <a:xfrm flipV="1">
              <a:off x="10088266" y="5507546"/>
              <a:ext cx="1295400" cy="2326945"/>
            </a:xfrm>
            <a:prstGeom prst="line">
              <a:avLst/>
            </a:prstGeom>
            <a:ln w="38100" cap="flat">
              <a:solidFill>
                <a:srgbClr val="000000"/>
              </a:solidFill>
              <a:prstDash val="solid"/>
              <a:headEnd type="none" w="sm" len="sm"/>
              <a:tailEnd type="triangle" w="lg" len="med"/>
            </a:ln>
          </p:spPr>
          <p:txBody>
            <a:bodyPr/>
            <a:lstStyle/>
            <a:p>
              <a:endParaRPr lang="vi-VN"/>
            </a:p>
          </p:txBody>
        </p:sp>
        <p:sp>
          <p:nvSpPr>
            <p:cNvPr id="76" name="AutoShape 76"/>
            <p:cNvSpPr/>
            <p:nvPr/>
          </p:nvSpPr>
          <p:spPr>
            <a:xfrm flipV="1">
              <a:off x="10088266" y="7824193"/>
              <a:ext cx="1295400" cy="10298"/>
            </a:xfrm>
            <a:prstGeom prst="line">
              <a:avLst/>
            </a:prstGeom>
            <a:ln w="38100" cap="flat">
              <a:solidFill>
                <a:srgbClr val="000000"/>
              </a:solidFill>
              <a:prstDash val="solid"/>
              <a:headEnd type="none" w="sm" len="sm"/>
              <a:tailEnd type="triangle" w="lg" len="med"/>
            </a:ln>
          </p:spPr>
          <p:txBody>
            <a:bodyPr/>
            <a:lstStyle/>
            <a:p>
              <a:endParaRPr lang="vi-VN"/>
            </a:p>
          </p:txBody>
        </p:sp>
        <p:sp>
          <p:nvSpPr>
            <p:cNvPr id="77" name="AutoShape 77"/>
            <p:cNvSpPr/>
            <p:nvPr/>
          </p:nvSpPr>
          <p:spPr>
            <a:xfrm flipV="1">
              <a:off x="10088266" y="6665285"/>
              <a:ext cx="1295400" cy="2328114"/>
            </a:xfrm>
            <a:prstGeom prst="line">
              <a:avLst/>
            </a:prstGeom>
            <a:ln w="38100" cap="flat">
              <a:solidFill>
                <a:srgbClr val="000000"/>
              </a:solidFill>
              <a:prstDash val="solid"/>
              <a:headEnd type="none" w="sm" len="sm"/>
              <a:tailEnd type="triangle" w="lg" len="med"/>
            </a:ln>
          </p:spPr>
          <p:txBody>
            <a:bodyPr/>
            <a:lstStyle/>
            <a:p>
              <a:endParaRPr lang="vi-VN"/>
            </a:p>
          </p:txBody>
        </p:sp>
        <p:sp>
          <p:nvSpPr>
            <p:cNvPr id="78" name="AutoShape 78"/>
            <p:cNvSpPr/>
            <p:nvPr/>
          </p:nvSpPr>
          <p:spPr>
            <a:xfrm flipV="1">
              <a:off x="10088266" y="7824193"/>
              <a:ext cx="1295400" cy="1169206"/>
            </a:xfrm>
            <a:prstGeom prst="line">
              <a:avLst/>
            </a:prstGeom>
            <a:ln w="38100" cap="flat">
              <a:solidFill>
                <a:srgbClr val="000000"/>
              </a:solidFill>
              <a:prstDash val="solid"/>
              <a:headEnd type="none" w="sm" len="sm"/>
              <a:tailEnd type="triangle" w="lg" len="med"/>
            </a:ln>
          </p:spPr>
          <p:txBody>
            <a:bodyPr/>
            <a:lstStyle/>
            <a:p>
              <a:endParaRPr lang="vi-VN"/>
            </a:p>
          </p:txBody>
        </p:sp>
      </p:grpSp>
      <p:grpSp>
        <p:nvGrpSpPr>
          <p:cNvPr id="89" name="Group 88">
            <a:extLst>
              <a:ext uri="{FF2B5EF4-FFF2-40B4-BE49-F238E27FC236}">
                <a16:creationId xmlns:a16="http://schemas.microsoft.com/office/drawing/2014/main" id="{74D1B2EC-BDAC-81B5-5F24-6E84B76B68AA}"/>
              </a:ext>
            </a:extLst>
          </p:cNvPr>
          <p:cNvGrpSpPr/>
          <p:nvPr/>
        </p:nvGrpSpPr>
        <p:grpSpPr>
          <a:xfrm>
            <a:off x="12284829" y="4349808"/>
            <a:ext cx="2196563" cy="3474385"/>
            <a:chOff x="12284829" y="4349808"/>
            <a:chExt cx="2196563" cy="3474385"/>
          </a:xfrm>
        </p:grpSpPr>
        <p:grpSp>
          <p:nvGrpSpPr>
            <p:cNvPr id="79" name="Group 79"/>
            <p:cNvGrpSpPr/>
            <p:nvPr/>
          </p:nvGrpSpPr>
          <p:grpSpPr>
            <a:xfrm>
              <a:off x="13580229" y="5577889"/>
              <a:ext cx="901163" cy="901163"/>
              <a:chOff x="0" y="0"/>
              <a:chExt cx="812800" cy="812800"/>
            </a:xfrm>
          </p:grpSpPr>
          <p:sp>
            <p:nvSpPr>
              <p:cNvPr id="80" name="Freeform 8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00"/>
              </a:solidFill>
            </p:spPr>
            <p:txBody>
              <a:bodyPr/>
              <a:lstStyle/>
              <a:p>
                <a:endParaRPr lang="vi-VN"/>
              </a:p>
            </p:txBody>
          </p:sp>
          <p:sp>
            <p:nvSpPr>
              <p:cNvPr id="81" name="TextBox 81"/>
              <p:cNvSpPr txBox="1"/>
              <p:nvPr/>
            </p:nvSpPr>
            <p:spPr>
              <a:xfrm>
                <a:off x="76200" y="38100"/>
                <a:ext cx="660400" cy="698500"/>
              </a:xfrm>
              <a:prstGeom prst="rect">
                <a:avLst/>
              </a:prstGeom>
            </p:spPr>
            <p:txBody>
              <a:bodyPr lIns="50800" tIns="50800" rIns="50800" bIns="50800" rtlCol="0" anchor="ctr"/>
              <a:lstStyle/>
              <a:p>
                <a:pPr algn="ctr">
                  <a:lnSpc>
                    <a:spcPts val="2210"/>
                  </a:lnSpc>
                </a:pPr>
                <a:r>
                  <a:rPr lang="en-US" sz="1700" dirty="0">
                    <a:solidFill>
                      <a:srgbClr val="FFFEFE"/>
                    </a:solidFill>
                    <a:latin typeface="Arimo Bold"/>
                  </a:rPr>
                  <a:t>ABCD</a:t>
                </a:r>
              </a:p>
            </p:txBody>
          </p:sp>
        </p:grpSp>
        <p:sp>
          <p:nvSpPr>
            <p:cNvPr id="82" name="AutoShape 82"/>
            <p:cNvSpPr/>
            <p:nvPr/>
          </p:nvSpPr>
          <p:spPr>
            <a:xfrm>
              <a:off x="12284829" y="4349808"/>
              <a:ext cx="1295400" cy="1619787"/>
            </a:xfrm>
            <a:prstGeom prst="line">
              <a:avLst/>
            </a:prstGeom>
            <a:ln w="38100" cap="flat">
              <a:solidFill>
                <a:srgbClr val="000000"/>
              </a:solidFill>
              <a:prstDash val="solid"/>
              <a:headEnd type="none" w="sm" len="sm"/>
              <a:tailEnd type="triangle" w="lg" len="med"/>
            </a:ln>
          </p:spPr>
          <p:txBody>
            <a:bodyPr/>
            <a:lstStyle/>
            <a:p>
              <a:endParaRPr lang="vi-VN"/>
            </a:p>
          </p:txBody>
        </p:sp>
        <p:sp>
          <p:nvSpPr>
            <p:cNvPr id="83" name="AutoShape 83"/>
            <p:cNvSpPr/>
            <p:nvPr/>
          </p:nvSpPr>
          <p:spPr>
            <a:xfrm>
              <a:off x="12284829" y="5507546"/>
              <a:ext cx="1295400" cy="462049"/>
            </a:xfrm>
            <a:prstGeom prst="line">
              <a:avLst/>
            </a:prstGeom>
            <a:ln w="38100" cap="flat">
              <a:solidFill>
                <a:srgbClr val="000000"/>
              </a:solidFill>
              <a:prstDash val="solid"/>
              <a:headEnd type="none" w="sm" len="sm"/>
              <a:tailEnd type="triangle" w="lg" len="med"/>
            </a:ln>
          </p:spPr>
          <p:txBody>
            <a:bodyPr/>
            <a:lstStyle/>
            <a:p>
              <a:endParaRPr lang="vi-VN"/>
            </a:p>
          </p:txBody>
        </p:sp>
        <p:sp>
          <p:nvSpPr>
            <p:cNvPr id="84" name="AutoShape 84"/>
            <p:cNvSpPr/>
            <p:nvPr/>
          </p:nvSpPr>
          <p:spPr>
            <a:xfrm flipV="1">
              <a:off x="12284829" y="6091409"/>
              <a:ext cx="1295400" cy="573876"/>
            </a:xfrm>
            <a:prstGeom prst="line">
              <a:avLst/>
            </a:prstGeom>
            <a:ln w="38100" cap="flat">
              <a:solidFill>
                <a:srgbClr val="000000"/>
              </a:solidFill>
              <a:prstDash val="solid"/>
              <a:headEnd type="none" w="sm" len="sm"/>
              <a:tailEnd type="triangle" w="lg" len="med"/>
            </a:ln>
          </p:spPr>
          <p:txBody>
            <a:bodyPr/>
            <a:lstStyle/>
            <a:p>
              <a:endParaRPr lang="vi-VN"/>
            </a:p>
          </p:txBody>
        </p:sp>
        <p:sp>
          <p:nvSpPr>
            <p:cNvPr id="85" name="AutoShape 85"/>
            <p:cNvSpPr/>
            <p:nvPr/>
          </p:nvSpPr>
          <p:spPr>
            <a:xfrm flipV="1">
              <a:off x="12284829" y="6268413"/>
              <a:ext cx="1379884" cy="1555780"/>
            </a:xfrm>
            <a:prstGeom prst="line">
              <a:avLst/>
            </a:prstGeom>
            <a:ln w="38100" cap="flat">
              <a:solidFill>
                <a:srgbClr val="000000"/>
              </a:solidFill>
              <a:prstDash val="solid"/>
              <a:headEnd type="none" w="sm" len="sm"/>
              <a:tailEnd type="triangle" w="lg" len="med"/>
            </a:ln>
          </p:spPr>
          <p:txBody>
            <a:bodyPr/>
            <a:lstStyle/>
            <a:p>
              <a:endParaRPr lang="vi-VN"/>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500"/>
                                        <p:tgtEl>
                                          <p:spTgt spid="8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87"/>
                                        </p:tgtEl>
                                        <p:attrNameLst>
                                          <p:attrName>style.visibility</p:attrName>
                                        </p:attrNameLst>
                                      </p:cBhvr>
                                      <p:to>
                                        <p:strVal val="visible"/>
                                      </p:to>
                                    </p:set>
                                    <p:animEffect transition="in" filter="wipe(left)">
                                      <p:cBhvr>
                                        <p:cTn id="11" dur="500"/>
                                        <p:tgtEl>
                                          <p:spTgt spid="8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8"/>
                                        </p:tgtEl>
                                        <p:attrNameLst>
                                          <p:attrName>style.visibility</p:attrName>
                                        </p:attrNameLst>
                                      </p:cBhvr>
                                      <p:to>
                                        <p:strVal val="visible"/>
                                      </p:to>
                                    </p:set>
                                    <p:animEffect transition="in" filter="wipe(left)">
                                      <p:cBhvr>
                                        <p:cTn id="15" dur="500"/>
                                        <p:tgtEl>
                                          <p:spTgt spid="8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wipe(left)">
                                      <p:cBhvr>
                                        <p:cTn id="19"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AutoShape 88"/>
          <p:cNvSpPr/>
          <p:nvPr/>
        </p:nvSpPr>
        <p:spPr>
          <a:xfrm flipH="1" flipV="1">
            <a:off x="12115799" y="8175705"/>
            <a:ext cx="1883385" cy="817693"/>
          </a:xfrm>
          <a:prstGeom prst="line">
            <a:avLst/>
          </a:prstGeom>
          <a:ln w="38100" cap="flat">
            <a:solidFill>
              <a:srgbClr val="547FFF"/>
            </a:solidFill>
            <a:prstDash val="solid"/>
            <a:headEnd type="none" w="sm" len="sm"/>
            <a:tailEnd type="triangle" w="lg" len="med"/>
          </a:ln>
        </p:spPr>
        <p:txBody>
          <a:bodyPr/>
          <a:lstStyle/>
          <a:p>
            <a:endParaRPr lang="vi-VN"/>
          </a:p>
        </p:txBody>
      </p:sp>
      <p:sp>
        <p:nvSpPr>
          <p:cNvPr id="2" name="Freeform 2"/>
          <p:cNvSpPr/>
          <p:nvPr/>
        </p:nvSpPr>
        <p:spPr>
          <a:xfrm>
            <a:off x="2679927" y="491437"/>
            <a:ext cx="15608073" cy="1074525"/>
          </a:xfrm>
          <a:custGeom>
            <a:avLst/>
            <a:gdLst/>
            <a:ahLst/>
            <a:cxnLst/>
            <a:rect l="l" t="t" r="r" b="b"/>
            <a:pathLst>
              <a:path w="15608073" h="1074525">
                <a:moveTo>
                  <a:pt x="0" y="0"/>
                </a:moveTo>
                <a:lnTo>
                  <a:pt x="15608073" y="0"/>
                </a:lnTo>
                <a:lnTo>
                  <a:pt x="15608073" y="1074526"/>
                </a:lnTo>
                <a:lnTo>
                  <a:pt x="0" y="1074526"/>
                </a:lnTo>
                <a:lnTo>
                  <a:pt x="0" y="0"/>
                </a:lnTo>
                <a:close/>
              </a:path>
            </a:pathLst>
          </a:custGeom>
          <a:blipFill>
            <a:blip r:embed="rId3">
              <a:extLst>
                <a:ext uri="{96DAC541-7B7A-43D3-8B79-37D633B846F1}">
                  <asvg:svgBlip xmlns:asvg="http://schemas.microsoft.com/office/drawing/2016/SVG/main" xmlns="" r:embed="rId4"/>
                </a:ext>
              </a:extLst>
            </a:blip>
            <a:stretch>
              <a:fillRect b="-27559"/>
            </a:stretch>
          </a:blipFill>
        </p:spPr>
        <p:txBody>
          <a:bodyPr/>
          <a:lstStyle/>
          <a:p>
            <a:endParaRPr lang="vi-VN"/>
          </a:p>
        </p:txBody>
      </p:sp>
      <p:grpSp>
        <p:nvGrpSpPr>
          <p:cNvPr id="3" name="Group 3"/>
          <p:cNvGrpSpPr/>
          <p:nvPr/>
        </p:nvGrpSpPr>
        <p:grpSpPr>
          <a:xfrm>
            <a:off x="0" y="17942"/>
            <a:ext cx="2874195" cy="2021515"/>
            <a:chOff x="0" y="0"/>
            <a:chExt cx="3832260" cy="2695354"/>
          </a:xfrm>
        </p:grpSpPr>
        <p:sp>
          <p:nvSpPr>
            <p:cNvPr id="4" name="Freeform 4"/>
            <p:cNvSpPr/>
            <p:nvPr/>
          </p:nvSpPr>
          <p:spPr>
            <a:xfrm>
              <a:off x="0" y="0"/>
              <a:ext cx="3832225" cy="2695321"/>
            </a:xfrm>
            <a:custGeom>
              <a:avLst/>
              <a:gdLst/>
              <a:ahLst/>
              <a:cxnLst/>
              <a:rect l="l" t="t" r="r" b="b"/>
              <a:pathLst>
                <a:path w="3832225" h="2695321">
                  <a:moveTo>
                    <a:pt x="0" y="0"/>
                  </a:moveTo>
                  <a:lnTo>
                    <a:pt x="3832225" y="0"/>
                  </a:lnTo>
                  <a:lnTo>
                    <a:pt x="3832225" y="2695321"/>
                  </a:lnTo>
                  <a:lnTo>
                    <a:pt x="0" y="2695321"/>
                  </a:lnTo>
                  <a:lnTo>
                    <a:pt x="0" y="0"/>
                  </a:lnTo>
                  <a:close/>
                </a:path>
              </a:pathLst>
            </a:custGeom>
            <a:blipFill>
              <a:blip r:embed="rId5"/>
              <a:stretch>
                <a:fillRect l="-72" r="-73" b="-1"/>
              </a:stretch>
            </a:blipFill>
          </p:spPr>
          <p:txBody>
            <a:bodyPr/>
            <a:lstStyle/>
            <a:p>
              <a:endParaRPr lang="vi-VN"/>
            </a:p>
          </p:txBody>
        </p:sp>
      </p:grpSp>
      <p:grpSp>
        <p:nvGrpSpPr>
          <p:cNvPr id="5" name="Group 5"/>
          <p:cNvGrpSpPr/>
          <p:nvPr/>
        </p:nvGrpSpPr>
        <p:grpSpPr>
          <a:xfrm>
            <a:off x="4795524" y="5640828"/>
            <a:ext cx="901163" cy="90116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00"/>
            </a:solidFill>
          </p:spPr>
          <p:txBody>
            <a:bodyPr anchor="ctr"/>
            <a:lstStyle/>
            <a:p>
              <a:pPr algn="ctr"/>
              <a:r>
                <a:rPr lang="vi-VN" sz="3200" b="1" dirty="0">
                  <a:solidFill>
                    <a:schemeClr val="bg1"/>
                  </a:solidFill>
                </a:rPr>
                <a:t>Ø</a:t>
              </a:r>
              <a:endParaRPr lang="vi-VN" b="1" dirty="0">
                <a:solidFill>
                  <a:schemeClr val="bg1"/>
                </a:solidFill>
              </a:endParaRPr>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3249"/>
                </a:lnSpc>
              </a:pPr>
              <a:endParaRPr/>
            </a:p>
          </p:txBody>
        </p:sp>
      </p:grpSp>
      <p:grpSp>
        <p:nvGrpSpPr>
          <p:cNvPr id="8" name="Group 8"/>
          <p:cNvGrpSpPr/>
          <p:nvPr/>
        </p:nvGrpSpPr>
        <p:grpSpPr>
          <a:xfrm>
            <a:off x="6992087" y="3899226"/>
            <a:ext cx="901163" cy="90116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00"/>
            </a:solidFill>
          </p:spPr>
          <p:txBody>
            <a:bodyPr/>
            <a:lstStyle/>
            <a:p>
              <a:endParaRPr lang="vi-VN"/>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3249"/>
                </a:lnSpc>
              </a:pPr>
              <a:r>
                <a:rPr lang="en-US" sz="2499">
                  <a:solidFill>
                    <a:srgbClr val="FFFEFE"/>
                  </a:solidFill>
                  <a:latin typeface="Arimo Bold"/>
                </a:rPr>
                <a:t>A</a:t>
              </a:r>
            </a:p>
          </p:txBody>
        </p:sp>
      </p:grpSp>
      <p:grpSp>
        <p:nvGrpSpPr>
          <p:cNvPr id="11" name="Group 11"/>
          <p:cNvGrpSpPr/>
          <p:nvPr/>
        </p:nvGrpSpPr>
        <p:grpSpPr>
          <a:xfrm>
            <a:off x="6992087" y="5056965"/>
            <a:ext cx="901163" cy="90116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00"/>
            </a:solidFill>
          </p:spPr>
          <p:txBody>
            <a:bodyPr/>
            <a:lstStyle/>
            <a:p>
              <a:endParaRPr lang="vi-VN"/>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3249"/>
                </a:lnSpc>
              </a:pPr>
              <a:r>
                <a:rPr lang="en-US" sz="2499">
                  <a:solidFill>
                    <a:srgbClr val="FFFEFE"/>
                  </a:solidFill>
                  <a:latin typeface="Arimo Bold"/>
                </a:rPr>
                <a:t>B</a:t>
              </a:r>
            </a:p>
          </p:txBody>
        </p:sp>
      </p:grpSp>
      <p:grpSp>
        <p:nvGrpSpPr>
          <p:cNvPr id="14" name="Group 14"/>
          <p:cNvGrpSpPr/>
          <p:nvPr/>
        </p:nvGrpSpPr>
        <p:grpSpPr>
          <a:xfrm>
            <a:off x="6992087" y="6214704"/>
            <a:ext cx="901163" cy="90116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00"/>
            </a:solidFill>
          </p:spPr>
          <p:txBody>
            <a:bodyPr/>
            <a:lstStyle/>
            <a:p>
              <a:endParaRPr lang="vi-VN"/>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3249"/>
                </a:lnSpc>
              </a:pPr>
              <a:r>
                <a:rPr lang="en-US" sz="2499">
                  <a:solidFill>
                    <a:srgbClr val="FFFEFE"/>
                  </a:solidFill>
                  <a:latin typeface="Arimo Bold"/>
                </a:rPr>
                <a:t>C</a:t>
              </a:r>
            </a:p>
          </p:txBody>
        </p:sp>
      </p:grpSp>
      <p:grpSp>
        <p:nvGrpSpPr>
          <p:cNvPr id="17" name="Group 17"/>
          <p:cNvGrpSpPr/>
          <p:nvPr/>
        </p:nvGrpSpPr>
        <p:grpSpPr>
          <a:xfrm>
            <a:off x="6992087" y="7373612"/>
            <a:ext cx="901163" cy="901163"/>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00"/>
            </a:solidFill>
          </p:spPr>
          <p:txBody>
            <a:bodyPr/>
            <a:lstStyle/>
            <a:p>
              <a:endParaRPr lang="vi-VN"/>
            </a:p>
          </p:txBody>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3249"/>
                </a:lnSpc>
              </a:pPr>
              <a:r>
                <a:rPr lang="en-US" sz="2499">
                  <a:solidFill>
                    <a:srgbClr val="FFFEFE"/>
                  </a:solidFill>
                  <a:latin typeface="Arimo Bold"/>
                </a:rPr>
                <a:t>D</a:t>
              </a:r>
            </a:p>
          </p:txBody>
        </p:sp>
      </p:grpSp>
      <p:sp>
        <p:nvSpPr>
          <p:cNvPr id="20" name="AutoShape 20"/>
          <p:cNvSpPr/>
          <p:nvPr/>
        </p:nvSpPr>
        <p:spPr>
          <a:xfrm flipV="1">
            <a:off x="5696687" y="4349808"/>
            <a:ext cx="1295400" cy="1741602"/>
          </a:xfrm>
          <a:prstGeom prst="line">
            <a:avLst/>
          </a:prstGeom>
          <a:ln w="38100" cap="flat">
            <a:solidFill>
              <a:srgbClr val="000000"/>
            </a:solidFill>
            <a:prstDash val="solid"/>
            <a:headEnd type="none" w="sm" len="sm"/>
            <a:tailEnd type="triangle" w="lg" len="med"/>
          </a:ln>
        </p:spPr>
        <p:txBody>
          <a:bodyPr/>
          <a:lstStyle/>
          <a:p>
            <a:endParaRPr lang="vi-VN"/>
          </a:p>
        </p:txBody>
      </p:sp>
      <p:sp>
        <p:nvSpPr>
          <p:cNvPr id="21" name="AutoShape 21"/>
          <p:cNvSpPr/>
          <p:nvPr/>
        </p:nvSpPr>
        <p:spPr>
          <a:xfrm flipV="1">
            <a:off x="5696687" y="5507546"/>
            <a:ext cx="1295400" cy="583863"/>
          </a:xfrm>
          <a:prstGeom prst="line">
            <a:avLst/>
          </a:prstGeom>
          <a:ln w="38100" cap="flat">
            <a:solidFill>
              <a:srgbClr val="000000"/>
            </a:solidFill>
            <a:prstDash val="solid"/>
            <a:headEnd type="none" w="sm" len="sm"/>
            <a:tailEnd type="triangle" w="lg" len="med"/>
          </a:ln>
        </p:spPr>
        <p:txBody>
          <a:bodyPr/>
          <a:lstStyle/>
          <a:p>
            <a:endParaRPr lang="vi-VN"/>
          </a:p>
        </p:txBody>
      </p:sp>
      <p:sp>
        <p:nvSpPr>
          <p:cNvPr id="22" name="AutoShape 22"/>
          <p:cNvSpPr/>
          <p:nvPr/>
        </p:nvSpPr>
        <p:spPr>
          <a:xfrm>
            <a:off x="5696687" y="6091409"/>
            <a:ext cx="1295400" cy="573876"/>
          </a:xfrm>
          <a:prstGeom prst="line">
            <a:avLst/>
          </a:prstGeom>
          <a:ln w="38100" cap="flat">
            <a:solidFill>
              <a:srgbClr val="000000"/>
            </a:solidFill>
            <a:prstDash val="solid"/>
            <a:headEnd type="none" w="sm" len="sm"/>
            <a:tailEnd type="triangle" w="lg" len="med"/>
          </a:ln>
        </p:spPr>
        <p:txBody>
          <a:bodyPr/>
          <a:lstStyle/>
          <a:p>
            <a:endParaRPr lang="vi-VN"/>
          </a:p>
        </p:txBody>
      </p:sp>
      <p:sp>
        <p:nvSpPr>
          <p:cNvPr id="23" name="AutoShape 23"/>
          <p:cNvSpPr/>
          <p:nvPr/>
        </p:nvSpPr>
        <p:spPr>
          <a:xfrm>
            <a:off x="5696687" y="6091409"/>
            <a:ext cx="1295400" cy="1732784"/>
          </a:xfrm>
          <a:prstGeom prst="line">
            <a:avLst/>
          </a:prstGeom>
          <a:ln w="38100" cap="flat">
            <a:solidFill>
              <a:srgbClr val="000000"/>
            </a:solidFill>
            <a:prstDash val="solid"/>
            <a:headEnd type="none" w="sm" len="sm"/>
            <a:tailEnd type="triangle" w="lg" len="med"/>
          </a:ln>
        </p:spPr>
        <p:txBody>
          <a:bodyPr/>
          <a:lstStyle/>
          <a:p>
            <a:endParaRPr lang="vi-VN"/>
          </a:p>
        </p:txBody>
      </p:sp>
      <p:grpSp>
        <p:nvGrpSpPr>
          <p:cNvPr id="24" name="Group 24"/>
          <p:cNvGrpSpPr/>
          <p:nvPr/>
        </p:nvGrpSpPr>
        <p:grpSpPr>
          <a:xfrm>
            <a:off x="9187103" y="5068432"/>
            <a:ext cx="901163" cy="901163"/>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00"/>
            </a:solidFill>
          </p:spPr>
          <p:txBody>
            <a:bodyPr/>
            <a:lstStyle/>
            <a:p>
              <a:endParaRPr lang="vi-VN"/>
            </a:p>
          </p:txBody>
        </p:sp>
        <p:sp>
          <p:nvSpPr>
            <p:cNvPr id="26" name="TextBox 26"/>
            <p:cNvSpPr txBox="1"/>
            <p:nvPr/>
          </p:nvSpPr>
          <p:spPr>
            <a:xfrm>
              <a:off x="76200" y="38100"/>
              <a:ext cx="660400" cy="698500"/>
            </a:xfrm>
            <a:prstGeom prst="rect">
              <a:avLst/>
            </a:prstGeom>
          </p:spPr>
          <p:txBody>
            <a:bodyPr lIns="50800" tIns="50800" rIns="50800" bIns="50800" rtlCol="0" anchor="ctr"/>
            <a:lstStyle/>
            <a:p>
              <a:pPr algn="ctr">
                <a:lnSpc>
                  <a:spcPts val="3249"/>
                </a:lnSpc>
              </a:pPr>
              <a:r>
                <a:rPr lang="en-US" sz="2499">
                  <a:solidFill>
                    <a:srgbClr val="FFFEFE"/>
                  </a:solidFill>
                  <a:latin typeface="Arimo Bold"/>
                </a:rPr>
                <a:t>AD</a:t>
              </a:r>
            </a:p>
          </p:txBody>
        </p:sp>
      </p:grpSp>
      <p:grpSp>
        <p:nvGrpSpPr>
          <p:cNvPr id="27" name="Group 27"/>
          <p:cNvGrpSpPr/>
          <p:nvPr/>
        </p:nvGrpSpPr>
        <p:grpSpPr>
          <a:xfrm>
            <a:off x="9187103" y="6226171"/>
            <a:ext cx="901163" cy="901163"/>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00"/>
            </a:solidFill>
          </p:spPr>
          <p:txBody>
            <a:bodyPr/>
            <a:lstStyle/>
            <a:p>
              <a:endParaRPr lang="vi-VN"/>
            </a:p>
          </p:txBody>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3249"/>
                </a:lnSpc>
              </a:pPr>
              <a:r>
                <a:rPr lang="en-US" sz="2499">
                  <a:solidFill>
                    <a:srgbClr val="FFFEFE"/>
                  </a:solidFill>
                  <a:latin typeface="Arimo Bold"/>
                </a:rPr>
                <a:t>BC</a:t>
              </a:r>
            </a:p>
          </p:txBody>
        </p:sp>
      </p:grpSp>
      <p:grpSp>
        <p:nvGrpSpPr>
          <p:cNvPr id="30" name="Group 30"/>
          <p:cNvGrpSpPr/>
          <p:nvPr/>
        </p:nvGrpSpPr>
        <p:grpSpPr>
          <a:xfrm>
            <a:off x="9187103" y="7383910"/>
            <a:ext cx="901163" cy="901163"/>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00"/>
            </a:solidFill>
          </p:spPr>
          <p:txBody>
            <a:bodyPr/>
            <a:lstStyle/>
            <a:p>
              <a:endParaRPr lang="vi-VN"/>
            </a:p>
          </p:txBody>
        </p:sp>
        <p:sp>
          <p:nvSpPr>
            <p:cNvPr id="32" name="TextBox 32"/>
            <p:cNvSpPr txBox="1"/>
            <p:nvPr/>
          </p:nvSpPr>
          <p:spPr>
            <a:xfrm>
              <a:off x="76200" y="38100"/>
              <a:ext cx="660400" cy="698500"/>
            </a:xfrm>
            <a:prstGeom prst="rect">
              <a:avLst/>
            </a:prstGeom>
          </p:spPr>
          <p:txBody>
            <a:bodyPr lIns="50800" tIns="50800" rIns="50800" bIns="50800" rtlCol="0" anchor="ctr"/>
            <a:lstStyle/>
            <a:p>
              <a:pPr algn="ctr">
                <a:lnSpc>
                  <a:spcPts val="3249"/>
                </a:lnSpc>
              </a:pPr>
              <a:r>
                <a:rPr lang="en-US" sz="2499">
                  <a:solidFill>
                    <a:srgbClr val="FFFEFE"/>
                  </a:solidFill>
                  <a:latin typeface="Arimo Bold"/>
                </a:rPr>
                <a:t>BD</a:t>
              </a:r>
            </a:p>
          </p:txBody>
        </p:sp>
      </p:grpSp>
      <p:sp>
        <p:nvSpPr>
          <p:cNvPr id="33" name="AutoShape 33"/>
          <p:cNvSpPr/>
          <p:nvPr/>
        </p:nvSpPr>
        <p:spPr>
          <a:xfrm flipH="1" flipV="1">
            <a:off x="10003781" y="9249975"/>
            <a:ext cx="2272831" cy="194005"/>
          </a:xfrm>
          <a:prstGeom prst="line">
            <a:avLst/>
          </a:prstGeom>
          <a:ln w="38100" cap="flat">
            <a:solidFill>
              <a:srgbClr val="547FFF"/>
            </a:solidFill>
            <a:prstDash val="solid"/>
            <a:headEnd type="none" w="sm" len="sm"/>
            <a:tailEnd type="triangle" w="lg" len="med"/>
          </a:ln>
        </p:spPr>
        <p:txBody>
          <a:bodyPr/>
          <a:lstStyle/>
          <a:p>
            <a:endParaRPr lang="vi-VN"/>
          </a:p>
        </p:txBody>
      </p:sp>
      <p:grpSp>
        <p:nvGrpSpPr>
          <p:cNvPr id="34" name="Group 34"/>
          <p:cNvGrpSpPr/>
          <p:nvPr/>
        </p:nvGrpSpPr>
        <p:grpSpPr>
          <a:xfrm>
            <a:off x="9187103" y="8542818"/>
            <a:ext cx="901163" cy="901163"/>
            <a:chOff x="0" y="0"/>
            <a:chExt cx="812800" cy="812800"/>
          </a:xfrm>
        </p:grpSpPr>
        <p:sp>
          <p:nvSpPr>
            <p:cNvPr id="35" name="Freeform 3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7FFF"/>
            </a:solidFill>
          </p:spPr>
          <p:txBody>
            <a:bodyPr/>
            <a:lstStyle/>
            <a:p>
              <a:endParaRPr lang="vi-VN"/>
            </a:p>
          </p:txBody>
        </p:sp>
        <p:sp>
          <p:nvSpPr>
            <p:cNvPr id="36" name="TextBox 36"/>
            <p:cNvSpPr txBox="1"/>
            <p:nvPr/>
          </p:nvSpPr>
          <p:spPr>
            <a:xfrm>
              <a:off x="76200" y="38100"/>
              <a:ext cx="660400" cy="698500"/>
            </a:xfrm>
            <a:prstGeom prst="rect">
              <a:avLst/>
            </a:prstGeom>
          </p:spPr>
          <p:txBody>
            <a:bodyPr lIns="50800" tIns="50800" rIns="50800" bIns="50800" rtlCol="0" anchor="ctr"/>
            <a:lstStyle/>
            <a:p>
              <a:pPr algn="ctr">
                <a:lnSpc>
                  <a:spcPts val="3249"/>
                </a:lnSpc>
              </a:pPr>
              <a:r>
                <a:rPr lang="en-US" sz="2499">
                  <a:solidFill>
                    <a:srgbClr val="FFFEFE"/>
                  </a:solidFill>
                  <a:latin typeface="Arimo Bold"/>
                </a:rPr>
                <a:t>CD</a:t>
              </a:r>
            </a:p>
          </p:txBody>
        </p:sp>
      </p:grpSp>
      <p:grpSp>
        <p:nvGrpSpPr>
          <p:cNvPr id="37" name="Group 37"/>
          <p:cNvGrpSpPr/>
          <p:nvPr/>
        </p:nvGrpSpPr>
        <p:grpSpPr>
          <a:xfrm>
            <a:off x="9187103" y="3910095"/>
            <a:ext cx="901163" cy="901163"/>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00"/>
            </a:solidFill>
          </p:spPr>
          <p:txBody>
            <a:bodyPr/>
            <a:lstStyle/>
            <a:p>
              <a:endParaRPr lang="vi-VN"/>
            </a:p>
          </p:txBody>
        </p:sp>
        <p:sp>
          <p:nvSpPr>
            <p:cNvPr id="39" name="TextBox 39"/>
            <p:cNvSpPr txBox="1"/>
            <p:nvPr/>
          </p:nvSpPr>
          <p:spPr>
            <a:xfrm>
              <a:off x="76200" y="38100"/>
              <a:ext cx="660400" cy="698500"/>
            </a:xfrm>
            <a:prstGeom prst="rect">
              <a:avLst/>
            </a:prstGeom>
          </p:spPr>
          <p:txBody>
            <a:bodyPr lIns="50800" tIns="50800" rIns="50800" bIns="50800" rtlCol="0" anchor="ctr"/>
            <a:lstStyle/>
            <a:p>
              <a:pPr algn="ctr">
                <a:lnSpc>
                  <a:spcPts val="3249"/>
                </a:lnSpc>
              </a:pPr>
              <a:r>
                <a:rPr lang="en-US" sz="2499">
                  <a:solidFill>
                    <a:srgbClr val="FFFEFE"/>
                  </a:solidFill>
                  <a:latin typeface="Arimo Bold"/>
                </a:rPr>
                <a:t>AC</a:t>
              </a:r>
            </a:p>
          </p:txBody>
        </p:sp>
      </p:grpSp>
      <p:grpSp>
        <p:nvGrpSpPr>
          <p:cNvPr id="40" name="Group 40"/>
          <p:cNvGrpSpPr/>
          <p:nvPr/>
        </p:nvGrpSpPr>
        <p:grpSpPr>
          <a:xfrm>
            <a:off x="9187103" y="2730020"/>
            <a:ext cx="901163" cy="901163"/>
            <a:chOff x="0" y="0"/>
            <a:chExt cx="812800" cy="812800"/>
          </a:xfrm>
        </p:grpSpPr>
        <p:sp>
          <p:nvSpPr>
            <p:cNvPr id="41" name="Freeform 4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00"/>
            </a:solidFill>
          </p:spPr>
          <p:txBody>
            <a:bodyPr/>
            <a:lstStyle/>
            <a:p>
              <a:endParaRPr lang="vi-VN"/>
            </a:p>
          </p:txBody>
        </p:sp>
        <p:sp>
          <p:nvSpPr>
            <p:cNvPr id="42" name="TextBox 42"/>
            <p:cNvSpPr txBox="1"/>
            <p:nvPr/>
          </p:nvSpPr>
          <p:spPr>
            <a:xfrm>
              <a:off x="76200" y="38100"/>
              <a:ext cx="660400" cy="698500"/>
            </a:xfrm>
            <a:prstGeom prst="rect">
              <a:avLst/>
            </a:prstGeom>
          </p:spPr>
          <p:txBody>
            <a:bodyPr lIns="50800" tIns="50800" rIns="50800" bIns="50800" rtlCol="0" anchor="ctr"/>
            <a:lstStyle/>
            <a:p>
              <a:pPr algn="ctr">
                <a:lnSpc>
                  <a:spcPts val="3249"/>
                </a:lnSpc>
              </a:pPr>
              <a:r>
                <a:rPr lang="en-US" sz="2499">
                  <a:solidFill>
                    <a:srgbClr val="FFFEFE"/>
                  </a:solidFill>
                  <a:latin typeface="Arimo Bold"/>
                </a:rPr>
                <a:t>AB</a:t>
              </a:r>
            </a:p>
          </p:txBody>
        </p:sp>
      </p:grpSp>
      <p:sp>
        <p:nvSpPr>
          <p:cNvPr id="43" name="AutoShape 43"/>
          <p:cNvSpPr/>
          <p:nvPr/>
        </p:nvSpPr>
        <p:spPr>
          <a:xfrm flipV="1">
            <a:off x="7893249" y="3180601"/>
            <a:ext cx="1293854" cy="1169206"/>
          </a:xfrm>
          <a:prstGeom prst="line">
            <a:avLst/>
          </a:prstGeom>
          <a:ln w="38100" cap="flat">
            <a:solidFill>
              <a:srgbClr val="000000"/>
            </a:solidFill>
            <a:prstDash val="solid"/>
            <a:headEnd type="none" w="sm" len="sm"/>
            <a:tailEnd type="triangle" w="lg" len="med"/>
          </a:ln>
        </p:spPr>
        <p:txBody>
          <a:bodyPr/>
          <a:lstStyle/>
          <a:p>
            <a:endParaRPr lang="vi-VN"/>
          </a:p>
        </p:txBody>
      </p:sp>
      <p:sp>
        <p:nvSpPr>
          <p:cNvPr id="44" name="AutoShape 44"/>
          <p:cNvSpPr/>
          <p:nvPr/>
        </p:nvSpPr>
        <p:spPr>
          <a:xfrm>
            <a:off x="7893249" y="4349808"/>
            <a:ext cx="1293854" cy="10868"/>
          </a:xfrm>
          <a:prstGeom prst="line">
            <a:avLst/>
          </a:prstGeom>
          <a:ln w="38100" cap="flat">
            <a:solidFill>
              <a:srgbClr val="000000"/>
            </a:solidFill>
            <a:prstDash val="solid"/>
            <a:headEnd type="none" w="sm" len="sm"/>
            <a:tailEnd type="triangle" w="lg" len="med"/>
          </a:ln>
        </p:spPr>
        <p:txBody>
          <a:bodyPr/>
          <a:lstStyle/>
          <a:p>
            <a:endParaRPr lang="vi-VN"/>
          </a:p>
        </p:txBody>
      </p:sp>
      <p:sp>
        <p:nvSpPr>
          <p:cNvPr id="45" name="AutoShape 45"/>
          <p:cNvSpPr/>
          <p:nvPr/>
        </p:nvSpPr>
        <p:spPr>
          <a:xfrm>
            <a:off x="7893249" y="4349808"/>
            <a:ext cx="1293854" cy="1169206"/>
          </a:xfrm>
          <a:prstGeom prst="line">
            <a:avLst/>
          </a:prstGeom>
          <a:ln w="38100" cap="flat">
            <a:solidFill>
              <a:srgbClr val="000000"/>
            </a:solidFill>
            <a:prstDash val="solid"/>
            <a:headEnd type="none" w="sm" len="sm"/>
            <a:tailEnd type="triangle" w="lg" len="med"/>
          </a:ln>
        </p:spPr>
        <p:txBody>
          <a:bodyPr/>
          <a:lstStyle/>
          <a:p>
            <a:endParaRPr lang="vi-VN"/>
          </a:p>
        </p:txBody>
      </p:sp>
      <p:sp>
        <p:nvSpPr>
          <p:cNvPr id="46" name="AutoShape 46"/>
          <p:cNvSpPr/>
          <p:nvPr/>
        </p:nvSpPr>
        <p:spPr>
          <a:xfrm flipV="1">
            <a:off x="7893249" y="3376384"/>
            <a:ext cx="1293854" cy="2131163"/>
          </a:xfrm>
          <a:prstGeom prst="line">
            <a:avLst/>
          </a:prstGeom>
          <a:ln w="38100" cap="flat">
            <a:solidFill>
              <a:srgbClr val="000000"/>
            </a:solidFill>
            <a:prstDash val="solid"/>
            <a:headEnd type="none" w="sm" len="sm"/>
            <a:tailEnd type="triangle" w="lg" len="med"/>
          </a:ln>
        </p:spPr>
        <p:txBody>
          <a:bodyPr/>
          <a:lstStyle/>
          <a:p>
            <a:endParaRPr lang="vi-VN"/>
          </a:p>
        </p:txBody>
      </p:sp>
      <p:sp>
        <p:nvSpPr>
          <p:cNvPr id="47" name="AutoShape 47"/>
          <p:cNvSpPr/>
          <p:nvPr/>
        </p:nvSpPr>
        <p:spPr>
          <a:xfrm>
            <a:off x="7893249" y="5507546"/>
            <a:ext cx="1293854" cy="1169206"/>
          </a:xfrm>
          <a:prstGeom prst="line">
            <a:avLst/>
          </a:prstGeom>
          <a:ln w="38100" cap="flat">
            <a:solidFill>
              <a:srgbClr val="000000"/>
            </a:solidFill>
            <a:prstDash val="solid"/>
            <a:headEnd type="none" w="sm" len="sm"/>
            <a:tailEnd type="triangle" w="lg" len="med"/>
          </a:ln>
        </p:spPr>
        <p:txBody>
          <a:bodyPr/>
          <a:lstStyle/>
          <a:p>
            <a:endParaRPr lang="vi-VN"/>
          </a:p>
        </p:txBody>
      </p:sp>
      <p:sp>
        <p:nvSpPr>
          <p:cNvPr id="48" name="AutoShape 48"/>
          <p:cNvSpPr/>
          <p:nvPr/>
        </p:nvSpPr>
        <p:spPr>
          <a:xfrm flipV="1">
            <a:off x="7893249" y="4360676"/>
            <a:ext cx="1293854" cy="2304609"/>
          </a:xfrm>
          <a:prstGeom prst="line">
            <a:avLst/>
          </a:prstGeom>
          <a:ln w="38100" cap="flat">
            <a:solidFill>
              <a:srgbClr val="000000"/>
            </a:solidFill>
            <a:prstDash val="solid"/>
            <a:headEnd type="none" w="sm" len="sm"/>
            <a:tailEnd type="triangle" w="lg" len="med"/>
          </a:ln>
        </p:spPr>
        <p:txBody>
          <a:bodyPr/>
          <a:lstStyle/>
          <a:p>
            <a:endParaRPr lang="vi-VN"/>
          </a:p>
        </p:txBody>
      </p:sp>
      <p:sp>
        <p:nvSpPr>
          <p:cNvPr id="49" name="AutoShape 49"/>
          <p:cNvSpPr/>
          <p:nvPr/>
        </p:nvSpPr>
        <p:spPr>
          <a:xfrm>
            <a:off x="7893249" y="6665285"/>
            <a:ext cx="1293854" cy="11467"/>
          </a:xfrm>
          <a:prstGeom prst="line">
            <a:avLst/>
          </a:prstGeom>
          <a:ln w="38100" cap="flat">
            <a:solidFill>
              <a:srgbClr val="000000"/>
            </a:solidFill>
            <a:prstDash val="solid"/>
            <a:headEnd type="none" w="sm" len="sm"/>
            <a:tailEnd type="triangle" w="lg" len="med"/>
          </a:ln>
        </p:spPr>
        <p:txBody>
          <a:bodyPr/>
          <a:lstStyle/>
          <a:p>
            <a:endParaRPr lang="vi-VN"/>
          </a:p>
        </p:txBody>
      </p:sp>
      <p:sp>
        <p:nvSpPr>
          <p:cNvPr id="50" name="AutoShape 50"/>
          <p:cNvSpPr/>
          <p:nvPr/>
        </p:nvSpPr>
        <p:spPr>
          <a:xfrm>
            <a:off x="7893249" y="6665285"/>
            <a:ext cx="1293854" cy="2328114"/>
          </a:xfrm>
          <a:prstGeom prst="line">
            <a:avLst/>
          </a:prstGeom>
          <a:ln w="38100" cap="flat">
            <a:solidFill>
              <a:srgbClr val="000000"/>
            </a:solidFill>
            <a:prstDash val="solid"/>
            <a:headEnd type="none" w="sm" len="sm"/>
            <a:tailEnd type="triangle" w="lg" len="med"/>
          </a:ln>
        </p:spPr>
        <p:txBody>
          <a:bodyPr/>
          <a:lstStyle/>
          <a:p>
            <a:endParaRPr lang="vi-VN"/>
          </a:p>
        </p:txBody>
      </p:sp>
      <p:sp>
        <p:nvSpPr>
          <p:cNvPr id="51" name="AutoShape 51"/>
          <p:cNvSpPr/>
          <p:nvPr/>
        </p:nvSpPr>
        <p:spPr>
          <a:xfrm>
            <a:off x="7893249" y="7824193"/>
            <a:ext cx="1293854" cy="1169206"/>
          </a:xfrm>
          <a:prstGeom prst="line">
            <a:avLst/>
          </a:prstGeom>
          <a:ln w="38100" cap="flat">
            <a:solidFill>
              <a:srgbClr val="000000"/>
            </a:solidFill>
            <a:prstDash val="solid"/>
            <a:headEnd type="none" w="sm" len="sm"/>
            <a:tailEnd type="triangle" w="lg" len="med"/>
          </a:ln>
        </p:spPr>
        <p:txBody>
          <a:bodyPr/>
          <a:lstStyle/>
          <a:p>
            <a:endParaRPr lang="vi-VN"/>
          </a:p>
        </p:txBody>
      </p:sp>
      <p:sp>
        <p:nvSpPr>
          <p:cNvPr id="52" name="AutoShape 52"/>
          <p:cNvSpPr/>
          <p:nvPr/>
        </p:nvSpPr>
        <p:spPr>
          <a:xfrm>
            <a:off x="7893249" y="7824193"/>
            <a:ext cx="1293854" cy="10298"/>
          </a:xfrm>
          <a:prstGeom prst="line">
            <a:avLst/>
          </a:prstGeom>
          <a:ln w="38100" cap="flat">
            <a:solidFill>
              <a:srgbClr val="000000"/>
            </a:solidFill>
            <a:prstDash val="solid"/>
            <a:headEnd type="none" w="sm" len="sm"/>
            <a:tailEnd type="triangle" w="lg" len="med"/>
          </a:ln>
        </p:spPr>
        <p:txBody>
          <a:bodyPr/>
          <a:lstStyle/>
          <a:p>
            <a:endParaRPr lang="vi-VN"/>
          </a:p>
        </p:txBody>
      </p:sp>
      <p:sp>
        <p:nvSpPr>
          <p:cNvPr id="53" name="AutoShape 53"/>
          <p:cNvSpPr/>
          <p:nvPr/>
        </p:nvSpPr>
        <p:spPr>
          <a:xfrm flipV="1">
            <a:off x="7893249" y="5519014"/>
            <a:ext cx="1293854" cy="2305179"/>
          </a:xfrm>
          <a:prstGeom prst="line">
            <a:avLst/>
          </a:prstGeom>
          <a:ln w="38100" cap="flat">
            <a:solidFill>
              <a:srgbClr val="000000"/>
            </a:solidFill>
            <a:prstDash val="solid"/>
            <a:headEnd type="none" w="sm" len="sm"/>
            <a:tailEnd type="triangle" w="lg" len="med"/>
          </a:ln>
        </p:spPr>
        <p:txBody>
          <a:bodyPr/>
          <a:lstStyle/>
          <a:p>
            <a:endParaRPr lang="vi-VN"/>
          </a:p>
        </p:txBody>
      </p:sp>
      <p:grpSp>
        <p:nvGrpSpPr>
          <p:cNvPr id="54" name="Group 54"/>
          <p:cNvGrpSpPr/>
          <p:nvPr/>
        </p:nvGrpSpPr>
        <p:grpSpPr>
          <a:xfrm>
            <a:off x="11383666" y="3899226"/>
            <a:ext cx="901163" cy="901163"/>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00"/>
            </a:solidFill>
          </p:spPr>
          <p:txBody>
            <a:bodyPr/>
            <a:lstStyle/>
            <a:p>
              <a:endParaRPr lang="vi-VN"/>
            </a:p>
          </p:txBody>
        </p:sp>
        <p:sp>
          <p:nvSpPr>
            <p:cNvPr id="56" name="TextBox 56"/>
            <p:cNvSpPr txBox="1"/>
            <p:nvPr/>
          </p:nvSpPr>
          <p:spPr>
            <a:xfrm>
              <a:off x="76200" y="38100"/>
              <a:ext cx="660400" cy="698500"/>
            </a:xfrm>
            <a:prstGeom prst="rect">
              <a:avLst/>
            </a:prstGeom>
          </p:spPr>
          <p:txBody>
            <a:bodyPr lIns="50800" tIns="50800" rIns="50800" bIns="50800" rtlCol="0" anchor="ctr"/>
            <a:lstStyle/>
            <a:p>
              <a:pPr algn="ctr">
                <a:lnSpc>
                  <a:spcPts val="2990"/>
                </a:lnSpc>
              </a:pPr>
              <a:r>
                <a:rPr lang="en-US" sz="2200" dirty="0">
                  <a:solidFill>
                    <a:srgbClr val="FFFEFE"/>
                  </a:solidFill>
                  <a:latin typeface="Arimo Bold"/>
                </a:rPr>
                <a:t>ABC</a:t>
              </a:r>
            </a:p>
          </p:txBody>
        </p:sp>
      </p:grpSp>
      <p:grpSp>
        <p:nvGrpSpPr>
          <p:cNvPr id="57" name="Group 57"/>
          <p:cNvGrpSpPr/>
          <p:nvPr/>
        </p:nvGrpSpPr>
        <p:grpSpPr>
          <a:xfrm>
            <a:off x="11383666" y="5056965"/>
            <a:ext cx="901163" cy="901163"/>
            <a:chOff x="0" y="0"/>
            <a:chExt cx="812800" cy="812800"/>
          </a:xfrm>
        </p:grpSpPr>
        <p:sp>
          <p:nvSpPr>
            <p:cNvPr id="58" name="Freeform 5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6600"/>
            </a:solidFill>
          </p:spPr>
          <p:txBody>
            <a:bodyPr/>
            <a:lstStyle/>
            <a:p>
              <a:endParaRPr lang="vi-VN"/>
            </a:p>
          </p:txBody>
        </p:sp>
        <p:sp>
          <p:nvSpPr>
            <p:cNvPr id="59" name="TextBox 59"/>
            <p:cNvSpPr txBox="1"/>
            <p:nvPr/>
          </p:nvSpPr>
          <p:spPr>
            <a:xfrm>
              <a:off x="76200" y="38100"/>
              <a:ext cx="660400" cy="698500"/>
            </a:xfrm>
            <a:prstGeom prst="rect">
              <a:avLst/>
            </a:prstGeom>
          </p:spPr>
          <p:txBody>
            <a:bodyPr lIns="50800" tIns="50800" rIns="50800" bIns="50800" rtlCol="0" anchor="ctr"/>
            <a:lstStyle/>
            <a:p>
              <a:pPr algn="ctr">
                <a:lnSpc>
                  <a:spcPts val="2990"/>
                </a:lnSpc>
              </a:pPr>
              <a:r>
                <a:rPr lang="en-US" sz="2200" dirty="0">
                  <a:solidFill>
                    <a:srgbClr val="FFFEFE"/>
                  </a:solidFill>
                  <a:latin typeface="Arimo Bold"/>
                </a:rPr>
                <a:t>ABD</a:t>
              </a:r>
            </a:p>
          </p:txBody>
        </p:sp>
      </p:grpSp>
      <p:grpSp>
        <p:nvGrpSpPr>
          <p:cNvPr id="60" name="Group 60"/>
          <p:cNvGrpSpPr/>
          <p:nvPr/>
        </p:nvGrpSpPr>
        <p:grpSpPr>
          <a:xfrm>
            <a:off x="11383666" y="6214704"/>
            <a:ext cx="901163" cy="901163"/>
            <a:chOff x="0" y="0"/>
            <a:chExt cx="812800" cy="812800"/>
          </a:xfrm>
        </p:grpSpPr>
        <p:sp>
          <p:nvSpPr>
            <p:cNvPr id="61" name="Freeform 6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7FFF"/>
            </a:solidFill>
          </p:spPr>
          <p:txBody>
            <a:bodyPr/>
            <a:lstStyle/>
            <a:p>
              <a:endParaRPr lang="vi-VN"/>
            </a:p>
          </p:txBody>
        </p:sp>
        <p:sp>
          <p:nvSpPr>
            <p:cNvPr id="62" name="TextBox 62"/>
            <p:cNvSpPr txBox="1"/>
            <p:nvPr/>
          </p:nvSpPr>
          <p:spPr>
            <a:xfrm>
              <a:off x="76200" y="38100"/>
              <a:ext cx="660400" cy="698500"/>
            </a:xfrm>
            <a:prstGeom prst="rect">
              <a:avLst/>
            </a:prstGeom>
          </p:spPr>
          <p:txBody>
            <a:bodyPr lIns="50800" tIns="50800" rIns="50800" bIns="50800" rtlCol="0" anchor="ctr"/>
            <a:lstStyle/>
            <a:p>
              <a:pPr algn="ctr">
                <a:lnSpc>
                  <a:spcPts val="2990"/>
                </a:lnSpc>
              </a:pPr>
              <a:r>
                <a:rPr lang="en-US" sz="2200" dirty="0">
                  <a:solidFill>
                    <a:srgbClr val="FFFEFE"/>
                  </a:solidFill>
                  <a:latin typeface="Arimo Bold"/>
                </a:rPr>
                <a:t>ACD</a:t>
              </a:r>
            </a:p>
          </p:txBody>
        </p:sp>
      </p:grpSp>
      <p:grpSp>
        <p:nvGrpSpPr>
          <p:cNvPr id="63" name="Group 63"/>
          <p:cNvGrpSpPr/>
          <p:nvPr/>
        </p:nvGrpSpPr>
        <p:grpSpPr>
          <a:xfrm>
            <a:off x="11383666" y="7373612"/>
            <a:ext cx="901163" cy="901163"/>
            <a:chOff x="0" y="0"/>
            <a:chExt cx="812800" cy="812800"/>
          </a:xfrm>
        </p:grpSpPr>
        <p:sp>
          <p:nvSpPr>
            <p:cNvPr id="64" name="Freeform 6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7FFF"/>
            </a:solidFill>
          </p:spPr>
          <p:txBody>
            <a:bodyPr/>
            <a:lstStyle/>
            <a:p>
              <a:endParaRPr lang="vi-VN"/>
            </a:p>
          </p:txBody>
        </p:sp>
        <p:sp>
          <p:nvSpPr>
            <p:cNvPr id="65" name="TextBox 65"/>
            <p:cNvSpPr txBox="1"/>
            <p:nvPr/>
          </p:nvSpPr>
          <p:spPr>
            <a:xfrm>
              <a:off x="76200" y="38100"/>
              <a:ext cx="660400" cy="698500"/>
            </a:xfrm>
            <a:prstGeom prst="rect">
              <a:avLst/>
            </a:prstGeom>
          </p:spPr>
          <p:txBody>
            <a:bodyPr lIns="50800" tIns="50800" rIns="50800" bIns="50800" rtlCol="0" anchor="ctr"/>
            <a:lstStyle/>
            <a:p>
              <a:pPr algn="ctr">
                <a:lnSpc>
                  <a:spcPts val="2990"/>
                </a:lnSpc>
              </a:pPr>
              <a:r>
                <a:rPr lang="en-US" sz="2200" dirty="0">
                  <a:solidFill>
                    <a:srgbClr val="FFFEFE"/>
                  </a:solidFill>
                  <a:latin typeface="Arimo Bold"/>
                </a:rPr>
                <a:t>BCD</a:t>
              </a:r>
            </a:p>
          </p:txBody>
        </p:sp>
      </p:grpSp>
      <p:sp>
        <p:nvSpPr>
          <p:cNvPr id="66" name="AutoShape 66"/>
          <p:cNvSpPr/>
          <p:nvPr/>
        </p:nvSpPr>
        <p:spPr>
          <a:xfrm>
            <a:off x="10088266" y="3180601"/>
            <a:ext cx="1295400" cy="1169206"/>
          </a:xfrm>
          <a:prstGeom prst="line">
            <a:avLst/>
          </a:prstGeom>
          <a:ln w="38100" cap="flat">
            <a:solidFill>
              <a:srgbClr val="000000"/>
            </a:solidFill>
            <a:prstDash val="solid"/>
            <a:headEnd type="none" w="sm" len="sm"/>
            <a:tailEnd type="triangle" w="lg" len="med"/>
          </a:ln>
        </p:spPr>
        <p:txBody>
          <a:bodyPr/>
          <a:lstStyle/>
          <a:p>
            <a:endParaRPr lang="vi-VN"/>
          </a:p>
        </p:txBody>
      </p:sp>
      <p:sp>
        <p:nvSpPr>
          <p:cNvPr id="67" name="AutoShape 67"/>
          <p:cNvSpPr/>
          <p:nvPr/>
        </p:nvSpPr>
        <p:spPr>
          <a:xfrm>
            <a:off x="10088266" y="3180601"/>
            <a:ext cx="1295400" cy="2326945"/>
          </a:xfrm>
          <a:prstGeom prst="line">
            <a:avLst/>
          </a:prstGeom>
          <a:ln w="38100" cap="flat">
            <a:solidFill>
              <a:srgbClr val="000000"/>
            </a:solidFill>
            <a:prstDash val="solid"/>
            <a:headEnd type="none" w="sm" len="sm"/>
            <a:tailEnd type="triangle" w="lg" len="med"/>
          </a:ln>
        </p:spPr>
        <p:txBody>
          <a:bodyPr/>
          <a:lstStyle/>
          <a:p>
            <a:endParaRPr lang="vi-VN"/>
          </a:p>
        </p:txBody>
      </p:sp>
      <p:sp>
        <p:nvSpPr>
          <p:cNvPr id="68" name="AutoShape 68"/>
          <p:cNvSpPr/>
          <p:nvPr/>
        </p:nvSpPr>
        <p:spPr>
          <a:xfrm flipV="1">
            <a:off x="10088266" y="4349808"/>
            <a:ext cx="1295400" cy="10868"/>
          </a:xfrm>
          <a:prstGeom prst="line">
            <a:avLst/>
          </a:prstGeom>
          <a:ln w="38100" cap="flat">
            <a:solidFill>
              <a:srgbClr val="000000"/>
            </a:solidFill>
            <a:prstDash val="solid"/>
            <a:headEnd type="none" w="sm" len="sm"/>
            <a:tailEnd type="triangle" w="lg" len="med"/>
          </a:ln>
        </p:spPr>
        <p:txBody>
          <a:bodyPr/>
          <a:lstStyle/>
          <a:p>
            <a:endParaRPr lang="vi-VN"/>
          </a:p>
        </p:txBody>
      </p:sp>
      <p:sp>
        <p:nvSpPr>
          <p:cNvPr id="69" name="AutoShape 69"/>
          <p:cNvSpPr/>
          <p:nvPr/>
        </p:nvSpPr>
        <p:spPr>
          <a:xfrm>
            <a:off x="10088266" y="4360676"/>
            <a:ext cx="1295400" cy="2304609"/>
          </a:xfrm>
          <a:prstGeom prst="line">
            <a:avLst/>
          </a:prstGeom>
          <a:ln w="38100" cap="flat">
            <a:solidFill>
              <a:srgbClr val="000000"/>
            </a:solidFill>
            <a:prstDash val="solid"/>
            <a:headEnd type="none" w="sm" len="sm"/>
            <a:tailEnd type="triangle" w="lg" len="med"/>
          </a:ln>
        </p:spPr>
        <p:txBody>
          <a:bodyPr/>
          <a:lstStyle/>
          <a:p>
            <a:endParaRPr lang="vi-VN"/>
          </a:p>
        </p:txBody>
      </p:sp>
      <p:sp>
        <p:nvSpPr>
          <p:cNvPr id="70" name="AutoShape 70"/>
          <p:cNvSpPr/>
          <p:nvPr/>
        </p:nvSpPr>
        <p:spPr>
          <a:xfrm flipV="1">
            <a:off x="10088266" y="5507546"/>
            <a:ext cx="1295400" cy="11467"/>
          </a:xfrm>
          <a:prstGeom prst="line">
            <a:avLst/>
          </a:prstGeom>
          <a:ln w="38100" cap="flat">
            <a:solidFill>
              <a:srgbClr val="000000"/>
            </a:solidFill>
            <a:prstDash val="solid"/>
            <a:headEnd type="none" w="sm" len="sm"/>
            <a:tailEnd type="triangle" w="lg" len="med"/>
          </a:ln>
        </p:spPr>
        <p:txBody>
          <a:bodyPr/>
          <a:lstStyle/>
          <a:p>
            <a:endParaRPr lang="vi-VN"/>
          </a:p>
        </p:txBody>
      </p:sp>
      <p:sp>
        <p:nvSpPr>
          <p:cNvPr id="71" name="AutoShape 71"/>
          <p:cNvSpPr/>
          <p:nvPr/>
        </p:nvSpPr>
        <p:spPr>
          <a:xfrm>
            <a:off x="10088266" y="5519014"/>
            <a:ext cx="1295400" cy="1146271"/>
          </a:xfrm>
          <a:prstGeom prst="line">
            <a:avLst/>
          </a:prstGeom>
          <a:ln w="38100" cap="flat">
            <a:solidFill>
              <a:srgbClr val="000000"/>
            </a:solidFill>
            <a:prstDash val="solid"/>
            <a:headEnd type="none" w="sm" len="sm"/>
            <a:tailEnd type="triangle" w="lg" len="med"/>
          </a:ln>
        </p:spPr>
        <p:txBody>
          <a:bodyPr/>
          <a:lstStyle/>
          <a:p>
            <a:endParaRPr lang="vi-VN"/>
          </a:p>
        </p:txBody>
      </p:sp>
      <p:sp>
        <p:nvSpPr>
          <p:cNvPr id="72" name="AutoShape 72"/>
          <p:cNvSpPr/>
          <p:nvPr/>
        </p:nvSpPr>
        <p:spPr>
          <a:xfrm flipV="1">
            <a:off x="10088266" y="4349808"/>
            <a:ext cx="1295400" cy="2326945"/>
          </a:xfrm>
          <a:prstGeom prst="line">
            <a:avLst/>
          </a:prstGeom>
          <a:ln w="38100" cap="flat">
            <a:solidFill>
              <a:srgbClr val="000000"/>
            </a:solidFill>
            <a:prstDash val="solid"/>
            <a:headEnd type="none" w="sm" len="sm"/>
            <a:tailEnd type="triangle" w="lg" len="med"/>
          </a:ln>
        </p:spPr>
        <p:txBody>
          <a:bodyPr/>
          <a:lstStyle/>
          <a:p>
            <a:endParaRPr lang="vi-VN"/>
          </a:p>
        </p:txBody>
      </p:sp>
      <p:sp>
        <p:nvSpPr>
          <p:cNvPr id="73" name="AutoShape 73"/>
          <p:cNvSpPr/>
          <p:nvPr/>
        </p:nvSpPr>
        <p:spPr>
          <a:xfrm>
            <a:off x="10088266" y="6676753"/>
            <a:ext cx="1295400" cy="1147440"/>
          </a:xfrm>
          <a:prstGeom prst="line">
            <a:avLst/>
          </a:prstGeom>
          <a:ln w="38100" cap="flat">
            <a:solidFill>
              <a:srgbClr val="000000"/>
            </a:solidFill>
            <a:prstDash val="solid"/>
            <a:headEnd type="none" w="sm" len="sm"/>
            <a:tailEnd type="triangle" w="lg" len="med"/>
          </a:ln>
        </p:spPr>
        <p:txBody>
          <a:bodyPr/>
          <a:lstStyle/>
          <a:p>
            <a:endParaRPr lang="vi-VN"/>
          </a:p>
        </p:txBody>
      </p:sp>
      <p:sp>
        <p:nvSpPr>
          <p:cNvPr id="74" name="AutoShape 74"/>
          <p:cNvSpPr/>
          <p:nvPr/>
        </p:nvSpPr>
        <p:spPr>
          <a:xfrm flipV="1">
            <a:off x="10088266" y="5507546"/>
            <a:ext cx="1295400" cy="2326945"/>
          </a:xfrm>
          <a:prstGeom prst="line">
            <a:avLst/>
          </a:prstGeom>
          <a:ln w="38100" cap="flat">
            <a:solidFill>
              <a:srgbClr val="000000"/>
            </a:solidFill>
            <a:prstDash val="solid"/>
            <a:headEnd type="none" w="sm" len="sm"/>
            <a:tailEnd type="triangle" w="lg" len="med"/>
          </a:ln>
        </p:spPr>
        <p:txBody>
          <a:bodyPr/>
          <a:lstStyle/>
          <a:p>
            <a:endParaRPr lang="vi-VN"/>
          </a:p>
        </p:txBody>
      </p:sp>
      <p:sp>
        <p:nvSpPr>
          <p:cNvPr id="75" name="AutoShape 75"/>
          <p:cNvSpPr/>
          <p:nvPr/>
        </p:nvSpPr>
        <p:spPr>
          <a:xfrm flipV="1">
            <a:off x="10088266" y="7824193"/>
            <a:ext cx="1295400" cy="10298"/>
          </a:xfrm>
          <a:prstGeom prst="line">
            <a:avLst/>
          </a:prstGeom>
          <a:ln w="38100" cap="flat">
            <a:solidFill>
              <a:srgbClr val="000000"/>
            </a:solidFill>
            <a:prstDash val="solid"/>
            <a:headEnd type="none" w="sm" len="sm"/>
            <a:tailEnd type="triangle" w="lg" len="med"/>
          </a:ln>
        </p:spPr>
        <p:txBody>
          <a:bodyPr/>
          <a:lstStyle/>
          <a:p>
            <a:endParaRPr lang="vi-VN"/>
          </a:p>
        </p:txBody>
      </p:sp>
      <p:sp>
        <p:nvSpPr>
          <p:cNvPr id="76" name="AutoShape 76"/>
          <p:cNvSpPr/>
          <p:nvPr/>
        </p:nvSpPr>
        <p:spPr>
          <a:xfrm flipV="1">
            <a:off x="10088266" y="6665285"/>
            <a:ext cx="1295400" cy="2328114"/>
          </a:xfrm>
          <a:prstGeom prst="line">
            <a:avLst/>
          </a:prstGeom>
          <a:ln w="38100" cap="flat">
            <a:solidFill>
              <a:srgbClr val="547FFF"/>
            </a:solidFill>
            <a:prstDash val="solid"/>
            <a:headEnd type="none" w="sm" len="sm"/>
            <a:tailEnd type="triangle" w="lg" len="med"/>
          </a:ln>
        </p:spPr>
        <p:txBody>
          <a:bodyPr/>
          <a:lstStyle/>
          <a:p>
            <a:endParaRPr lang="vi-VN"/>
          </a:p>
        </p:txBody>
      </p:sp>
      <p:sp>
        <p:nvSpPr>
          <p:cNvPr id="77" name="AutoShape 77"/>
          <p:cNvSpPr/>
          <p:nvPr/>
        </p:nvSpPr>
        <p:spPr>
          <a:xfrm flipV="1">
            <a:off x="10088266" y="7824193"/>
            <a:ext cx="1295400" cy="1169206"/>
          </a:xfrm>
          <a:prstGeom prst="line">
            <a:avLst/>
          </a:prstGeom>
          <a:ln w="38100" cap="flat">
            <a:solidFill>
              <a:srgbClr val="547FFF"/>
            </a:solidFill>
            <a:prstDash val="solid"/>
            <a:headEnd type="none" w="sm" len="sm"/>
            <a:tailEnd type="triangle" w="lg" len="med"/>
          </a:ln>
        </p:spPr>
        <p:txBody>
          <a:bodyPr/>
          <a:lstStyle/>
          <a:p>
            <a:endParaRPr lang="vi-VN"/>
          </a:p>
        </p:txBody>
      </p:sp>
      <p:grpSp>
        <p:nvGrpSpPr>
          <p:cNvPr id="78" name="Group 78"/>
          <p:cNvGrpSpPr/>
          <p:nvPr/>
        </p:nvGrpSpPr>
        <p:grpSpPr>
          <a:xfrm>
            <a:off x="13580229" y="5519014"/>
            <a:ext cx="901163" cy="901163"/>
            <a:chOff x="0" y="0"/>
            <a:chExt cx="812800" cy="812800"/>
          </a:xfrm>
        </p:grpSpPr>
        <p:sp>
          <p:nvSpPr>
            <p:cNvPr id="79" name="Freeform 7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47FFF"/>
            </a:solidFill>
          </p:spPr>
          <p:txBody>
            <a:bodyPr/>
            <a:lstStyle/>
            <a:p>
              <a:endParaRPr lang="vi-VN"/>
            </a:p>
          </p:txBody>
        </p:sp>
        <p:sp>
          <p:nvSpPr>
            <p:cNvPr id="80" name="TextBox 80"/>
            <p:cNvSpPr txBox="1"/>
            <p:nvPr/>
          </p:nvSpPr>
          <p:spPr>
            <a:xfrm>
              <a:off x="76200" y="38100"/>
              <a:ext cx="660400" cy="698500"/>
            </a:xfrm>
            <a:prstGeom prst="rect">
              <a:avLst/>
            </a:prstGeom>
          </p:spPr>
          <p:txBody>
            <a:bodyPr lIns="50800" tIns="50800" rIns="50800" bIns="50800" rtlCol="0" anchor="ctr"/>
            <a:lstStyle/>
            <a:p>
              <a:pPr algn="ctr">
                <a:lnSpc>
                  <a:spcPts val="2210"/>
                </a:lnSpc>
              </a:pPr>
              <a:r>
                <a:rPr lang="en-US" sz="1700">
                  <a:solidFill>
                    <a:srgbClr val="FFFEFE"/>
                  </a:solidFill>
                  <a:latin typeface="Arimo Bold"/>
                </a:rPr>
                <a:t>ABCD</a:t>
              </a:r>
            </a:p>
          </p:txBody>
        </p:sp>
      </p:grpSp>
      <p:sp>
        <p:nvSpPr>
          <p:cNvPr id="81" name="AutoShape 81"/>
          <p:cNvSpPr/>
          <p:nvPr/>
        </p:nvSpPr>
        <p:spPr>
          <a:xfrm>
            <a:off x="12284829" y="4349808"/>
            <a:ext cx="1295400" cy="1619787"/>
          </a:xfrm>
          <a:prstGeom prst="line">
            <a:avLst/>
          </a:prstGeom>
          <a:ln w="38100" cap="flat">
            <a:solidFill>
              <a:srgbClr val="000000"/>
            </a:solidFill>
            <a:prstDash val="solid"/>
            <a:headEnd type="none" w="sm" len="sm"/>
            <a:tailEnd type="triangle" w="lg" len="med"/>
          </a:ln>
        </p:spPr>
        <p:txBody>
          <a:bodyPr/>
          <a:lstStyle/>
          <a:p>
            <a:endParaRPr lang="vi-VN"/>
          </a:p>
        </p:txBody>
      </p:sp>
      <p:sp>
        <p:nvSpPr>
          <p:cNvPr id="82" name="AutoShape 82"/>
          <p:cNvSpPr/>
          <p:nvPr/>
        </p:nvSpPr>
        <p:spPr>
          <a:xfrm>
            <a:off x="12284829" y="5507546"/>
            <a:ext cx="1295400" cy="462049"/>
          </a:xfrm>
          <a:prstGeom prst="line">
            <a:avLst/>
          </a:prstGeom>
          <a:ln w="38100" cap="flat">
            <a:solidFill>
              <a:srgbClr val="000000"/>
            </a:solidFill>
            <a:prstDash val="solid"/>
            <a:headEnd type="none" w="sm" len="sm"/>
            <a:tailEnd type="triangle" w="lg" len="med"/>
          </a:ln>
        </p:spPr>
        <p:txBody>
          <a:bodyPr/>
          <a:lstStyle/>
          <a:p>
            <a:endParaRPr lang="vi-VN"/>
          </a:p>
        </p:txBody>
      </p:sp>
      <p:sp>
        <p:nvSpPr>
          <p:cNvPr id="83" name="AutoShape 83"/>
          <p:cNvSpPr/>
          <p:nvPr/>
        </p:nvSpPr>
        <p:spPr>
          <a:xfrm flipV="1">
            <a:off x="12284829" y="6091409"/>
            <a:ext cx="1379884" cy="573876"/>
          </a:xfrm>
          <a:prstGeom prst="line">
            <a:avLst/>
          </a:prstGeom>
          <a:ln w="38100" cap="flat">
            <a:solidFill>
              <a:srgbClr val="547FFF"/>
            </a:solidFill>
            <a:prstDash val="solid"/>
            <a:headEnd type="none" w="sm" len="sm"/>
            <a:tailEnd type="triangle" w="lg" len="med"/>
          </a:ln>
        </p:spPr>
        <p:txBody>
          <a:bodyPr/>
          <a:lstStyle/>
          <a:p>
            <a:endParaRPr lang="vi-VN"/>
          </a:p>
        </p:txBody>
      </p:sp>
      <p:sp>
        <p:nvSpPr>
          <p:cNvPr id="84" name="AutoShape 84"/>
          <p:cNvSpPr/>
          <p:nvPr/>
        </p:nvSpPr>
        <p:spPr>
          <a:xfrm flipV="1">
            <a:off x="12284829" y="6164506"/>
            <a:ext cx="1295400" cy="1659687"/>
          </a:xfrm>
          <a:prstGeom prst="line">
            <a:avLst/>
          </a:prstGeom>
          <a:ln w="38100" cap="flat">
            <a:solidFill>
              <a:srgbClr val="547FFF"/>
            </a:solidFill>
            <a:prstDash val="solid"/>
            <a:headEnd type="none" w="sm" len="sm"/>
            <a:tailEnd type="triangle" w="lg" len="med"/>
          </a:ln>
        </p:spPr>
        <p:txBody>
          <a:bodyPr/>
          <a:lstStyle/>
          <a:p>
            <a:endParaRPr lang="vi-VN"/>
          </a:p>
        </p:txBody>
      </p:sp>
      <p:sp>
        <p:nvSpPr>
          <p:cNvPr id="85" name="Freeform 85"/>
          <p:cNvSpPr/>
          <p:nvPr/>
        </p:nvSpPr>
        <p:spPr>
          <a:xfrm>
            <a:off x="11802622" y="8898463"/>
            <a:ext cx="6000688" cy="1091034"/>
          </a:xfrm>
          <a:custGeom>
            <a:avLst/>
            <a:gdLst/>
            <a:ahLst/>
            <a:cxnLst/>
            <a:rect l="l" t="t" r="r" b="b"/>
            <a:pathLst>
              <a:path w="6000688" h="1091034">
                <a:moveTo>
                  <a:pt x="0" y="0"/>
                </a:moveTo>
                <a:lnTo>
                  <a:pt x="6000688" y="0"/>
                </a:lnTo>
                <a:lnTo>
                  <a:pt x="6000688" y="1091034"/>
                </a:lnTo>
                <a:lnTo>
                  <a:pt x="0" y="1091034"/>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txBody>
          <a:bodyPr/>
          <a:lstStyle/>
          <a:p>
            <a:endParaRPr lang="vi-VN"/>
          </a:p>
        </p:txBody>
      </p:sp>
      <p:sp>
        <p:nvSpPr>
          <p:cNvPr id="86" name="TextBox 86"/>
          <p:cNvSpPr txBox="1"/>
          <p:nvPr/>
        </p:nvSpPr>
        <p:spPr>
          <a:xfrm>
            <a:off x="12276613" y="8948661"/>
            <a:ext cx="5052707" cy="990638"/>
          </a:xfrm>
          <a:prstGeom prst="rect">
            <a:avLst/>
          </a:prstGeom>
        </p:spPr>
        <p:txBody>
          <a:bodyPr lIns="0" tIns="0" rIns="0" bIns="0" rtlCol="0" anchor="t">
            <a:spAutoFit/>
          </a:bodyPr>
          <a:lstStyle/>
          <a:p>
            <a:pPr algn="ctr">
              <a:lnSpc>
                <a:spcPts val="3959"/>
              </a:lnSpc>
              <a:spcBef>
                <a:spcPct val="0"/>
              </a:spcBef>
            </a:pPr>
            <a:r>
              <a:rPr lang="en-US" sz="3299">
                <a:solidFill>
                  <a:srgbClr val="000000"/>
                </a:solidFill>
                <a:latin typeface="Montserrat"/>
              </a:rPr>
              <a:t>Các tập mục không thường xuyên bị cắt tỉa</a:t>
            </a:r>
          </a:p>
        </p:txBody>
      </p:sp>
      <p:sp>
        <p:nvSpPr>
          <p:cNvPr id="87" name="AutoShape 87"/>
          <p:cNvSpPr/>
          <p:nvPr/>
        </p:nvSpPr>
        <p:spPr>
          <a:xfrm flipH="1" flipV="1">
            <a:off x="14030810" y="6420176"/>
            <a:ext cx="772156" cy="2528485"/>
          </a:xfrm>
          <a:prstGeom prst="line">
            <a:avLst/>
          </a:prstGeom>
          <a:ln w="38100" cap="flat">
            <a:solidFill>
              <a:srgbClr val="547FFF"/>
            </a:solidFill>
            <a:prstDash val="solid"/>
            <a:headEnd type="none" w="sm" len="sm"/>
            <a:tailEnd type="triangle" w="lg" len="med"/>
          </a:ln>
        </p:spPr>
        <p:txBody>
          <a:bodyPr/>
          <a:lstStyle/>
          <a:p>
            <a:endParaRPr lang="vi-VN"/>
          </a:p>
        </p:txBody>
      </p:sp>
      <p:sp>
        <p:nvSpPr>
          <p:cNvPr id="89" name="TextBox 89"/>
          <p:cNvSpPr txBox="1"/>
          <p:nvPr/>
        </p:nvSpPr>
        <p:spPr>
          <a:xfrm>
            <a:off x="8096958" y="1729895"/>
            <a:ext cx="3083000" cy="619125"/>
          </a:xfrm>
          <a:prstGeom prst="rect">
            <a:avLst/>
          </a:prstGeom>
        </p:spPr>
        <p:txBody>
          <a:bodyPr lIns="0" tIns="0" rIns="0" bIns="0" rtlCol="0" anchor="t">
            <a:spAutoFit/>
          </a:bodyPr>
          <a:lstStyle/>
          <a:p>
            <a:pPr algn="ctr">
              <a:lnSpc>
                <a:spcPts val="4920"/>
              </a:lnSpc>
            </a:pPr>
            <a:r>
              <a:rPr lang="en-US" sz="4100">
                <a:solidFill>
                  <a:srgbClr val="000000"/>
                </a:solidFill>
                <a:latin typeface="Montserrat Bold"/>
              </a:rPr>
              <a:t>Apriori</a:t>
            </a:r>
          </a:p>
        </p:txBody>
      </p:sp>
      <p:sp>
        <p:nvSpPr>
          <p:cNvPr id="90" name="TextBox 90"/>
          <p:cNvSpPr txBox="1"/>
          <p:nvPr/>
        </p:nvSpPr>
        <p:spPr>
          <a:xfrm>
            <a:off x="4399239" y="758581"/>
            <a:ext cx="11208717" cy="587863"/>
          </a:xfrm>
          <a:prstGeom prst="rect">
            <a:avLst/>
          </a:prstGeom>
        </p:spPr>
        <p:txBody>
          <a:bodyPr lIns="0" tIns="0" rIns="0" bIns="0" rtlCol="0" anchor="t">
            <a:spAutoFit/>
          </a:bodyPr>
          <a:lstStyle/>
          <a:p>
            <a:pPr algn="ctr">
              <a:lnSpc>
                <a:spcPts val="4536"/>
              </a:lnSpc>
            </a:pPr>
            <a:r>
              <a:rPr lang="en-US" sz="4200">
                <a:solidFill>
                  <a:srgbClr val="FFFFFF"/>
                </a:solidFill>
                <a:latin typeface="Montserrat Bold"/>
              </a:rPr>
              <a:t>CƠ SỞ LÝ THUYẾT </a:t>
            </a:r>
          </a:p>
        </p:txBody>
      </p:sp>
      <p:sp>
        <p:nvSpPr>
          <p:cNvPr id="91" name="TextBox 91"/>
          <p:cNvSpPr txBox="1"/>
          <p:nvPr/>
        </p:nvSpPr>
        <p:spPr>
          <a:xfrm>
            <a:off x="1437096" y="2349020"/>
            <a:ext cx="5878103" cy="489236"/>
          </a:xfrm>
          <a:prstGeom prst="rect">
            <a:avLst/>
          </a:prstGeom>
        </p:spPr>
        <p:txBody>
          <a:bodyPr wrap="square" lIns="0" tIns="0" rIns="0" bIns="0" rtlCol="0" anchor="t">
            <a:spAutoFit/>
          </a:bodyPr>
          <a:lstStyle/>
          <a:p>
            <a:pPr algn="ctr">
              <a:lnSpc>
                <a:spcPts val="3959"/>
              </a:lnSpc>
              <a:spcBef>
                <a:spcPct val="0"/>
              </a:spcBef>
            </a:pPr>
            <a:r>
              <a:rPr lang="en-US" sz="3299" dirty="0">
                <a:solidFill>
                  <a:srgbClr val="000000"/>
                </a:solidFill>
                <a:latin typeface="Montserrat"/>
              </a:rPr>
              <a:t>Support(CD) &lt; </a:t>
            </a:r>
            <a:r>
              <a:rPr lang="en-US" sz="3299" dirty="0" err="1">
                <a:solidFill>
                  <a:srgbClr val="000000"/>
                </a:solidFill>
                <a:latin typeface="Montserrat"/>
              </a:rPr>
              <a:t>min_support</a:t>
            </a:r>
            <a:endParaRPr lang="en-US" sz="3299" dirty="0">
              <a:solidFill>
                <a:srgbClr val="000000"/>
              </a:solidFill>
              <a:latin typeface="Montserrat"/>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390</TotalTime>
  <Words>3052</Words>
  <Application>Microsoft Office PowerPoint</Application>
  <PresentationFormat>Custom</PresentationFormat>
  <Paragraphs>284</Paragraphs>
  <Slides>24</Slides>
  <Notes>20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24</vt:i4>
      </vt:variant>
    </vt:vector>
  </HeadingPairs>
  <TitlesOfParts>
    <vt:vector size="38" baseType="lpstr">
      <vt:lpstr>Montserrat Bold</vt:lpstr>
      <vt:lpstr>Montserrat Medium</vt:lpstr>
      <vt:lpstr>Montserrat</vt:lpstr>
      <vt:lpstr>Cambria Bold</vt:lpstr>
      <vt:lpstr>Arimo Bold</vt:lpstr>
      <vt:lpstr>Montserrat Bold Italics</vt:lpstr>
      <vt:lpstr>Times New Roman Bold</vt:lpstr>
      <vt:lpstr>Calibri</vt:lpstr>
      <vt:lpstr>Faustina SemiBold Bold</vt:lpstr>
      <vt:lpstr>Arial</vt:lpstr>
      <vt:lpstr>Arimo</vt:lpstr>
      <vt:lpstr>Cambria</vt:lpstr>
      <vt:lpstr>Montserrat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khóa luận Coopmart.pptx</dc:title>
  <cp:lastModifiedBy>admin</cp:lastModifiedBy>
  <cp:revision>26</cp:revision>
  <dcterms:created xsi:type="dcterms:W3CDTF">2006-08-16T00:00:00Z</dcterms:created>
  <dcterms:modified xsi:type="dcterms:W3CDTF">2024-05-11T22:52:24Z</dcterms:modified>
  <dc:identifier>DAGEns3YQEc</dc:identifier>
</cp:coreProperties>
</file>